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3816350" cy="5545138"/>
  <p:notesSz cx="6794500" cy="9931400"/>
  <p:defaultTextStyle>
    <a:defPPr>
      <a:defRPr lang="ja-JP"/>
    </a:defPPr>
    <a:lvl1pPr marL="0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1pPr>
    <a:lvl2pPr marL="267440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2pPr>
    <a:lvl3pPr marL="534879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3pPr>
    <a:lvl4pPr marL="802320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4pPr>
    <a:lvl5pPr marL="1069759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5pPr>
    <a:lvl6pPr marL="1337199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6pPr>
    <a:lvl7pPr marL="1604639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7pPr>
    <a:lvl8pPr marL="1872078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8pPr>
    <a:lvl9pPr marL="2139518" algn="l" defTabSz="534879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EBF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Objects="1" showGuides="1">
      <p:cViewPr>
        <p:scale>
          <a:sx n="90" d="100"/>
          <a:sy n="90" d="100"/>
        </p:scale>
        <p:origin x="-2298" y="-120"/>
      </p:cViewPr>
      <p:guideLst>
        <p:guide orient="horz" pos="1747"/>
        <p:guide pos="120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10" cy="7201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86227" y="1722587"/>
            <a:ext cx="3243898" cy="1188611"/>
          </a:xfrm>
          <a:prstGeom prst="rect">
            <a:avLst/>
          </a:prstGeom>
        </p:spPr>
        <p:txBody>
          <a:bodyPr lIns="95857" tIns="47928" rIns="95857" bIns="47928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572454" y="3142246"/>
            <a:ext cx="2671445" cy="1417090"/>
          </a:xfrm>
          <a:prstGeom prst="rect">
            <a:avLst/>
          </a:prstGeom>
        </p:spPr>
        <p:txBody>
          <a:bodyPr lIns="95857" tIns="47928" rIns="95857" bIns="47928"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74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3487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8023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6975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371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604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720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1395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190818" y="5139522"/>
            <a:ext cx="890482" cy="295228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303921" y="5139522"/>
            <a:ext cx="1208511" cy="295228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2735052" y="5139522"/>
            <a:ext cx="890482" cy="295228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0819" y="222063"/>
            <a:ext cx="3434715" cy="924189"/>
          </a:xfrm>
          <a:prstGeom prst="rect">
            <a:avLst/>
          </a:prstGeom>
        </p:spPr>
        <p:txBody>
          <a:bodyPr lIns="95857" tIns="47928" rIns="95857" bIns="47928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190819" y="1293866"/>
            <a:ext cx="3434715" cy="3659535"/>
          </a:xfrm>
          <a:prstGeom prst="rect">
            <a:avLst/>
          </a:prstGeom>
        </p:spPr>
        <p:txBody>
          <a:bodyPr lIns="95857" tIns="47928" rIns="95857" bIns="47928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190818" y="5139522"/>
            <a:ext cx="890482" cy="295228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93583A22-1D3C-4794-A670-FC9C3B598105}" type="datetimeFigureOut">
              <a:rPr kumimoji="1" lang="ja-JP" altLang="en-US" smtClean="0"/>
              <a:t>2014/3/5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303921" y="5139522"/>
            <a:ext cx="1208511" cy="295228"/>
          </a:xfrm>
          <a:prstGeom prst="rect">
            <a:avLst/>
          </a:prstGeom>
        </p:spPr>
        <p:txBody>
          <a:bodyPr lIns="95857" tIns="47928" rIns="95857" bIns="47928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2735052" y="5139522"/>
            <a:ext cx="890482" cy="295228"/>
          </a:xfrm>
          <a:prstGeom prst="rect">
            <a:avLst/>
          </a:prstGeom>
        </p:spPr>
        <p:txBody>
          <a:bodyPr lIns="95857" tIns="47928" rIns="95857" bIns="47928"/>
          <a:lstStyle/>
          <a:p>
            <a:fld id="{A902A003-79D2-4739-969E-60B7258CA9C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iming>
    <p:tnLst>
      <p:par>
        <p:cTn id="1" dur="indefinite" restart="never" nodeType="tmRoot"/>
      </p:par>
    </p:tnLst>
  </p:timing>
  <p:txStyles>
    <p:titleStyle>
      <a:lvl1pPr algn="ctr" defTabSz="534879" rtl="0" eaLnBrk="1" latinLnBrk="0" hangingPunct="1">
        <a:spcBef>
          <a:spcPct val="0"/>
        </a:spcBef>
        <a:buNone/>
        <a:defRPr kumimoji="1"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00580" indent="-20058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900" kern="1200">
          <a:solidFill>
            <a:schemeClr val="tx1"/>
          </a:solidFill>
          <a:latin typeface="+mn-lt"/>
          <a:ea typeface="+mn-ea"/>
          <a:cs typeface="+mn-cs"/>
        </a:defRPr>
      </a:lvl1pPr>
      <a:lvl2pPr marL="434590" indent="-167150" algn="l" defTabSz="534879" rtl="0" eaLnBrk="1" latinLnBrk="0" hangingPunct="1">
        <a:spcBef>
          <a:spcPct val="20000"/>
        </a:spcBef>
        <a:buFont typeface="Arial" pitchFamily="34" charset="0"/>
        <a:buChar char="–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2pPr>
      <a:lvl3pPr marL="668599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36040" indent="-133720" algn="l" defTabSz="534879" rtl="0" eaLnBrk="1" latinLnBrk="0" hangingPunct="1">
        <a:spcBef>
          <a:spcPct val="20000"/>
        </a:spcBef>
        <a:buFont typeface="Arial" pitchFamily="34" charset="0"/>
        <a:buChar char="–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1203479" indent="-133720" algn="l" defTabSz="534879" rtl="0" eaLnBrk="1" latinLnBrk="0" hangingPunct="1">
        <a:spcBef>
          <a:spcPct val="20000"/>
        </a:spcBef>
        <a:buFont typeface="Arial" pitchFamily="34" charset="0"/>
        <a:buChar char="»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1470919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738358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2005798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2273239" indent="-133720" algn="l" defTabSz="534879" rtl="0" eaLnBrk="1" latinLnBrk="0" hangingPunct="1">
        <a:spcBef>
          <a:spcPct val="20000"/>
        </a:spcBef>
        <a:buFont typeface="Arial" pitchFamily="34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7440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34879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802320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69759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37199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604639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72078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9518" algn="l" defTabSz="534879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DEEBF7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0" y="0"/>
            <a:ext cx="3816350" cy="5541963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5" name="正方形/長方形 4"/>
          <p:cNvSpPr>
            <a:spLocks noChangeArrowheads="1"/>
          </p:cNvSpPr>
          <p:nvPr/>
        </p:nvSpPr>
        <p:spPr bwMode="auto">
          <a:xfrm>
            <a:off x="109538" y="107950"/>
            <a:ext cx="3600450" cy="5327650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sp>
        <p:nvSpPr>
          <p:cNvPr id="6" name="正方形/長方形 5"/>
          <p:cNvSpPr>
            <a:spLocks noChangeArrowheads="1"/>
          </p:cNvSpPr>
          <p:nvPr/>
        </p:nvSpPr>
        <p:spPr bwMode="auto">
          <a:xfrm>
            <a:off x="179388" y="179388"/>
            <a:ext cx="3455987" cy="5181600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schemeClr val="lt1"/>
              </a:solidFill>
              <a:latin typeface="+mn-lt"/>
              <a:ea typeface="+mn-ea"/>
            </a:endParaRPr>
          </a:p>
        </p:txBody>
      </p:sp>
      <p:cxnSp>
        <p:nvCxnSpPr>
          <p:cNvPr id="7" name="直線矢印コネクタ 7"/>
          <p:cNvCxnSpPr>
            <a:cxnSpLocks noChangeShapeType="1"/>
          </p:cNvCxnSpPr>
          <p:nvPr/>
        </p:nvCxnSpPr>
        <p:spPr bwMode="auto">
          <a:xfrm flipV="1">
            <a:off x="107950" y="3736975"/>
            <a:ext cx="3598863" cy="11113"/>
          </a:xfrm>
          <a:prstGeom prst="straightConnector1">
            <a:avLst/>
          </a:prstGeom>
          <a:noFill/>
          <a:ln w="19050" algn="ctr">
            <a:solidFill>
              <a:srgbClr val="FF000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8" name="直線矢印コネクタ 12"/>
          <p:cNvCxnSpPr>
            <a:cxnSpLocks noChangeShapeType="1"/>
          </p:cNvCxnSpPr>
          <p:nvPr/>
        </p:nvCxnSpPr>
        <p:spPr bwMode="auto">
          <a:xfrm flipV="1">
            <a:off x="180975" y="5180013"/>
            <a:ext cx="3455988" cy="15875"/>
          </a:xfrm>
          <a:prstGeom prst="straightConnector1">
            <a:avLst/>
          </a:prstGeom>
          <a:noFill/>
          <a:ln w="19050" algn="ctr">
            <a:solidFill>
              <a:srgbClr val="0070C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9" name="直線矢印コネクタ 13"/>
          <p:cNvCxnSpPr>
            <a:cxnSpLocks noChangeShapeType="1"/>
          </p:cNvCxnSpPr>
          <p:nvPr/>
        </p:nvCxnSpPr>
        <p:spPr bwMode="auto">
          <a:xfrm>
            <a:off x="-11113" y="2574925"/>
            <a:ext cx="3814763" cy="0"/>
          </a:xfrm>
          <a:prstGeom prst="straightConnector1">
            <a:avLst/>
          </a:prstGeom>
          <a:noFill/>
          <a:ln w="19050" algn="ctr">
            <a:solidFill>
              <a:schemeClr val="tx1"/>
            </a:solidFill>
            <a:miter lim="800000"/>
            <a:headEnd type="arrow" w="med" len="med"/>
            <a:tailEnd type="arrow" w="med" len="med"/>
          </a:ln>
        </p:spPr>
      </p:cxnSp>
      <p:sp>
        <p:nvSpPr>
          <p:cNvPr id="10" name="PubRRectCallout"/>
          <p:cNvSpPr>
            <a:spLocks noEditPoints="1" noChangeArrowheads="1"/>
          </p:cNvSpPr>
          <p:nvPr/>
        </p:nvSpPr>
        <p:spPr bwMode="auto">
          <a:xfrm>
            <a:off x="895350" y="1536700"/>
            <a:ext cx="2025650" cy="968375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964 h 21600"/>
              <a:gd name="T4" fmla="*/ 778983 w 21600"/>
              <a:gd name="T5" fmla="*/ 967635 h 21600"/>
              <a:gd name="T6" fmla="*/ 977463 w 21600"/>
              <a:gd name="T7" fmla="*/ 773974 h 21600"/>
              <a:gd name="T8" fmla="*/ 1954925 w 21600"/>
              <a:gd name="T9" fmla="*/ 38696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28398" dir="3806097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9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895350" y="2695575"/>
            <a:ext cx="2025650" cy="966788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642 h 21600"/>
              <a:gd name="T4" fmla="*/ 778983 w 21600"/>
              <a:gd name="T5" fmla="*/ 966828 h 21600"/>
              <a:gd name="T6" fmla="*/ 977463 w 21600"/>
              <a:gd name="T7" fmla="*/ 773328 h 21600"/>
              <a:gd name="T8" fmla="*/ 1954925 w 21600"/>
              <a:gd name="T9" fmla="*/ 386642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28398" dir="3806097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7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51052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9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895350" y="3971925"/>
            <a:ext cx="2025650" cy="1154113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486368 h 21600"/>
              <a:gd name="T4" fmla="*/ 778983 w 21600"/>
              <a:gd name="T5" fmla="*/ 1216202 h 21600"/>
              <a:gd name="T6" fmla="*/ 977463 w 21600"/>
              <a:gd name="T7" fmla="*/ 972793 h 21600"/>
              <a:gd name="T8" fmla="*/ 1954925 w 21600"/>
              <a:gd name="T9" fmla="*/ 48636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28398" dir="3806097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endParaRPr lang="en-US" altLang="ja-JP" sz="7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9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13" name="正方形/長方形 4"/>
          <p:cNvSpPr>
            <a:spLocks noChangeArrowheads="1"/>
          </p:cNvSpPr>
          <p:nvPr/>
        </p:nvSpPr>
        <p:spPr bwMode="auto">
          <a:xfrm>
            <a:off x="301625" y="511175"/>
            <a:ext cx="3211513" cy="595313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2F5597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このテンプレートはポストカードサイズ（</a:t>
            </a:r>
            <a:r>
              <a:rPr lang="en-US" altLang="ja-JP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148×100</a:t>
            </a:r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4012430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448"/>
            <a:ext cx="3816349" cy="5523807"/>
          </a:xfrm>
          <a:prstGeom prst="rect">
            <a:avLst/>
          </a:prstGeom>
        </p:spPr>
      </p:pic>
      <p:pic>
        <p:nvPicPr>
          <p:cNvPr id="3" name="図 2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4482" y="2492641"/>
            <a:ext cx="3154686" cy="2200660"/>
          </a:xfrm>
          <a:prstGeom prst="rect">
            <a:avLst/>
          </a:prstGeom>
        </p:spPr>
      </p:pic>
      <p:sp>
        <p:nvSpPr>
          <p:cNvPr id="25" name="正方形/長方形 24"/>
          <p:cNvSpPr/>
          <p:nvPr/>
        </p:nvSpPr>
        <p:spPr>
          <a:xfrm>
            <a:off x="0" y="4857683"/>
            <a:ext cx="3816350" cy="687455"/>
          </a:xfrm>
          <a:prstGeom prst="rect">
            <a:avLst/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正方形/長方形 26"/>
          <p:cNvSpPr/>
          <p:nvPr/>
        </p:nvSpPr>
        <p:spPr>
          <a:xfrm>
            <a:off x="298327" y="1036954"/>
            <a:ext cx="3286148" cy="1428760"/>
          </a:xfrm>
          <a:prstGeom prst="rect">
            <a:avLst/>
          </a:prstGeom>
        </p:spPr>
        <p:txBody>
          <a:bodyPr wrap="none" lIns="0" tIns="0" rIns="0" bIns="0">
            <a:noAutofit/>
          </a:bodyPr>
          <a:lstStyle/>
          <a:p>
            <a:r>
              <a:rPr lang="ja-JP" altLang="en-US" sz="19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クリーニング全品</a:t>
            </a:r>
            <a:endParaRPr lang="en-US" altLang="ja-JP" sz="1900" dirty="0" smtClean="0">
              <a:solidFill>
                <a:schemeClr val="bg1"/>
              </a:solidFill>
              <a:latin typeface="HG創英角ｺﾞｼｯｸUB" pitchFamily="49" charset="-128"/>
              <a:ea typeface="HG創英角ｺﾞｼｯｸUB" pitchFamily="49" charset="-128"/>
            </a:endParaRPr>
          </a:p>
          <a:p>
            <a:pPr>
              <a:lnSpc>
                <a:spcPts val="9300"/>
              </a:lnSpc>
            </a:pPr>
            <a:r>
              <a:rPr lang="en-US" altLang="ja-JP" sz="8800" b="1" dirty="0" smtClean="0">
                <a:ln w="38100">
                  <a:solidFill>
                    <a:srgbClr val="0070C0"/>
                  </a:solidFill>
                </a:ln>
                <a:solidFill>
                  <a:srgbClr val="FFFF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Arial" pitchFamily="34" charset="0"/>
              </a:rPr>
              <a:t>20</a:t>
            </a:r>
            <a:r>
              <a:rPr lang="en-US" altLang="ja-JP" sz="5600" b="1" dirty="0" smtClean="0">
                <a:ln w="38100">
                  <a:solidFill>
                    <a:srgbClr val="0070C0"/>
                  </a:solidFill>
                </a:ln>
                <a:solidFill>
                  <a:srgbClr val="FFFF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  <a:cs typeface="Arial" pitchFamily="34" charset="0"/>
              </a:rPr>
              <a:t>%OFF</a:t>
            </a:r>
            <a:endParaRPr lang="ja-JP" altLang="en-US" sz="5600" b="1" dirty="0">
              <a:ln w="38100">
                <a:solidFill>
                  <a:srgbClr val="0070C0"/>
                </a:solidFill>
              </a:ln>
              <a:solidFill>
                <a:srgbClr val="FFFF00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  <a:cs typeface="Arial" pitchFamily="34" charset="0"/>
            </a:endParaRPr>
          </a:p>
        </p:txBody>
      </p:sp>
      <p:sp>
        <p:nvSpPr>
          <p:cNvPr id="28" name="正方形/長方形 27"/>
          <p:cNvSpPr/>
          <p:nvPr/>
        </p:nvSpPr>
        <p:spPr>
          <a:xfrm>
            <a:off x="323955" y="4945745"/>
            <a:ext cx="1887268" cy="42862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pPr>
              <a:lnSpc>
                <a:spcPts val="2000"/>
              </a:lnSpc>
            </a:pPr>
            <a:r>
              <a:rPr lang="ja-JP" altLang="en-US" sz="1400" dirty="0" smtClean="0">
                <a:solidFill>
                  <a:schemeClr val="bg1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アスクルクリーニング</a:t>
            </a:r>
            <a:endParaRPr lang="en-US" altLang="ja-JP" sz="1400" dirty="0" smtClean="0">
              <a:solidFill>
                <a:schemeClr val="bg1"/>
              </a:solidFill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  <a:p>
            <a:pPr>
              <a:lnSpc>
                <a:spcPts val="1000"/>
              </a:lnSpc>
            </a:pPr>
            <a:r>
              <a:rPr lang="zh-TW" altLang="en-US" sz="600" dirty="0" smtClean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〒</a:t>
            </a:r>
            <a:r>
              <a:rPr lang="en-US" altLang="zh-TW" sz="600" dirty="0" smtClean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135-0061 </a:t>
            </a:r>
            <a:r>
              <a:rPr lang="zh-TW" altLang="en-US" sz="600" dirty="0" smtClean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東京都江東区豊洲</a:t>
            </a:r>
            <a:r>
              <a:rPr lang="en-US" altLang="zh-TW" sz="600" dirty="0" smtClean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3-2-3</a:t>
            </a:r>
            <a:endParaRPr lang="ja-JP" altLang="en-US" sz="6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grpSp>
        <p:nvGrpSpPr>
          <p:cNvPr id="29" name="グループ化 28"/>
          <p:cNvGrpSpPr/>
          <p:nvPr/>
        </p:nvGrpSpPr>
        <p:grpSpPr>
          <a:xfrm>
            <a:off x="1980185" y="4959588"/>
            <a:ext cx="1555653" cy="428628"/>
            <a:chOff x="-2202203" y="3664751"/>
            <a:chExt cx="1428760" cy="428628"/>
          </a:xfrm>
        </p:grpSpPr>
        <p:sp>
          <p:nvSpPr>
            <p:cNvPr id="30" name="正方形/長方形 29"/>
            <p:cNvSpPr/>
            <p:nvPr/>
          </p:nvSpPr>
          <p:spPr>
            <a:xfrm>
              <a:off x="-2202203" y="3664751"/>
              <a:ext cx="1428760" cy="428628"/>
            </a:xfrm>
            <a:prstGeom prst="rect">
              <a:avLst/>
            </a:prstGeom>
          </p:spPr>
          <p:txBody>
            <a:bodyPr wrap="square" lIns="0" tIns="0" rIns="0" bIns="0">
              <a:noAutofit/>
            </a:bodyPr>
            <a:lstStyle/>
            <a:p>
              <a:pPr>
                <a:lnSpc>
                  <a:spcPts val="1800"/>
                </a:lnSpc>
                <a:tabLst>
                  <a:tab pos="419100" algn="l"/>
                </a:tabLst>
              </a:pPr>
              <a:r>
                <a:rPr lang="en-US" altLang="ja-JP" sz="1400" dirty="0" smtClean="0">
                  <a:solidFill>
                    <a:schemeClr val="bg1"/>
                  </a:solidFill>
                  <a:latin typeface="HG創英角ｺﾞｼｯｸUB" pitchFamily="49" charset="-128"/>
                  <a:ea typeface="HG創英角ｺﾞｼｯｸUB" pitchFamily="49" charset="-128"/>
                </a:rPr>
                <a:t>	</a:t>
              </a:r>
              <a:r>
                <a:rPr lang="en-US" altLang="ja-JP" sz="1400" b="1" dirty="0" smtClean="0">
                  <a:solidFill>
                    <a:schemeClr val="bg1"/>
                  </a:solidFill>
                  <a:latin typeface="Arial" pitchFamily="34" charset="0"/>
                  <a:ea typeface="HG創英角ｺﾞｼｯｸUB" pitchFamily="49" charset="-128"/>
                  <a:cs typeface="Arial" pitchFamily="34" charset="0"/>
                </a:rPr>
                <a:t>03-1234-1111</a:t>
              </a:r>
            </a:p>
            <a:p>
              <a:pPr>
                <a:lnSpc>
                  <a:spcPts val="1258"/>
                </a:lnSpc>
              </a:pPr>
              <a:r>
                <a:rPr lang="zh-TW" altLang="en-US" sz="600" dirty="0">
                  <a:solidFill>
                    <a:schemeClr val="bg1"/>
                  </a:solidFill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rPr>
                <a:t>営業時間 </a:t>
              </a:r>
              <a:r>
                <a:rPr lang="en-US" altLang="zh-TW" sz="600" dirty="0">
                  <a:solidFill>
                    <a:schemeClr val="bg1"/>
                  </a:solidFill>
                  <a:latin typeface="HGP創英角ｺﾞｼｯｸUB" pitchFamily="50" charset="-128"/>
                  <a:ea typeface="HGP創英角ｺﾞｼｯｸUB" pitchFamily="50" charset="-128"/>
                </a:rPr>
                <a:t>AM8</a:t>
              </a:r>
              <a:r>
                <a:rPr lang="zh-TW" altLang="en-US" sz="600" dirty="0">
                  <a:solidFill>
                    <a:schemeClr val="bg1"/>
                  </a:solidFill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rPr>
                <a:t>：</a:t>
              </a:r>
              <a:r>
                <a:rPr lang="en-US" altLang="zh-TW" sz="600" dirty="0">
                  <a:solidFill>
                    <a:schemeClr val="bg1"/>
                  </a:solidFill>
                  <a:latin typeface="HGP創英角ｺﾞｼｯｸUB" pitchFamily="50" charset="-128"/>
                  <a:ea typeface="HGP創英角ｺﾞｼｯｸUB" pitchFamily="50" charset="-128"/>
                </a:rPr>
                <a:t>00〜PM9</a:t>
              </a:r>
              <a:r>
                <a:rPr lang="zh-TW" altLang="en-US" sz="600" dirty="0">
                  <a:solidFill>
                    <a:schemeClr val="bg1"/>
                  </a:solidFill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rPr>
                <a:t>：</a:t>
              </a:r>
              <a:r>
                <a:rPr lang="en-US" altLang="zh-TW" sz="600" dirty="0">
                  <a:solidFill>
                    <a:schemeClr val="bg1"/>
                  </a:solidFill>
                  <a:latin typeface="HGP創英角ｺﾞｼｯｸUB" pitchFamily="50" charset="-128"/>
                  <a:ea typeface="HGP創英角ｺﾞｼｯｸUB" pitchFamily="50" charset="-128"/>
                </a:rPr>
                <a:t>00</a:t>
              </a:r>
              <a:r>
                <a:rPr lang="zh-TW" altLang="en-US" sz="600" dirty="0">
                  <a:solidFill>
                    <a:schemeClr val="bg1"/>
                  </a:solidFill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rPr>
                <a:t>　定休日 ●曜日</a:t>
              </a:r>
              <a:endParaRPr lang="ja-JP" altLang="en-US" sz="600" dirty="0">
                <a:solidFill>
                  <a:schemeClr val="bg1"/>
                </a:solidFill>
                <a:latin typeface="HGP創英角ｺﾞｼｯｸUB" pitchFamily="50" charset="-128"/>
                <a:ea typeface="HGP創英角ｺﾞｼｯｸUB" pitchFamily="50" charset="-128"/>
              </a:endParaRPr>
            </a:p>
          </p:txBody>
        </p:sp>
        <p:sp>
          <p:nvSpPr>
            <p:cNvPr id="31" name="角丸四角形 30"/>
            <p:cNvSpPr/>
            <p:nvPr/>
          </p:nvSpPr>
          <p:spPr>
            <a:xfrm>
              <a:off x="-2193096" y="3689135"/>
              <a:ext cx="275486" cy="175826"/>
            </a:xfrm>
            <a:prstGeom prst="roundRect">
              <a:avLst>
                <a:gd name="adj" fmla="val 6427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lIns="0" tIns="0" rIns="0" bIns="0" rtlCol="0" anchor="ctr">
              <a:spAutoFit/>
            </a:bodyPr>
            <a:lstStyle/>
            <a:p>
              <a:pPr algn="ctr"/>
              <a:r>
                <a:rPr lang="en-US" altLang="ja-JP" sz="1100" dirty="0">
                  <a:solidFill>
                    <a:srgbClr val="0070C0"/>
                  </a:solidFill>
                </a:rPr>
                <a:t>TEL</a:t>
              </a:r>
              <a:endParaRPr kumimoji="1" lang="ja-JP" altLang="en-US" sz="1100" dirty="0">
                <a:solidFill>
                  <a:srgbClr val="0070C0"/>
                </a:solidFill>
              </a:endParaRPr>
            </a:p>
          </p:txBody>
        </p:sp>
      </p:grpSp>
      <p:sp>
        <p:nvSpPr>
          <p:cNvPr id="32" name="正方形/長方形 31"/>
          <p:cNvSpPr/>
          <p:nvPr/>
        </p:nvSpPr>
        <p:spPr>
          <a:xfrm>
            <a:off x="334183" y="2509267"/>
            <a:ext cx="3131355" cy="317659"/>
          </a:xfrm>
          <a:prstGeom prst="rect">
            <a:avLst/>
          </a:prstGeom>
        </p:spPr>
        <p:txBody>
          <a:bodyPr wrap="square" lIns="0" tIns="0" rIns="0" bIns="0" anchor="ctr" anchorCtr="0">
            <a:noAutofit/>
          </a:bodyPr>
          <a:lstStyle/>
          <a:p>
            <a:pPr algn="ctr"/>
            <a:r>
              <a:rPr lang="en-US" altLang="ja-JP" sz="1600" dirty="0" smtClean="0">
                <a:solidFill>
                  <a:srgbClr val="FFFF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11</a:t>
            </a:r>
            <a:r>
              <a:rPr lang="ja-JP" altLang="en-US" sz="1200" dirty="0" smtClean="0">
                <a:solidFill>
                  <a:srgbClr val="FFFF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</a:t>
            </a:r>
            <a:r>
              <a:rPr lang="en-US" altLang="ja-JP" sz="1600" dirty="0" smtClean="0">
                <a:solidFill>
                  <a:srgbClr val="FFFF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</a:t>
            </a:r>
            <a:r>
              <a:rPr lang="ja-JP" altLang="en-US" sz="1200" dirty="0" smtClean="0">
                <a:solidFill>
                  <a:srgbClr val="FFFF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日～</a:t>
            </a:r>
            <a:r>
              <a:rPr lang="en-US" altLang="ja-JP" sz="1600" dirty="0" smtClean="0">
                <a:solidFill>
                  <a:srgbClr val="FFFF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11</a:t>
            </a:r>
            <a:r>
              <a:rPr lang="ja-JP" altLang="en-US" sz="1200" dirty="0" smtClean="0">
                <a:solidFill>
                  <a:srgbClr val="FFFF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月</a:t>
            </a:r>
            <a:r>
              <a:rPr lang="en-US" altLang="ja-JP" sz="1600" dirty="0" smtClean="0">
                <a:solidFill>
                  <a:srgbClr val="FFFF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30</a:t>
            </a:r>
            <a:r>
              <a:rPr lang="ja-JP" altLang="en-US" sz="1200" dirty="0" smtClean="0">
                <a:solidFill>
                  <a:srgbClr val="FFFF0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日</a:t>
            </a:r>
            <a:r>
              <a:rPr lang="ja-JP" altLang="en-US" sz="1200" dirty="0" smtClean="0">
                <a:solidFill>
                  <a:schemeClr val="bg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の期間中</a:t>
            </a:r>
            <a:endParaRPr lang="ja-JP" altLang="en-US" sz="1200" dirty="0">
              <a:solidFill>
                <a:schemeClr val="bg1"/>
              </a:solidFill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  <p:sp>
        <p:nvSpPr>
          <p:cNvPr id="33" name="正方形/長方形 32"/>
          <p:cNvSpPr/>
          <p:nvPr/>
        </p:nvSpPr>
        <p:spPr>
          <a:xfrm>
            <a:off x="331802" y="2875694"/>
            <a:ext cx="3131355" cy="246221"/>
          </a:xfrm>
          <a:prstGeom prst="rect">
            <a:avLst/>
          </a:prstGeom>
        </p:spPr>
        <p:txBody>
          <a:bodyPr wrap="square" lIns="0" tIns="0" rIns="0" bIns="0" anchor="ctr" anchorCtr="0">
            <a:noAutofit/>
          </a:bodyPr>
          <a:lstStyle/>
          <a:p>
            <a:pPr algn="ctr"/>
            <a:r>
              <a:rPr lang="ja-JP" altLang="en-US" sz="1200" spc="-50" dirty="0" smtClean="0">
                <a:latin typeface="HG創英角ｺﾞｼｯｸUB" pitchFamily="49" charset="-128"/>
                <a:ea typeface="HG創英角ｺﾞｼｯｸUB" pitchFamily="49" charset="-128"/>
              </a:rPr>
              <a:t>このハガキのご提示で</a:t>
            </a:r>
            <a:r>
              <a:rPr lang="ja-JP" altLang="en-US" sz="1600" spc="-50" dirty="0" smtClean="0">
                <a:solidFill>
                  <a:srgbClr val="FF0000"/>
                </a:solidFill>
                <a:latin typeface="HG創英角ｺﾞｼｯｸUB" pitchFamily="49" charset="-128"/>
                <a:ea typeface="HG創英角ｺﾞｼｯｸUB" pitchFamily="49" charset="-128"/>
              </a:rPr>
              <a:t>３回</a:t>
            </a:r>
            <a:r>
              <a:rPr lang="ja-JP" altLang="en-US" sz="1200" spc="-50" dirty="0" smtClean="0">
                <a:latin typeface="HG創英角ｺﾞｼｯｸUB" pitchFamily="49" charset="-128"/>
                <a:ea typeface="HG創英角ｺﾞｼｯｸUB" pitchFamily="49" charset="-128"/>
              </a:rPr>
              <a:t>ご利用できます。</a:t>
            </a:r>
            <a:endParaRPr lang="ja-JP" altLang="en-US" sz="1200" spc="-50" dirty="0">
              <a:latin typeface="HG創英角ｺﾞｼｯｸUB" pitchFamily="49" charset="-128"/>
              <a:ea typeface="HG創英角ｺﾞｼｯｸUB" pitchFamily="49" charset="-128"/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467535" y="3187806"/>
            <a:ext cx="900122" cy="222143"/>
          </a:xfrm>
          <a:prstGeom prst="rect">
            <a:avLst/>
          </a:prstGeom>
        </p:spPr>
        <p:txBody>
          <a:bodyPr wrap="none" lIns="0" tIns="0" rIns="0" bIns="0" anchor="ctr" anchorCtr="0">
            <a:noAutofit/>
          </a:bodyPr>
          <a:lstStyle/>
          <a:p>
            <a:pPr algn="ctr">
              <a:lnSpc>
                <a:spcPts val="1600"/>
              </a:lnSpc>
            </a:pPr>
            <a:r>
              <a:rPr lang="ja-JP" altLang="en-US" sz="15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１</a:t>
            </a:r>
            <a:r>
              <a:rPr lang="ja-JP" altLang="en-US" sz="8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回目</a:t>
            </a:r>
            <a:endParaRPr lang="ja-JP" altLang="en-US" sz="800" dirty="0">
              <a:solidFill>
                <a:schemeClr val="bg1"/>
              </a:solidFill>
              <a:latin typeface="HG創英角ｺﾞｼｯｸUB" pitchFamily="49" charset="-128"/>
              <a:ea typeface="HG創英角ｺﾞｼｯｸUB" pitchFamily="49" charset="-128"/>
            </a:endParaRPr>
          </a:p>
        </p:txBody>
      </p:sp>
      <p:sp>
        <p:nvSpPr>
          <p:cNvPr id="35" name="正方形/長方形 34"/>
          <p:cNvSpPr/>
          <p:nvPr/>
        </p:nvSpPr>
        <p:spPr>
          <a:xfrm>
            <a:off x="1455763" y="3187806"/>
            <a:ext cx="894842" cy="217381"/>
          </a:xfrm>
          <a:prstGeom prst="rect">
            <a:avLst/>
          </a:prstGeom>
        </p:spPr>
        <p:txBody>
          <a:bodyPr wrap="none" lIns="0" tIns="0" rIns="0" bIns="0" anchor="ctr" anchorCtr="0">
            <a:noAutofit/>
          </a:bodyPr>
          <a:lstStyle/>
          <a:p>
            <a:pPr algn="ctr">
              <a:lnSpc>
                <a:spcPts val="1600"/>
              </a:lnSpc>
            </a:pPr>
            <a:r>
              <a:rPr lang="ja-JP" altLang="en-US" sz="15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２</a:t>
            </a:r>
            <a:r>
              <a:rPr lang="ja-JP" altLang="en-US" sz="8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回目</a:t>
            </a:r>
            <a:endParaRPr lang="ja-JP" altLang="en-US" sz="800" dirty="0">
              <a:solidFill>
                <a:schemeClr val="bg1"/>
              </a:solidFill>
              <a:latin typeface="HG創英角ｺﾞｼｯｸUB" pitchFamily="49" charset="-128"/>
              <a:ea typeface="HG創英角ｺﾞｼｯｸUB" pitchFamily="49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2435068" y="3187807"/>
            <a:ext cx="899501" cy="219762"/>
          </a:xfrm>
          <a:prstGeom prst="rect">
            <a:avLst/>
          </a:prstGeom>
        </p:spPr>
        <p:txBody>
          <a:bodyPr wrap="none" lIns="0" tIns="0" rIns="0" bIns="0" anchor="ctr" anchorCtr="0">
            <a:noAutofit/>
          </a:bodyPr>
          <a:lstStyle/>
          <a:p>
            <a:pPr algn="ctr">
              <a:lnSpc>
                <a:spcPts val="1600"/>
              </a:lnSpc>
            </a:pPr>
            <a:r>
              <a:rPr lang="ja-JP" altLang="en-US" sz="15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３</a:t>
            </a:r>
            <a:r>
              <a:rPr lang="ja-JP" altLang="en-US" sz="800" dirty="0" smtClean="0">
                <a:solidFill>
                  <a:schemeClr val="bg1"/>
                </a:solidFill>
                <a:latin typeface="HG創英角ｺﾞｼｯｸUB" pitchFamily="49" charset="-128"/>
                <a:ea typeface="HG創英角ｺﾞｼｯｸUB" pitchFamily="49" charset="-128"/>
              </a:rPr>
              <a:t>回目</a:t>
            </a:r>
            <a:endParaRPr lang="ja-JP" altLang="en-US" sz="800" dirty="0">
              <a:solidFill>
                <a:schemeClr val="bg1"/>
              </a:solidFill>
              <a:latin typeface="HG創英角ｺﾞｼｯｸUB" pitchFamily="49" charset="-128"/>
              <a:ea typeface="HG創英角ｺﾞｼｯｸUB" pitchFamily="49" charset="-128"/>
            </a:endParaRPr>
          </a:p>
        </p:txBody>
      </p:sp>
      <p:sp>
        <p:nvSpPr>
          <p:cNvPr id="37" name="正方形/長方形 36"/>
          <p:cNvSpPr/>
          <p:nvPr/>
        </p:nvSpPr>
        <p:spPr>
          <a:xfrm>
            <a:off x="331813" y="4392702"/>
            <a:ext cx="3136106" cy="246221"/>
          </a:xfrm>
          <a:prstGeom prst="rect">
            <a:avLst/>
          </a:prstGeom>
        </p:spPr>
        <p:txBody>
          <a:bodyPr wrap="square" lIns="0" tIns="0" rIns="0" bIns="0" anchor="ctr" anchorCtr="0">
            <a:noAutofit/>
          </a:bodyPr>
          <a:lstStyle/>
          <a:p>
            <a:pPr algn="ctr"/>
            <a:r>
              <a:rPr lang="ja-JP" altLang="en-US" sz="900" dirty="0" smtClean="0">
                <a:solidFill>
                  <a:srgbClr val="FF0000"/>
                </a:solidFill>
                <a:latin typeface="+mn-ea"/>
              </a:rPr>
              <a:t>ご来店の際には必ずこのハガキをご持参ください。</a:t>
            </a:r>
            <a:endParaRPr lang="ja-JP" altLang="en-US" sz="900" dirty="0">
              <a:solidFill>
                <a:srgbClr val="FF0000"/>
              </a:solidFill>
              <a:latin typeface="+mn-ea"/>
            </a:endParaRPr>
          </a:p>
        </p:txBody>
      </p:sp>
      <p:grpSp>
        <p:nvGrpSpPr>
          <p:cNvPr id="38" name="グループ化 37"/>
          <p:cNvGrpSpPr/>
          <p:nvPr/>
        </p:nvGrpSpPr>
        <p:grpSpPr>
          <a:xfrm>
            <a:off x="356419" y="349250"/>
            <a:ext cx="1594638" cy="554007"/>
            <a:chOff x="250825" y="244475"/>
            <a:chExt cx="1594638" cy="554007"/>
          </a:xfrm>
        </p:grpSpPr>
        <p:sp>
          <p:nvSpPr>
            <p:cNvPr id="39" name="片側の 2 つの角を丸めた四角形 38"/>
            <p:cNvSpPr/>
            <p:nvPr/>
          </p:nvSpPr>
          <p:spPr>
            <a:xfrm>
              <a:off x="250825" y="244475"/>
              <a:ext cx="1593850" cy="277003"/>
            </a:xfrm>
            <a:prstGeom prst="round2SameRect">
              <a:avLst/>
            </a:prstGeom>
            <a:solidFill>
              <a:srgbClr val="FF0000"/>
            </a:solidFill>
            <a:ln w="9525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0" tIns="0" rIns="0" bIns="0" rtlCol="0" anchor="ctr"/>
            <a:lstStyle/>
            <a:p>
              <a:pPr algn="ctr"/>
              <a:r>
                <a:rPr lang="ja-JP" altLang="en-US" sz="1250" dirty="0">
                  <a:latin typeface="HG創英角ｺﾞｼｯｸUB" pitchFamily="49" charset="-128"/>
                  <a:ea typeface="HG創英角ｺﾞｼｯｸUB" pitchFamily="49" charset="-128"/>
                </a:rPr>
                <a:t>会員様ご優待セール</a:t>
              </a:r>
              <a:endParaRPr kumimoji="1" lang="ja-JP" altLang="en-US" sz="1250" dirty="0">
                <a:latin typeface="HG創英角ｺﾞｼｯｸUB" pitchFamily="49" charset="-128"/>
                <a:ea typeface="HG創英角ｺﾞｼｯｸUB" pitchFamily="49" charset="-128"/>
              </a:endParaRPr>
            </a:p>
          </p:txBody>
        </p:sp>
        <p:sp>
          <p:nvSpPr>
            <p:cNvPr id="40" name="片側の 2 つの角を丸めた四角形 39"/>
            <p:cNvSpPr/>
            <p:nvPr/>
          </p:nvSpPr>
          <p:spPr>
            <a:xfrm rot="10800000">
              <a:off x="251613" y="521478"/>
              <a:ext cx="1593850" cy="277003"/>
            </a:xfrm>
            <a:prstGeom prst="round2SameRect">
              <a:avLst/>
            </a:prstGeom>
            <a:solidFill>
              <a:schemeClr val="bg1"/>
            </a:solidFill>
            <a:ln w="9525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50" dirty="0">
                <a:solidFill>
                  <a:srgbClr val="FF0000"/>
                </a:solidFill>
                <a:latin typeface="HG創英角ｺﾞｼｯｸUB" pitchFamily="49" charset="-128"/>
                <a:ea typeface="HG創英角ｺﾞｼｯｸUB" pitchFamily="49" charset="-128"/>
              </a:endParaRPr>
            </a:p>
          </p:txBody>
        </p:sp>
        <p:sp>
          <p:nvSpPr>
            <p:cNvPr id="41" name="正方形/長方形 40"/>
            <p:cNvSpPr/>
            <p:nvPr/>
          </p:nvSpPr>
          <p:spPr>
            <a:xfrm>
              <a:off x="252401" y="526706"/>
              <a:ext cx="1593061" cy="271776"/>
            </a:xfrm>
            <a:prstGeom prst="rect">
              <a:avLst/>
            </a:prstGeom>
          </p:spPr>
          <p:txBody>
            <a:bodyPr wrap="square" lIns="0" tIns="0" rIns="0" bIns="0" anchor="ctr" anchorCtr="0">
              <a:noAutofit/>
            </a:bodyPr>
            <a:lstStyle/>
            <a:p>
              <a:pPr algn="ctr"/>
              <a:r>
                <a:rPr lang="ja-JP" altLang="en-US" sz="1300" dirty="0" smtClean="0">
                  <a:solidFill>
                    <a:srgbClr val="FF0000"/>
                  </a:solidFill>
                  <a:latin typeface="HG創英角ｺﾞｼｯｸUB" pitchFamily="49" charset="-128"/>
                  <a:ea typeface="HG創英角ｺﾞｼｯｸUB" pitchFamily="49" charset="-128"/>
                </a:rPr>
                <a:t>実施致します！</a:t>
              </a:r>
              <a:endParaRPr lang="ja-JP" altLang="en-US" sz="1300" dirty="0">
                <a:solidFill>
                  <a:srgbClr val="FF0000"/>
                </a:solidFill>
                <a:latin typeface="HG創英角ｺﾞｼｯｸUB" pitchFamily="49" charset="-128"/>
                <a:ea typeface="HG創英角ｺﾞｼｯｸUB" pitchFamily="49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9953753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130</TotalTime>
  <Words>157</Words>
  <Application>Microsoft Office PowerPoint</Application>
  <PresentationFormat>ユーザー設定</PresentationFormat>
  <Paragraphs>31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Virgo</dc:creator>
  <cp:lastModifiedBy>長岡昌利(d568571)</cp:lastModifiedBy>
  <cp:revision>19</cp:revision>
  <cp:lastPrinted>2013-09-13T08:58:39Z</cp:lastPrinted>
  <dcterms:created xsi:type="dcterms:W3CDTF">2013-09-13T07:17:25Z</dcterms:created>
  <dcterms:modified xsi:type="dcterms:W3CDTF">2014-03-05T04:22:38Z</dcterms:modified>
</cp:coreProperties>
</file>

<file path=docProps/thumbnail.jpeg>
</file>