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2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6" d="100"/>
          <a:sy n="16" d="100"/>
        </p:scale>
        <p:origin x="-2280" y="-12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2014/7/30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1856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550499"/>
              </p:ext>
            </p:extLst>
          </p:nvPr>
        </p:nvGraphicFramePr>
        <p:xfrm>
          <a:off x="1191013" y="20287924"/>
          <a:ext cx="10300174" cy="539197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590458"/>
                <a:gridCol w="1101388"/>
                <a:gridCol w="1101388"/>
                <a:gridCol w="1101388"/>
                <a:gridCol w="1101388"/>
                <a:gridCol w="1101388"/>
                <a:gridCol w="1101388"/>
                <a:gridCol w="1101388"/>
              </a:tblGrid>
              <a:tr h="122615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700" b="1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診療時間</a:t>
                      </a:r>
                      <a:endParaRPr kumimoji="1" lang="ja-JP" altLang="en-US" sz="3700" b="1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19695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E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700" b="1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月</a:t>
                      </a:r>
                      <a:endParaRPr kumimoji="1" lang="ja-JP" altLang="en-US" sz="3700" b="1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196954" marB="0" anchor="ctr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700" b="1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火</a:t>
                      </a:r>
                    </a:p>
                  </a:txBody>
                  <a:tcPr marL="0" marR="0" marT="19695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700" b="1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水</a:t>
                      </a:r>
                    </a:p>
                  </a:txBody>
                  <a:tcPr marL="0" marR="0" marT="19695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700" b="1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木</a:t>
                      </a:r>
                    </a:p>
                  </a:txBody>
                  <a:tcPr marL="0" marR="0" marT="19695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700" b="1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金</a:t>
                      </a:r>
                    </a:p>
                  </a:txBody>
                  <a:tcPr marL="0" marR="0" marT="19695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700" b="1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土　</a:t>
                      </a:r>
                    </a:p>
                  </a:txBody>
                  <a:tcPr marL="0" marR="0" marT="19695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700" b="1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日</a:t>
                      </a:r>
                    </a:p>
                  </a:txBody>
                  <a:tcPr marL="0" marR="0" marT="19695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EF8"/>
                    </a:solidFill>
                  </a:tcPr>
                </a:tc>
              </a:tr>
              <a:tr h="127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7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午前</a:t>
                      </a:r>
                      <a:endParaRPr kumimoji="1" lang="ja-JP" altLang="en-US" sz="3700" b="0" dirty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0" marR="0" marT="246191" marB="9847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0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○</a:t>
                      </a:r>
                      <a:endParaRPr kumimoji="1" lang="ja-JP" altLang="en-US" sz="5000" b="0" dirty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0" marR="0" marT="246191" marB="98478" anchor="ctr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50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○</a:t>
                      </a:r>
                    </a:p>
                  </a:txBody>
                  <a:tcPr marL="0" marR="0" marT="246191" marB="9847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50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○</a:t>
                      </a:r>
                    </a:p>
                  </a:txBody>
                  <a:tcPr marL="0" marR="0" marT="246191" marB="9847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50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×</a:t>
                      </a:r>
                      <a:endParaRPr kumimoji="1" lang="ja-JP" altLang="en-US" sz="5000" b="0" dirty="0" smtClean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0" marR="0" marT="246191" marB="9847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50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○</a:t>
                      </a:r>
                    </a:p>
                  </a:txBody>
                  <a:tcPr marL="0" marR="0" marT="246191" marB="9847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50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○</a:t>
                      </a:r>
                    </a:p>
                  </a:txBody>
                  <a:tcPr marL="0" marR="0" marT="246191" marB="9847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50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○</a:t>
                      </a:r>
                    </a:p>
                  </a:txBody>
                  <a:tcPr marL="0" marR="0" marT="246191" marB="9847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7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7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午後</a:t>
                      </a:r>
                      <a:endParaRPr kumimoji="1" lang="en-US" altLang="ja-JP" sz="3700" b="0" dirty="0" smtClean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0" marR="0" marT="246191" marB="9847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50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○</a:t>
                      </a:r>
                    </a:p>
                  </a:txBody>
                  <a:tcPr marL="0" marR="0" marT="246191" marB="98478" anchor="ctr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50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○</a:t>
                      </a:r>
                    </a:p>
                  </a:txBody>
                  <a:tcPr marL="0" marR="0" marT="246191" marB="9847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50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○</a:t>
                      </a:r>
                    </a:p>
                  </a:txBody>
                  <a:tcPr marL="0" marR="0" marT="246191" marB="9847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50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×</a:t>
                      </a:r>
                      <a:endParaRPr kumimoji="1" lang="ja-JP" altLang="en-US" sz="5000" b="0" dirty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0" marR="0" marT="246191" marB="9847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50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○</a:t>
                      </a:r>
                    </a:p>
                  </a:txBody>
                  <a:tcPr marL="0" marR="0" marT="246191" marB="9847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50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○</a:t>
                      </a:r>
                    </a:p>
                  </a:txBody>
                  <a:tcPr marL="0" marR="0" marT="246191" marB="9847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50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○</a:t>
                      </a:r>
                    </a:p>
                  </a:txBody>
                  <a:tcPr marL="0" marR="0" marT="246191" marB="9847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625820">
                <a:tc gridSpan="8">
                  <a:txBody>
                    <a:bodyPr/>
                    <a:lstStyle/>
                    <a:p>
                      <a:pPr algn="ctr"/>
                      <a:r>
                        <a:rPr kumimoji="1" lang="ja-JP" altLang="en-US" sz="34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午前：</a:t>
                      </a:r>
                      <a:r>
                        <a:rPr kumimoji="1" lang="en-US" altLang="ja-JP" sz="34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9</a:t>
                      </a:r>
                      <a:r>
                        <a:rPr kumimoji="1" lang="ja-JP" altLang="en-US" sz="34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時～</a:t>
                      </a:r>
                      <a:r>
                        <a:rPr kumimoji="1" lang="en-US" altLang="ja-JP" sz="34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12</a:t>
                      </a:r>
                      <a:r>
                        <a:rPr kumimoji="1" lang="ja-JP" altLang="en-US" sz="34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時／午後：</a:t>
                      </a:r>
                      <a:r>
                        <a:rPr kumimoji="1" lang="en-US" altLang="ja-JP" sz="34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15</a:t>
                      </a:r>
                      <a:r>
                        <a:rPr kumimoji="1" lang="ja-JP" altLang="en-US" sz="34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時～</a:t>
                      </a:r>
                      <a:r>
                        <a:rPr kumimoji="1" lang="en-US" altLang="ja-JP" sz="34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18</a:t>
                      </a:r>
                      <a:r>
                        <a:rPr kumimoji="1" lang="ja-JP" altLang="en-US" sz="34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時／木曜休診</a:t>
                      </a:r>
                      <a:endParaRPr kumimoji="1" lang="en-US" altLang="ja-JP" sz="3400" b="0" dirty="0" smtClean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0" marR="0" marT="246191" marB="9847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dirty="0" smtClean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0" marR="0" marT="78771" marB="315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dirty="0" smtClean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0" marR="0" marT="78771" marB="315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dirty="0" smtClean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0" marR="0" marT="78771" marB="315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800" b="0" dirty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0" marR="0" marT="78771" marB="315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dirty="0" smtClean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0" marR="0" marT="78771" marB="315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dirty="0" smtClean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0" marR="0" marT="78771" marB="315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dirty="0" smtClean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0" marR="0" marT="78771" marB="315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295480" y="28610310"/>
            <a:ext cx="109399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ja-JP" sz="6000" b="1" dirty="0" smtClean="0">
                <a:latin typeface="メイリオ" pitchFamily="50" charset="-128"/>
                <a:ea typeface="メイリオ" pitchFamily="50" charset="-128"/>
              </a:rPr>
              <a:t>http://</a:t>
            </a:r>
            <a:r>
              <a:rPr lang="en-US" altLang="ja-JP" sz="6000" b="1" dirty="0" err="1" smtClean="0">
                <a:latin typeface="メイリオ" pitchFamily="50" charset="-128"/>
                <a:ea typeface="メイリオ" pitchFamily="50" charset="-128"/>
              </a:rPr>
              <a:t>www.askult.com</a:t>
            </a:r>
            <a:endParaRPr kumimoji="1" lang="en-US" altLang="ja-JP" sz="6000" b="1" dirty="0" smtClean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742151" y="28541798"/>
            <a:ext cx="82729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 smtClean="0">
                <a:latin typeface="メイリオ" pitchFamily="50" charset="-128"/>
                <a:ea typeface="メイリオ" pitchFamily="50" charset="-128"/>
              </a:rPr>
              <a:t>〒</a:t>
            </a:r>
            <a:r>
              <a:rPr kumimoji="1" lang="en-US" altLang="ja-JP" sz="3200" b="1" dirty="0" smtClean="0">
                <a:latin typeface="メイリオ" pitchFamily="50" charset="-128"/>
                <a:ea typeface="メイリオ" pitchFamily="50" charset="-128"/>
              </a:rPr>
              <a:t>135-0061</a:t>
            </a:r>
          </a:p>
          <a:p>
            <a:r>
              <a:rPr kumimoji="1" lang="ja-JP" altLang="en-US" sz="3200" b="1" dirty="0" smtClean="0">
                <a:latin typeface="メイリオ" pitchFamily="50" charset="-128"/>
                <a:ea typeface="メイリオ" pitchFamily="50" charset="-128"/>
              </a:rPr>
              <a:t>東京都</a:t>
            </a:r>
            <a:r>
              <a:rPr lang="ja-JP" altLang="en-US" sz="3200" b="1" dirty="0" smtClean="0">
                <a:latin typeface="メイリオ" pitchFamily="50" charset="-128"/>
                <a:ea typeface="メイリオ" pitchFamily="50" charset="-128"/>
              </a:rPr>
              <a:t>江東区豊洲</a:t>
            </a:r>
            <a:r>
              <a:rPr lang="en-US" altLang="ja-JP" sz="3200" b="1" dirty="0" smtClean="0">
                <a:latin typeface="メイリオ" pitchFamily="50" charset="-128"/>
                <a:ea typeface="メイリオ" pitchFamily="50" charset="-128"/>
              </a:rPr>
              <a:t>3-2-3</a:t>
            </a:r>
            <a:r>
              <a:rPr lang="ja-JP" altLang="en-US" sz="3200" b="1" dirty="0" smtClean="0">
                <a:latin typeface="メイリオ" pitchFamily="50" charset="-128"/>
                <a:ea typeface="メイリオ" pitchFamily="50" charset="-128"/>
              </a:rPr>
              <a:t>　</a:t>
            </a:r>
            <a:r>
              <a:rPr lang="en-US" altLang="ja-JP" sz="3200" b="1" dirty="0" smtClean="0">
                <a:latin typeface="メイリオ" pitchFamily="50" charset="-128"/>
                <a:ea typeface="メイリオ" pitchFamily="50" charset="-128"/>
              </a:rPr>
              <a:t>ABCD</a:t>
            </a:r>
            <a:r>
              <a:rPr kumimoji="1" lang="ja-JP" altLang="en-US" sz="3200" b="1" dirty="0" smtClean="0">
                <a:latin typeface="メイリオ" pitchFamily="50" charset="-128"/>
                <a:ea typeface="メイリオ" pitchFamily="50" charset="-128"/>
              </a:rPr>
              <a:t>ビル２階</a:t>
            </a:r>
            <a:endParaRPr kumimoji="1" lang="en-US" altLang="ja-JP" sz="3200" b="1" dirty="0" smtClean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20800" y="27253376"/>
            <a:ext cx="108478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ja-JP" sz="9600" b="1" dirty="0" smtClean="0">
                <a:latin typeface="メイリオ" pitchFamily="50" charset="-128"/>
                <a:ea typeface="メイリオ" pitchFamily="50" charset="-128"/>
              </a:rPr>
              <a:t>03-1234-1111</a:t>
            </a:r>
            <a:endParaRPr kumimoji="1" lang="ja-JP" altLang="en-US" sz="9600" b="1" dirty="0">
              <a:latin typeface="メイリオ" pitchFamily="50" charset="-128"/>
              <a:ea typeface="メイリオ" pitchFamily="50" charset="-128"/>
            </a:endParaRPr>
          </a:p>
        </p:txBody>
      </p:sp>
      <p:grpSp>
        <p:nvGrpSpPr>
          <p:cNvPr id="6" name="グループ化 36"/>
          <p:cNvGrpSpPr/>
          <p:nvPr/>
        </p:nvGrpSpPr>
        <p:grpSpPr>
          <a:xfrm>
            <a:off x="1166617" y="25399056"/>
            <a:ext cx="11177785" cy="1821040"/>
            <a:chOff x="8039313" y="6552891"/>
            <a:chExt cx="2253571" cy="287352"/>
          </a:xfrm>
        </p:grpSpPr>
        <p:sp>
          <p:nvSpPr>
            <p:cNvPr id="7" name="角丸四角形 6"/>
            <p:cNvSpPr/>
            <p:nvPr/>
          </p:nvSpPr>
          <p:spPr>
            <a:xfrm>
              <a:off x="8039313" y="6552891"/>
              <a:ext cx="2253571" cy="28735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8143150" y="6624052"/>
              <a:ext cx="2040919" cy="14393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ja-JP" altLang="en-US" sz="60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予約はお電話または</a:t>
              </a:r>
              <a:r>
                <a:rPr lang="en-US" altLang="ja-JP" sz="60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WEB</a:t>
              </a:r>
              <a:r>
                <a:rPr lang="ja-JP" altLang="en-US" sz="60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から</a:t>
              </a:r>
              <a:endParaRPr lang="en-US" altLang="ja-JP" sz="6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aphicFrame>
        <p:nvGraphicFramePr>
          <p:cNvPr id="25" name="表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33782"/>
              </p:ext>
            </p:extLst>
          </p:nvPr>
        </p:nvGraphicFramePr>
        <p:xfrm>
          <a:off x="1153345" y="17262147"/>
          <a:ext cx="10327454" cy="267400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435874"/>
                <a:gridCol w="1727854"/>
                <a:gridCol w="2581863"/>
                <a:gridCol w="2581863"/>
              </a:tblGrid>
              <a:tr h="105454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4300" dirty="0" smtClean="0">
                          <a:solidFill>
                            <a:schemeClr val="tx1"/>
                          </a:solidFill>
                        </a:rPr>
                        <a:t>診療内容</a:t>
                      </a:r>
                      <a:endParaRPr kumimoji="1" lang="ja-JP" altLang="en-US" sz="4300" dirty="0">
                        <a:solidFill>
                          <a:schemeClr val="tx1"/>
                        </a:solidFill>
                      </a:endParaRPr>
                    </a:p>
                  </a:txBody>
                  <a:tcPr marL="285787" marR="285787" marT="142894" marB="14289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300" dirty="0">
                        <a:solidFill>
                          <a:schemeClr val="tx1"/>
                        </a:solidFill>
                      </a:endParaRPr>
                    </a:p>
                  </a:txBody>
                  <a:tcPr marL="285787" marR="285787" marT="142894" marB="14289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300" dirty="0">
                        <a:solidFill>
                          <a:schemeClr val="tx1"/>
                        </a:solidFill>
                      </a:endParaRPr>
                    </a:p>
                  </a:txBody>
                  <a:tcPr marL="285787" marR="285787" marT="142894" marB="14289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300" dirty="0">
                        <a:solidFill>
                          <a:schemeClr val="tx1"/>
                        </a:solidFill>
                      </a:endParaRPr>
                    </a:p>
                  </a:txBody>
                  <a:tcPr marL="285787" marR="285787" marT="142894" marB="14289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19461">
                <a:tc gridSpan="4">
                  <a:txBody>
                    <a:bodyPr/>
                    <a:lstStyle/>
                    <a:p>
                      <a:pPr marL="0" marR="0" indent="0" algn="ctr" defTabSz="10906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300" kern="1200" dirty="0" smtClean="0"/>
                        <a:t>一般歯科／矯正歯科／歯科口腔外科</a:t>
                      </a:r>
                      <a:endParaRPr kumimoji="1" lang="en-US" altLang="ja-JP" sz="4300" kern="1200" dirty="0" smtClean="0"/>
                    </a:p>
                    <a:p>
                      <a:pPr marL="0" marR="0" indent="0" algn="ctr" defTabSz="10906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300" kern="1200" dirty="0" smtClean="0"/>
                        <a:t>美容歯科／インプラント／定期検診</a:t>
                      </a:r>
                    </a:p>
                  </a:txBody>
                  <a:tcPr marL="285787" marR="285787" marT="142894" marB="14289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10906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kern="1200" dirty="0" smtClean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10906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kern="1200" dirty="0" smtClean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10906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kern="1200" dirty="0" smtClean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pSp>
        <p:nvGrpSpPr>
          <p:cNvPr id="53" name="図形グループ 52"/>
          <p:cNvGrpSpPr/>
          <p:nvPr/>
        </p:nvGrpSpPr>
        <p:grpSpPr>
          <a:xfrm>
            <a:off x="974253" y="974765"/>
            <a:ext cx="19604238" cy="6644946"/>
            <a:chOff x="436736" y="408246"/>
            <a:chExt cx="6889832" cy="2335340"/>
          </a:xfrm>
        </p:grpSpPr>
        <p:sp>
          <p:nvSpPr>
            <p:cNvPr id="9" name="正方形/長方形 8"/>
            <p:cNvSpPr/>
            <p:nvPr/>
          </p:nvSpPr>
          <p:spPr>
            <a:xfrm>
              <a:off x="436736" y="408246"/>
              <a:ext cx="6889832" cy="2335340"/>
            </a:xfrm>
            <a:prstGeom prst="rect">
              <a:avLst/>
            </a:prstGeom>
            <a:solidFill>
              <a:srgbClr val="E8EEF8">
                <a:alpha val="93000"/>
              </a:srgbClr>
            </a:solidFill>
            <a:ln>
              <a:noFill/>
            </a:ln>
            <a:effectLst/>
            <a:scene3d>
              <a:camera prst="orthographicFront"/>
              <a:lightRig rig="twoPt" dir="t">
                <a:rot lat="0" lon="0" rev="12600000"/>
              </a:lightRig>
            </a:scene3d>
            <a:sp3d prstMaterial="plastic">
              <a:bevelT w="254000" h="254000" prst="angle"/>
              <a:bevelB w="254000" h="254000" prst="angle"/>
              <a:contourClr>
                <a:schemeClr val="tx1">
                  <a:lumMod val="50000"/>
                  <a:lumOff val="50000"/>
                </a:schemeClr>
              </a:contourClr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4400" dirty="0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616460" y="635555"/>
              <a:ext cx="6530384" cy="100595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>
                  <a:rot lat="0" lon="0" rev="2700000"/>
                </a:lightRig>
              </a:scene3d>
              <a:sp3d prstMaterial="flat"/>
            </a:bodyPr>
            <a:lstStyle/>
            <a:p>
              <a:pPr algn="ctr"/>
              <a:r>
                <a:rPr kumimoji="1" lang="ja-JP" altLang="en-US" sz="18000" dirty="0" smtClean="0">
                  <a:solidFill>
                    <a:schemeClr val="bg2">
                      <a:lumMod val="25000"/>
                    </a:schemeClr>
                  </a:solidFill>
                  <a:effectLst>
                    <a:outerShdw blurRad="136525" dist="12700" dir="2700000" algn="tl" rotWithShape="0">
                      <a:schemeClr val="accent5">
                        <a:alpha val="40000"/>
                      </a:schemeClr>
                    </a:outerShdw>
                  </a:effectLst>
                  <a:latin typeface="HGP明朝E"/>
                  <a:ea typeface="HGP明朝E"/>
                  <a:cs typeface="HGP創英角ｺﾞｼｯｸUB"/>
                </a:rPr>
                <a:t>アスクル歯科医院</a:t>
              </a:r>
              <a:endParaRPr kumimoji="1" lang="ja-JP" altLang="en-US" sz="18000" dirty="0">
                <a:solidFill>
                  <a:schemeClr val="bg2">
                    <a:lumMod val="25000"/>
                  </a:schemeClr>
                </a:solidFill>
                <a:effectLst>
                  <a:outerShdw blurRad="136525" dist="12700" dir="2700000" algn="tl" rotWithShape="0">
                    <a:schemeClr val="accent5">
                      <a:alpha val="40000"/>
                    </a:schemeClr>
                  </a:outerShdw>
                </a:effectLst>
                <a:latin typeface="HGP明朝E"/>
                <a:ea typeface="HGP明朝E"/>
                <a:cs typeface="HGP創英角ｺﾞｼｯｸUB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522800" y="1756814"/>
              <a:ext cx="6717704" cy="65440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>
                  <a:rot lat="0" lon="0" rev="2700000"/>
                </a:lightRig>
              </a:scene3d>
              <a:sp3d prstMaterial="flat"/>
            </a:bodyPr>
            <a:lstStyle>
              <a:defPPr>
                <a:defRPr lang="ja-JP"/>
              </a:defPPr>
              <a:lvl1pPr algn="ctr">
                <a:defRPr sz="6600">
                  <a:solidFill>
                    <a:schemeClr val="bg2">
                      <a:lumMod val="25000"/>
                    </a:schemeClr>
                  </a:solidFill>
                  <a:effectLst>
                    <a:outerShdw blurRad="136525" dist="12700" dir="2700000" algn="tl" rotWithShape="0">
                      <a:schemeClr val="accent5">
                        <a:alpha val="40000"/>
                      </a:schemeClr>
                    </a:outerShdw>
                  </a:effectLst>
                  <a:latin typeface="HGP明朝E"/>
                  <a:ea typeface="HGP明朝E"/>
                  <a:cs typeface="HGP創英角ｺﾞｼｯｸUB"/>
                </a:defRPr>
              </a:lvl1pPr>
            </a:lstStyle>
            <a:p>
              <a:r>
                <a:rPr lang="ja-JP" altLang="en-US" sz="11500" dirty="0"/>
                <a:t>土・日・祝日も診療</a:t>
              </a:r>
            </a:p>
          </p:txBody>
        </p:sp>
      </p:grpSp>
      <p:grpSp>
        <p:nvGrpSpPr>
          <p:cNvPr id="27" name="図形グループ 26"/>
          <p:cNvGrpSpPr/>
          <p:nvPr/>
        </p:nvGrpSpPr>
        <p:grpSpPr>
          <a:xfrm>
            <a:off x="1299261" y="8954507"/>
            <a:ext cx="5459379" cy="7179912"/>
            <a:chOff x="512056" y="2445166"/>
            <a:chExt cx="1843404" cy="2424356"/>
          </a:xfrm>
          <a:effectLst/>
        </p:grpSpPr>
        <p:pic>
          <p:nvPicPr>
            <p:cNvPr id="28" name="図 27" descr="歯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2056" y="2445166"/>
              <a:ext cx="1843404" cy="2424356"/>
            </a:xfrm>
            <a:prstGeom prst="rect">
              <a:avLst/>
            </a:prstGeom>
            <a:effectLst>
              <a:glow rad="304800">
                <a:schemeClr val="accent2">
                  <a:lumMod val="40000"/>
                  <a:lumOff val="60000"/>
                  <a:alpha val="70000"/>
                </a:schemeClr>
              </a:glow>
            </a:effectLst>
          </p:spPr>
        </p:pic>
        <p:sp>
          <p:nvSpPr>
            <p:cNvPr id="29" name="テキスト ボックス 28"/>
            <p:cNvSpPr txBox="1"/>
            <p:nvPr/>
          </p:nvSpPr>
          <p:spPr>
            <a:xfrm>
              <a:off x="737471" y="2908723"/>
              <a:ext cx="1377673" cy="8206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8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HGP明朝E"/>
                  <a:ea typeface="HGP明朝E"/>
                  <a:cs typeface="HGP明朝E"/>
                </a:rPr>
                <a:t>訪問</a:t>
              </a:r>
              <a:endParaRPr lang="en-US" altLang="ja-JP" sz="8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GP明朝E"/>
                <a:ea typeface="HGP明朝E"/>
                <a:cs typeface="HGP明朝E"/>
              </a:endParaRPr>
            </a:p>
            <a:p>
              <a:pPr algn="ctr"/>
              <a:r>
                <a:rPr lang="ja-JP" altLang="en-US" sz="8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HGP明朝E"/>
                  <a:ea typeface="HGP明朝E"/>
                  <a:cs typeface="HGP明朝E"/>
                </a:rPr>
                <a:t>診療対応</a:t>
              </a:r>
              <a:endParaRPr kumimoji="1" lang="ja-JP" altLang="en-US" sz="8000" dirty="0">
                <a:solidFill>
                  <a:schemeClr val="tx1">
                    <a:lumMod val="50000"/>
                    <a:lumOff val="50000"/>
                  </a:schemeClr>
                </a:solidFill>
                <a:latin typeface="HGP明朝E"/>
                <a:ea typeface="HGP明朝E"/>
                <a:cs typeface="HGP明朝E"/>
              </a:endParaRPr>
            </a:p>
          </p:txBody>
        </p:sp>
      </p:grpSp>
      <p:grpSp>
        <p:nvGrpSpPr>
          <p:cNvPr id="30" name="図形グループ 29"/>
          <p:cNvGrpSpPr/>
          <p:nvPr/>
        </p:nvGrpSpPr>
        <p:grpSpPr>
          <a:xfrm>
            <a:off x="7918562" y="8950846"/>
            <a:ext cx="5738058" cy="7546417"/>
            <a:chOff x="2744621" y="2445166"/>
            <a:chExt cx="1843404" cy="2424356"/>
          </a:xfrm>
          <a:effectLst/>
        </p:grpSpPr>
        <p:pic>
          <p:nvPicPr>
            <p:cNvPr id="31" name="図 30" descr="歯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4621" y="2445166"/>
              <a:ext cx="1843404" cy="2424356"/>
            </a:xfrm>
            <a:prstGeom prst="rect">
              <a:avLst/>
            </a:prstGeom>
            <a:effectLst>
              <a:glow rad="304800">
                <a:schemeClr val="accent1">
                  <a:satMod val="175000"/>
                  <a:alpha val="38000"/>
                </a:schemeClr>
              </a:glow>
            </a:effectLst>
          </p:spPr>
        </p:pic>
        <p:sp>
          <p:nvSpPr>
            <p:cNvPr id="32" name="テキスト ボックス 31"/>
            <p:cNvSpPr txBox="1"/>
            <p:nvPr/>
          </p:nvSpPr>
          <p:spPr>
            <a:xfrm>
              <a:off x="2824827" y="2908723"/>
              <a:ext cx="1678421" cy="8206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0" dirty="0" smtClean="0">
                  <a:solidFill>
                    <a:srgbClr val="7F7F7F"/>
                  </a:solidFill>
                  <a:latin typeface="HGP明朝E"/>
                  <a:ea typeface="HGP明朝E"/>
                  <a:cs typeface="HGP明朝E"/>
                </a:rPr>
                <a:t>院内完全</a:t>
              </a:r>
              <a:endParaRPr kumimoji="1" lang="en-US" altLang="ja-JP" sz="8000" dirty="0" smtClean="0">
                <a:solidFill>
                  <a:srgbClr val="7F7F7F"/>
                </a:solidFill>
                <a:latin typeface="HGP明朝E"/>
                <a:ea typeface="HGP明朝E"/>
                <a:cs typeface="HGP明朝E"/>
              </a:endParaRPr>
            </a:p>
            <a:p>
              <a:pPr algn="ctr"/>
              <a:r>
                <a:rPr kumimoji="1" lang="ja-JP" altLang="en-US" sz="8000" dirty="0" smtClean="0">
                  <a:solidFill>
                    <a:srgbClr val="7F7F7F"/>
                  </a:solidFill>
                  <a:latin typeface="HGP明朝E"/>
                  <a:ea typeface="HGP明朝E"/>
                  <a:cs typeface="HGP明朝E"/>
                </a:rPr>
                <a:t>バリアフリー</a:t>
              </a:r>
              <a:endParaRPr kumimoji="1" lang="ja-JP" altLang="en-US" sz="8000" dirty="0">
                <a:solidFill>
                  <a:srgbClr val="7F7F7F"/>
                </a:solidFill>
                <a:latin typeface="HGP明朝E"/>
                <a:ea typeface="HGP明朝E"/>
                <a:cs typeface="HGP明朝E"/>
              </a:endParaRPr>
            </a:p>
          </p:txBody>
        </p:sp>
      </p:grpSp>
      <p:grpSp>
        <p:nvGrpSpPr>
          <p:cNvPr id="33" name="図形グループ 32"/>
          <p:cNvGrpSpPr/>
          <p:nvPr/>
        </p:nvGrpSpPr>
        <p:grpSpPr>
          <a:xfrm>
            <a:off x="14855382" y="8950846"/>
            <a:ext cx="5738058" cy="7546417"/>
            <a:chOff x="5141045" y="2445166"/>
            <a:chExt cx="1843404" cy="2424356"/>
          </a:xfrm>
          <a:effectLst/>
        </p:grpSpPr>
        <p:pic>
          <p:nvPicPr>
            <p:cNvPr id="34" name="図 33" descr="歯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1045" y="2445166"/>
              <a:ext cx="1843404" cy="2424356"/>
            </a:xfrm>
            <a:prstGeom prst="rect">
              <a:avLst/>
            </a:prstGeom>
            <a:effectLst>
              <a:glow rad="304800">
                <a:schemeClr val="accent6">
                  <a:satMod val="175000"/>
                  <a:alpha val="40000"/>
                </a:schemeClr>
              </a:glow>
            </a:effectLst>
          </p:spPr>
        </p:pic>
        <p:sp>
          <p:nvSpPr>
            <p:cNvPr id="35" name="テキスト ボックス 34"/>
            <p:cNvSpPr txBox="1"/>
            <p:nvPr/>
          </p:nvSpPr>
          <p:spPr>
            <a:xfrm>
              <a:off x="5331890" y="2908723"/>
              <a:ext cx="1489681" cy="8206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0" dirty="0" smtClean="0">
                  <a:solidFill>
                    <a:srgbClr val="7F7F7F"/>
                  </a:solidFill>
                  <a:latin typeface="HGP明朝E"/>
                  <a:ea typeface="HGP明朝E"/>
                  <a:cs typeface="HGP明朝E"/>
                </a:rPr>
                <a:t>夜９時まで</a:t>
              </a:r>
              <a:endParaRPr kumimoji="1" lang="en-US" altLang="ja-JP" sz="8000" dirty="0" smtClean="0">
                <a:solidFill>
                  <a:srgbClr val="7F7F7F"/>
                </a:solidFill>
                <a:latin typeface="HGP明朝E"/>
                <a:ea typeface="HGP明朝E"/>
                <a:cs typeface="HGP明朝E"/>
              </a:endParaRPr>
            </a:p>
            <a:p>
              <a:pPr algn="ctr"/>
              <a:r>
                <a:rPr kumimoji="1" lang="ja-JP" altLang="en-US" sz="8000" dirty="0" smtClean="0">
                  <a:solidFill>
                    <a:srgbClr val="7F7F7F"/>
                  </a:solidFill>
                  <a:latin typeface="HGP明朝E"/>
                  <a:ea typeface="HGP明朝E"/>
                  <a:cs typeface="HGP明朝E"/>
                </a:rPr>
                <a:t>受付</a:t>
              </a:r>
              <a:endParaRPr kumimoji="1" lang="ja-JP" altLang="en-US" sz="8000" dirty="0">
                <a:solidFill>
                  <a:srgbClr val="7F7F7F"/>
                </a:solidFill>
                <a:latin typeface="HGP明朝E"/>
                <a:ea typeface="HGP明朝E"/>
                <a:cs typeface="HGP明朝E"/>
              </a:endParaRPr>
            </a:p>
          </p:txBody>
        </p:sp>
      </p:grpSp>
      <p:sp>
        <p:nvSpPr>
          <p:cNvPr id="36" name="ブローチ 35"/>
          <p:cNvSpPr/>
          <p:nvPr/>
        </p:nvSpPr>
        <p:spPr>
          <a:xfrm>
            <a:off x="18551958" y="8073271"/>
            <a:ext cx="1946693" cy="1930495"/>
          </a:xfrm>
          <a:prstGeom prst="plaque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3900"/>
          </a:p>
        </p:txBody>
      </p:sp>
      <p:sp>
        <p:nvSpPr>
          <p:cNvPr id="37" name="ブローチ 36"/>
          <p:cNvSpPr/>
          <p:nvPr/>
        </p:nvSpPr>
        <p:spPr>
          <a:xfrm>
            <a:off x="14450041" y="11808420"/>
            <a:ext cx="1657661" cy="1643868"/>
          </a:xfrm>
          <a:prstGeom prst="plaque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3900"/>
          </a:p>
        </p:txBody>
      </p:sp>
      <p:sp>
        <p:nvSpPr>
          <p:cNvPr id="38" name="ブローチ 37"/>
          <p:cNvSpPr/>
          <p:nvPr/>
        </p:nvSpPr>
        <p:spPr>
          <a:xfrm>
            <a:off x="18223533" y="12892789"/>
            <a:ext cx="1462708" cy="1450537"/>
          </a:xfrm>
          <a:prstGeom prst="plaque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3900"/>
          </a:p>
        </p:txBody>
      </p:sp>
      <p:sp>
        <p:nvSpPr>
          <p:cNvPr id="39" name="ブローチ 38"/>
          <p:cNvSpPr/>
          <p:nvPr/>
        </p:nvSpPr>
        <p:spPr>
          <a:xfrm>
            <a:off x="12558288" y="9388579"/>
            <a:ext cx="1881768" cy="1866110"/>
          </a:xfrm>
          <a:prstGeom prst="plaque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3900"/>
          </a:p>
        </p:txBody>
      </p:sp>
      <p:sp>
        <p:nvSpPr>
          <p:cNvPr id="40" name="ブローチ 39"/>
          <p:cNvSpPr/>
          <p:nvPr/>
        </p:nvSpPr>
        <p:spPr>
          <a:xfrm>
            <a:off x="7940540" y="8365766"/>
            <a:ext cx="1657661" cy="1643868"/>
          </a:xfrm>
          <a:prstGeom prst="plaque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3900"/>
          </a:p>
        </p:txBody>
      </p:sp>
      <p:sp>
        <p:nvSpPr>
          <p:cNvPr id="41" name="ブローチ 40"/>
          <p:cNvSpPr/>
          <p:nvPr/>
        </p:nvSpPr>
        <p:spPr>
          <a:xfrm>
            <a:off x="8092526" y="13208597"/>
            <a:ext cx="1657661" cy="1643868"/>
          </a:xfrm>
          <a:prstGeom prst="plaque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3900"/>
          </a:p>
        </p:txBody>
      </p:sp>
      <p:sp>
        <p:nvSpPr>
          <p:cNvPr id="42" name="ブローチ 41"/>
          <p:cNvSpPr/>
          <p:nvPr/>
        </p:nvSpPr>
        <p:spPr>
          <a:xfrm>
            <a:off x="5142992" y="13151534"/>
            <a:ext cx="1657661" cy="1643868"/>
          </a:xfrm>
          <a:prstGeom prst="plaque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3900"/>
          </a:p>
        </p:txBody>
      </p:sp>
      <p:sp>
        <p:nvSpPr>
          <p:cNvPr id="43" name="ブローチ 42"/>
          <p:cNvSpPr/>
          <p:nvPr/>
        </p:nvSpPr>
        <p:spPr>
          <a:xfrm>
            <a:off x="1202817" y="8007990"/>
            <a:ext cx="2121779" cy="2104123"/>
          </a:xfrm>
          <a:prstGeom prst="plaque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3900"/>
          </a:p>
        </p:txBody>
      </p:sp>
      <p:sp>
        <p:nvSpPr>
          <p:cNvPr id="44" name="ブローチ 43"/>
          <p:cNvSpPr/>
          <p:nvPr/>
        </p:nvSpPr>
        <p:spPr>
          <a:xfrm>
            <a:off x="838368" y="9628398"/>
            <a:ext cx="1657661" cy="1643868"/>
          </a:xfrm>
          <a:prstGeom prst="plaque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3900"/>
          </a:p>
        </p:txBody>
      </p:sp>
      <p:grpSp>
        <p:nvGrpSpPr>
          <p:cNvPr id="45" name="図形グループ 44"/>
          <p:cNvGrpSpPr/>
          <p:nvPr/>
        </p:nvGrpSpPr>
        <p:grpSpPr>
          <a:xfrm>
            <a:off x="11863751" y="17168613"/>
            <a:ext cx="8710249" cy="7670000"/>
            <a:chOff x="8487255" y="1672006"/>
            <a:chExt cx="2497497" cy="1852781"/>
          </a:xfrm>
        </p:grpSpPr>
        <p:sp>
          <p:nvSpPr>
            <p:cNvPr id="46" name="メモ 45"/>
            <p:cNvSpPr/>
            <p:nvPr/>
          </p:nvSpPr>
          <p:spPr>
            <a:xfrm>
              <a:off x="8487255" y="1672006"/>
              <a:ext cx="2497497" cy="1852781"/>
            </a:xfrm>
            <a:prstGeom prst="foldedCorner">
              <a:avLst>
                <a:gd name="adj" fmla="val 10997"/>
              </a:avLst>
            </a:prstGeom>
            <a:blipFill rotWithShape="1"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20000" tIns="252000" rIns="720000" rtlCol="0" anchor="t"/>
            <a:lstStyle/>
            <a:p>
              <a:pPr>
                <a:lnSpc>
                  <a:spcPct val="150000"/>
                </a:lnSpc>
              </a:pPr>
              <a:r>
                <a:rPr lang="ja-JP" altLang="en-US" sz="4000" spc="110" dirty="0" smtClean="0">
                  <a:solidFill>
                    <a:srgbClr val="203864"/>
                  </a:solidFill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アスクル</a:t>
              </a:r>
              <a:r>
                <a:rPr lang="ja-JP" altLang="en-US" sz="4000" spc="110" dirty="0">
                  <a:solidFill>
                    <a:srgbClr val="203864"/>
                  </a:solidFill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歯科医院では、予防歯科を中心に様々な症状の治療にに対応しています。</a:t>
              </a:r>
              <a:endParaRPr lang="en-US" altLang="ja-JP" sz="4000" spc="110" dirty="0">
                <a:solidFill>
                  <a:srgbClr val="203864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4000" spc="110" dirty="0">
                  <a:solidFill>
                    <a:srgbClr val="203864"/>
                  </a:solidFill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地域の頼れる歯医者さんになるために、努力を続けて参ります。</a:t>
              </a:r>
              <a:endParaRPr lang="en-US" altLang="ja-JP" sz="4000" spc="110" dirty="0">
                <a:solidFill>
                  <a:srgbClr val="203864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4000" spc="110" dirty="0">
                  <a:solidFill>
                    <a:srgbClr val="203864"/>
                  </a:solidFill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お気軽にご連絡ください。</a:t>
              </a:r>
            </a:p>
          </p:txBody>
        </p:sp>
        <p:cxnSp>
          <p:nvCxnSpPr>
            <p:cNvPr id="47" name="直線コネクタ 46"/>
            <p:cNvCxnSpPr/>
            <p:nvPr/>
          </p:nvCxnSpPr>
          <p:spPr>
            <a:xfrm>
              <a:off x="8598713" y="1964791"/>
              <a:ext cx="2272236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8" name="直線コネクタ 47"/>
            <p:cNvCxnSpPr/>
            <p:nvPr/>
          </p:nvCxnSpPr>
          <p:spPr>
            <a:xfrm>
              <a:off x="8598713" y="2410298"/>
              <a:ext cx="2272236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9" name="直線コネクタ 48"/>
            <p:cNvCxnSpPr/>
            <p:nvPr/>
          </p:nvCxnSpPr>
          <p:spPr>
            <a:xfrm>
              <a:off x="8598713" y="2633051"/>
              <a:ext cx="2272236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0" name="直線コネクタ 49"/>
            <p:cNvCxnSpPr/>
            <p:nvPr/>
          </p:nvCxnSpPr>
          <p:spPr>
            <a:xfrm>
              <a:off x="8598713" y="3078558"/>
              <a:ext cx="2272236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>
            <a:xfrm>
              <a:off x="8598713" y="3301311"/>
              <a:ext cx="2272236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2" name="直線コネクタ 51"/>
            <p:cNvCxnSpPr/>
            <p:nvPr/>
          </p:nvCxnSpPr>
          <p:spPr>
            <a:xfrm>
              <a:off x="8598713" y="2187544"/>
              <a:ext cx="2272236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4" name="直線コネクタ 53"/>
            <p:cNvCxnSpPr/>
            <p:nvPr/>
          </p:nvCxnSpPr>
          <p:spPr>
            <a:xfrm>
              <a:off x="8598713" y="2855804"/>
              <a:ext cx="2272236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55" name="正方形/長方形 54"/>
          <p:cNvSpPr/>
          <p:nvPr/>
        </p:nvSpPr>
        <p:spPr>
          <a:xfrm>
            <a:off x="13576963" y="25618506"/>
            <a:ext cx="6306718" cy="28027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地図を入れて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2041089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253</Words>
  <Application>Microsoft Office PowerPoint</Application>
  <PresentationFormat>ユーザー設定</PresentationFormat>
  <Paragraphs>63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2014-07-30T00:27:08Z</dcterms:created>
  <dcterms:modified xsi:type="dcterms:W3CDTF">2014-07-30T00:27:14Z</dcterms:modified>
</cp:coreProperties>
</file>