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3399"/>
    <a:srgbClr val="F28104"/>
    <a:srgbClr val="FFD1E8"/>
    <a:srgbClr val="FF99CC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894" y="36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6346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16849" y="2572914"/>
            <a:ext cx="7376647" cy="5278999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4572" name="Picture 47404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25" y="9536113"/>
            <a:ext cx="7793675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698" name="正方形/長方形 54697"/>
          <p:cNvSpPr/>
          <p:nvPr/>
        </p:nvSpPr>
        <p:spPr>
          <a:xfrm>
            <a:off x="381233" y="10108568"/>
            <a:ext cx="205690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 smtClean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東京都江東区豊洲3-2-3</a:t>
            </a:r>
          </a:p>
          <a:p>
            <a:r>
              <a:rPr lang="ja-JP" altLang="en-US" sz="1050" dirty="0" smtClean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TEL: 03-</a:t>
            </a:r>
            <a:r>
              <a:rPr lang="en-US" altLang="ja-JP" sz="1050" dirty="0" smtClean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1234-1111</a:t>
            </a:r>
            <a:endParaRPr lang="ja-JP" altLang="en-US" sz="1050" dirty="0" smtClean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r>
              <a:rPr lang="ja-JP" altLang="en-US" sz="1050" dirty="0" smtClean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www.</a:t>
            </a:r>
            <a:endParaRPr lang="ja-JP" altLang="en-US" sz="105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</p:txBody>
      </p:sp>
      <p:sp>
        <p:nvSpPr>
          <p:cNvPr id="54699" name="正方形/長方形 54698"/>
          <p:cNvSpPr/>
          <p:nvPr/>
        </p:nvSpPr>
        <p:spPr>
          <a:xfrm>
            <a:off x="4233136" y="10108568"/>
            <a:ext cx="27458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 smtClean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【ACCESS】</a:t>
            </a:r>
          </a:p>
          <a:p>
            <a:r>
              <a:rPr lang="ja-JP" altLang="en-US" sz="1100" dirty="0" smtClean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 東京メトロ豊洲駅1a出口より徒歩5分</a:t>
            </a:r>
            <a:endParaRPr lang="ja-JP" altLang="en-US" sz="11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</p:txBody>
      </p:sp>
      <p:sp>
        <p:nvSpPr>
          <p:cNvPr id="54700" name="正方形/長方形 54699"/>
          <p:cNvSpPr/>
          <p:nvPr/>
        </p:nvSpPr>
        <p:spPr>
          <a:xfrm>
            <a:off x="347360" y="9656671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ビストロアスクル</a:t>
            </a:r>
            <a:endParaRPr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188370" y="10108568"/>
            <a:ext cx="222561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【営業時間】</a:t>
            </a:r>
          </a:p>
          <a:p>
            <a:r>
              <a:rPr lang="ja-JP" altLang="en-US" sz="1100" dirty="0" smtClean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 昼：11:00</a:t>
            </a:r>
            <a:r>
              <a:rPr lang="ja-JP" altLang="en-US" sz="11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～14:00(L.O</a:t>
            </a:r>
            <a:r>
              <a:rPr lang="ja-JP" altLang="en-US" sz="1100" dirty="0" smtClean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) </a:t>
            </a:r>
            <a:endParaRPr lang="ja-JP" altLang="en-US" sz="11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  <a:p>
            <a:r>
              <a:rPr lang="ja-JP" altLang="en-US" sz="1100" dirty="0" smtClean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 夜：17:00</a:t>
            </a:r>
            <a:r>
              <a:rPr lang="ja-JP" altLang="en-US" sz="1100" dirty="0">
                <a:latin typeface="07やさしさゴシック" panose="02000600000000000000" pitchFamily="2" charset="-128"/>
                <a:ea typeface="07やさしさゴシック" panose="02000600000000000000" pitchFamily="2" charset="-128"/>
              </a:rPr>
              <a:t>～22:00（L.O）</a:t>
            </a:r>
            <a:endParaRPr lang="en-US" altLang="ja-JP" sz="1100" dirty="0">
              <a:latin typeface="07やさしさゴシック" panose="02000600000000000000" pitchFamily="2" charset="-128"/>
              <a:ea typeface="07やさしさゴシック" panose="02000600000000000000" pitchFamily="2" charset="-128"/>
            </a:endParaRPr>
          </a:p>
        </p:txBody>
      </p:sp>
      <p:sp>
        <p:nvSpPr>
          <p:cNvPr id="2880" name="正方形/長方形 2879"/>
          <p:cNvSpPr/>
          <p:nvPr/>
        </p:nvSpPr>
        <p:spPr>
          <a:xfrm>
            <a:off x="453915" y="2807074"/>
            <a:ext cx="6840000" cy="244226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719" tIns="49359" rIns="98719" bIns="49359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82" name="正方形/長方形 2881"/>
          <p:cNvSpPr/>
          <p:nvPr/>
        </p:nvSpPr>
        <p:spPr>
          <a:xfrm>
            <a:off x="453915" y="5389239"/>
            <a:ext cx="6840000" cy="219600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719" tIns="49359" rIns="98719" bIns="49359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83" name="テキスト ボックス 2882"/>
          <p:cNvSpPr txBox="1"/>
          <p:nvPr/>
        </p:nvSpPr>
        <p:spPr>
          <a:xfrm>
            <a:off x="2246984" y="3402428"/>
            <a:ext cx="2179075" cy="1669343"/>
          </a:xfrm>
          <a:prstGeom prst="rect">
            <a:avLst/>
          </a:prstGeom>
          <a:noFill/>
        </p:spPr>
        <p:txBody>
          <a:bodyPr wrap="none" lIns="98719" tIns="49359" rIns="98719" bIns="49359" rtlCol="0">
            <a:spAutoFit/>
          </a:bodyPr>
          <a:lstStyle/>
          <a:p>
            <a:pPr>
              <a:lnSpc>
                <a:spcPct val="120000"/>
              </a:lnSpc>
              <a:buClr>
                <a:srgbClr val="F28104"/>
              </a:buClr>
              <a:buFont typeface="Wingdings" pitchFamily="2" charset="2"/>
              <a:buChar char="l"/>
            </a:pPr>
            <a:r>
              <a:rPr lang="ja-JP" altLang="en-US" sz="1700" b="1" dirty="0" smtClean="0">
                <a:latin typeface="メイリオ" pitchFamily="50" charset="-128"/>
                <a:ea typeface="メイリオ" pitchFamily="50" charset="-128"/>
              </a:rPr>
              <a:t> 日替わりパスタ</a:t>
            </a:r>
            <a:endParaRPr lang="en-US" altLang="ja-JP" sz="17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F28104"/>
              </a:buClr>
              <a:buFont typeface="Wingdings" pitchFamily="2" charset="2"/>
              <a:buChar char="l"/>
            </a:pPr>
            <a:r>
              <a:rPr lang="ja-JP" altLang="en-US" sz="1700" b="1" dirty="0" smtClean="0">
                <a:latin typeface="メイリオ" pitchFamily="50" charset="-128"/>
                <a:ea typeface="メイリオ" pitchFamily="50" charset="-128"/>
              </a:rPr>
              <a:t> 日替わり定食</a:t>
            </a:r>
            <a:endParaRPr lang="en-US" altLang="ja-JP" sz="17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F28104"/>
              </a:buClr>
              <a:buFont typeface="Wingdings" pitchFamily="2" charset="2"/>
              <a:buChar char="l"/>
            </a:pPr>
            <a:r>
              <a:rPr lang="ja-JP" altLang="en-US" sz="1700" b="1" dirty="0" smtClean="0">
                <a:latin typeface="メイリオ" pitchFamily="50" charset="-128"/>
                <a:ea typeface="メイリオ" pitchFamily="50" charset="-128"/>
              </a:rPr>
              <a:t> オムライス</a:t>
            </a:r>
            <a:endParaRPr lang="en-US" altLang="ja-JP" sz="17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F28104"/>
              </a:buClr>
              <a:buFont typeface="Wingdings" pitchFamily="2" charset="2"/>
              <a:buChar char="l"/>
            </a:pPr>
            <a:r>
              <a:rPr lang="ja-JP" altLang="en-US" sz="1700" b="1" dirty="0" smtClean="0">
                <a:latin typeface="メイリオ" pitchFamily="50" charset="-128"/>
                <a:ea typeface="メイリオ" pitchFamily="50" charset="-128"/>
              </a:rPr>
              <a:t> カレーライス</a:t>
            </a:r>
            <a:endParaRPr lang="en-US" altLang="ja-JP" sz="17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F28104"/>
              </a:buClr>
              <a:buFont typeface="Wingdings" pitchFamily="2" charset="2"/>
              <a:buChar char="l"/>
            </a:pPr>
            <a:r>
              <a:rPr lang="ja-JP" altLang="en-US" sz="1700" b="1" dirty="0" smtClean="0">
                <a:latin typeface="メイリオ" pitchFamily="50" charset="-128"/>
                <a:ea typeface="メイリオ" pitchFamily="50" charset="-128"/>
              </a:rPr>
              <a:t> ボンゴレビアンコ</a:t>
            </a:r>
            <a:endParaRPr lang="ja-JP" altLang="en-US" sz="17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887" name="円/楕円 2886"/>
          <p:cNvSpPr/>
          <p:nvPr/>
        </p:nvSpPr>
        <p:spPr>
          <a:xfrm>
            <a:off x="730726" y="3415719"/>
            <a:ext cx="1259999" cy="1260000"/>
          </a:xfrm>
          <a:prstGeom prst="ellipse">
            <a:avLst/>
          </a:prstGeom>
          <a:pattFill prst="pct90">
            <a:fgClr>
              <a:srgbClr val="F28104"/>
            </a:fgClr>
            <a:bgClr>
              <a:schemeClr val="accent4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88" name="テキスト ボックス 2887"/>
          <p:cNvSpPr txBox="1"/>
          <p:nvPr/>
        </p:nvSpPr>
        <p:spPr>
          <a:xfrm>
            <a:off x="705384" y="3845101"/>
            <a:ext cx="1312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LUNCH</a:t>
            </a:r>
            <a:endParaRPr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92" name="円/楕円 2891"/>
          <p:cNvSpPr/>
          <p:nvPr/>
        </p:nvSpPr>
        <p:spPr>
          <a:xfrm>
            <a:off x="590068" y="6061559"/>
            <a:ext cx="1260001" cy="1260000"/>
          </a:xfrm>
          <a:prstGeom prst="ellipse">
            <a:avLst/>
          </a:prstGeom>
          <a:pattFill prst="pct90">
            <a:fgClr>
              <a:srgbClr val="00CC00"/>
            </a:fgClr>
            <a:bgClr>
              <a:schemeClr val="accent6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93" name="テキスト ボックス 2892"/>
          <p:cNvSpPr txBox="1"/>
          <p:nvPr/>
        </p:nvSpPr>
        <p:spPr>
          <a:xfrm>
            <a:off x="579057" y="6460727"/>
            <a:ext cx="129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DRINK</a:t>
            </a:r>
            <a:endParaRPr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94" name="テキスト ボックス 2893"/>
          <p:cNvSpPr txBox="1"/>
          <p:nvPr/>
        </p:nvSpPr>
        <p:spPr>
          <a:xfrm>
            <a:off x="1861080" y="5995387"/>
            <a:ext cx="2567002" cy="1392344"/>
          </a:xfrm>
          <a:prstGeom prst="rect">
            <a:avLst/>
          </a:prstGeom>
          <a:noFill/>
        </p:spPr>
        <p:txBody>
          <a:bodyPr wrap="none" lIns="98719" tIns="49359" rIns="98719" bIns="49359" rtlCol="0">
            <a:spAutoFit/>
          </a:bodyPr>
          <a:lstStyle/>
          <a:p>
            <a:pPr>
              <a:lnSpc>
                <a:spcPct val="120000"/>
              </a:lnSpc>
              <a:buClr>
                <a:srgbClr val="00CC00"/>
              </a:buClr>
              <a:buFont typeface="Wingdings" pitchFamily="2" charset="2"/>
              <a:buChar char="l"/>
            </a:pP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 コーヒー</a:t>
            </a:r>
            <a:r>
              <a:rPr lang="en-US" altLang="ja-JP" sz="1400" b="1" dirty="0" smtClean="0">
                <a:latin typeface="メイリオ" pitchFamily="50" charset="-128"/>
                <a:ea typeface="メイリオ" pitchFamily="50" charset="-128"/>
              </a:rPr>
              <a:t>(</a:t>
            </a: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ホット</a:t>
            </a:r>
            <a:r>
              <a:rPr lang="en-US" altLang="ja-JP" sz="1400" b="1" dirty="0" smtClean="0">
                <a:latin typeface="メイリオ" pitchFamily="50" charset="-128"/>
                <a:ea typeface="メイリオ" pitchFamily="50" charset="-128"/>
              </a:rPr>
              <a:t>or</a:t>
            </a: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アイス</a:t>
            </a:r>
            <a:r>
              <a:rPr lang="en-US" altLang="ja-JP" sz="1400" b="1" dirty="0" smtClean="0">
                <a:latin typeface="メイリオ" pitchFamily="50" charset="-128"/>
                <a:ea typeface="メイリオ" pitchFamily="50" charset="-128"/>
              </a:rPr>
              <a:t>)</a:t>
            </a:r>
          </a:p>
          <a:p>
            <a:pPr>
              <a:lnSpc>
                <a:spcPct val="120000"/>
              </a:lnSpc>
              <a:buClr>
                <a:srgbClr val="00CC00"/>
              </a:buClr>
              <a:buFont typeface="Wingdings" pitchFamily="2" charset="2"/>
              <a:buChar char="l"/>
            </a:pP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 紅茶</a:t>
            </a:r>
            <a:r>
              <a:rPr lang="en-US" altLang="ja-JP" sz="1400" b="1" dirty="0" smtClean="0">
                <a:latin typeface="メイリオ" pitchFamily="50" charset="-128"/>
                <a:ea typeface="メイリオ" pitchFamily="50" charset="-128"/>
              </a:rPr>
              <a:t>(</a:t>
            </a: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ホット</a:t>
            </a:r>
            <a:r>
              <a:rPr lang="en-US" altLang="ja-JP" sz="1400" b="1" dirty="0" smtClean="0">
                <a:latin typeface="メイリオ" pitchFamily="50" charset="-128"/>
                <a:ea typeface="メイリオ" pitchFamily="50" charset="-128"/>
              </a:rPr>
              <a:t>or</a:t>
            </a: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アイス）</a:t>
            </a:r>
            <a:endParaRPr lang="en-US" altLang="ja-JP" sz="14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00CC00"/>
              </a:buClr>
              <a:buFont typeface="Wingdings" pitchFamily="2" charset="2"/>
              <a:buChar char="l"/>
            </a:pP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コーラ</a:t>
            </a:r>
            <a:endParaRPr lang="en-US" altLang="ja-JP" sz="14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00CC00"/>
              </a:buClr>
              <a:buFont typeface="Wingdings" pitchFamily="2" charset="2"/>
              <a:buChar char="l"/>
            </a:pP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オレンジジュース</a:t>
            </a:r>
            <a:endParaRPr lang="en-US" altLang="ja-JP" sz="14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00CC00"/>
              </a:buClr>
              <a:buFont typeface="Wingdings" pitchFamily="2" charset="2"/>
              <a:buChar char="l"/>
            </a:pP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アップルジュース</a:t>
            </a:r>
            <a:endParaRPr lang="ja-JP" altLang="en-US" sz="14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896" name="テキスト ボックス 2895"/>
          <p:cNvSpPr txBox="1"/>
          <p:nvPr/>
        </p:nvSpPr>
        <p:spPr>
          <a:xfrm>
            <a:off x="5570756" y="5995387"/>
            <a:ext cx="1650084" cy="1392344"/>
          </a:xfrm>
          <a:prstGeom prst="rect">
            <a:avLst/>
          </a:prstGeom>
          <a:noFill/>
        </p:spPr>
        <p:txBody>
          <a:bodyPr wrap="none" lIns="98719" tIns="49359" rIns="98719" bIns="49359" rtlCol="0">
            <a:spAutoFit/>
          </a:bodyPr>
          <a:lstStyle/>
          <a:p>
            <a:pPr>
              <a:lnSpc>
                <a:spcPct val="120000"/>
              </a:lnSpc>
              <a:buClr>
                <a:srgbClr val="FF3399"/>
              </a:buClr>
              <a:buFont typeface="Wingdings" pitchFamily="2" charset="2"/>
              <a:buChar char="l"/>
            </a:pP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 チーズケーキ</a:t>
            </a:r>
            <a:endParaRPr lang="en-US" altLang="ja-JP" sz="14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FF3399"/>
              </a:buClr>
              <a:buFont typeface="Wingdings" pitchFamily="2" charset="2"/>
              <a:buChar char="l"/>
            </a:pP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 ショートケーキ</a:t>
            </a:r>
            <a:endParaRPr lang="en-US" altLang="ja-JP" sz="14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FF3399"/>
              </a:buClr>
              <a:buFont typeface="Wingdings" pitchFamily="2" charset="2"/>
              <a:buChar char="l"/>
            </a:pP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 アップルパイ</a:t>
            </a:r>
            <a:endParaRPr lang="en-US" altLang="ja-JP" sz="14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FF3399"/>
              </a:buClr>
              <a:buFont typeface="Wingdings" pitchFamily="2" charset="2"/>
              <a:buChar char="l"/>
            </a:pP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 チョコタルト</a:t>
            </a:r>
            <a:endParaRPr lang="en-US" altLang="ja-JP" sz="14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FF3399"/>
              </a:buClr>
              <a:buFont typeface="Wingdings" pitchFamily="2" charset="2"/>
              <a:buChar char="l"/>
            </a:pPr>
            <a:r>
              <a:rPr lang="ja-JP" altLang="en-US" sz="1400" b="1" dirty="0">
                <a:latin typeface="メイリオ" pitchFamily="50" charset="-128"/>
                <a:ea typeface="メイリオ" pitchFamily="50" charset="-128"/>
              </a:rPr>
              <a:t> </a:t>
            </a: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パンナコッタ</a:t>
            </a:r>
            <a:endParaRPr lang="ja-JP" altLang="en-US" sz="14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900" name="円/楕円 2899"/>
          <p:cNvSpPr/>
          <p:nvPr/>
        </p:nvSpPr>
        <p:spPr>
          <a:xfrm>
            <a:off x="4373144" y="6061559"/>
            <a:ext cx="1260000" cy="1260000"/>
          </a:xfrm>
          <a:prstGeom prst="ellipse">
            <a:avLst/>
          </a:prstGeom>
          <a:pattFill prst="pct90">
            <a:fgClr>
              <a:srgbClr val="FF3399"/>
            </a:fgClr>
            <a:bgClr>
              <a:srgbClr val="FFD1E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01" name="テキスト ボックス 2900"/>
          <p:cNvSpPr txBox="1"/>
          <p:nvPr/>
        </p:nvSpPr>
        <p:spPr>
          <a:xfrm>
            <a:off x="4288970" y="6491504"/>
            <a:ext cx="1421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DESSERT</a:t>
            </a:r>
            <a:endParaRPr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04" name="テキスト ボックス 2903"/>
          <p:cNvSpPr txBox="1"/>
          <p:nvPr/>
        </p:nvSpPr>
        <p:spPr>
          <a:xfrm>
            <a:off x="4678315" y="3380972"/>
            <a:ext cx="2397084" cy="1669343"/>
          </a:xfrm>
          <a:prstGeom prst="rect">
            <a:avLst/>
          </a:prstGeom>
          <a:noFill/>
        </p:spPr>
        <p:txBody>
          <a:bodyPr wrap="none" lIns="98719" tIns="49359" rIns="98719" bIns="49359" rtlCol="0">
            <a:spAutoFit/>
          </a:bodyPr>
          <a:lstStyle/>
          <a:p>
            <a:pPr>
              <a:lnSpc>
                <a:spcPct val="120000"/>
              </a:lnSpc>
              <a:buClr>
                <a:srgbClr val="F28104"/>
              </a:buClr>
              <a:buFont typeface="Wingdings" pitchFamily="2" charset="2"/>
              <a:buChar char="l"/>
            </a:pPr>
            <a:r>
              <a:rPr lang="ja-JP" altLang="en-US" sz="1700" b="1" dirty="0" smtClean="0">
                <a:latin typeface="メイリオ" pitchFamily="50" charset="-128"/>
                <a:ea typeface="メイリオ" pitchFamily="50" charset="-128"/>
              </a:rPr>
              <a:t> ミートソースパスタ</a:t>
            </a:r>
            <a:endParaRPr lang="en-US" altLang="ja-JP" sz="17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F28104"/>
              </a:buClr>
              <a:buFont typeface="Wingdings" pitchFamily="2" charset="2"/>
              <a:buChar char="l"/>
            </a:pPr>
            <a:r>
              <a:rPr lang="ja-JP" altLang="en-US" sz="1700" b="1" dirty="0" smtClean="0">
                <a:latin typeface="メイリオ" pitchFamily="50" charset="-128"/>
                <a:ea typeface="メイリオ" pitchFamily="50" charset="-128"/>
              </a:rPr>
              <a:t> アラビアータペンネ</a:t>
            </a:r>
            <a:endParaRPr lang="en-US" altLang="ja-JP" sz="17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F28104"/>
              </a:buClr>
              <a:buFont typeface="Wingdings" pitchFamily="2" charset="2"/>
              <a:buChar char="l"/>
            </a:pPr>
            <a:r>
              <a:rPr lang="ja-JP" altLang="en-US" sz="1700" b="1" dirty="0" smtClean="0">
                <a:latin typeface="メイリオ" pitchFamily="50" charset="-128"/>
                <a:ea typeface="メイリオ" pitchFamily="50" charset="-128"/>
              </a:rPr>
              <a:t> ペペロンチーノ</a:t>
            </a:r>
            <a:endParaRPr lang="en-US" altLang="ja-JP" sz="17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F28104"/>
              </a:buClr>
              <a:buFont typeface="Wingdings" pitchFamily="2" charset="2"/>
              <a:buChar char="l"/>
            </a:pPr>
            <a:r>
              <a:rPr lang="ja-JP" altLang="en-US" sz="1700" b="1" dirty="0" smtClean="0">
                <a:latin typeface="メイリオ" pitchFamily="50" charset="-128"/>
                <a:ea typeface="メイリオ" pitchFamily="50" charset="-128"/>
              </a:rPr>
              <a:t> カルボナーラ</a:t>
            </a:r>
            <a:endParaRPr lang="en-US" altLang="ja-JP" sz="1700" b="1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20000"/>
              </a:lnSpc>
              <a:buClr>
                <a:srgbClr val="F28104"/>
              </a:buClr>
              <a:buFont typeface="Wingdings" pitchFamily="2" charset="2"/>
              <a:buChar char="l"/>
            </a:pPr>
            <a:r>
              <a:rPr lang="ja-JP" altLang="en-US" sz="1700" b="1" dirty="0" smtClean="0">
                <a:latin typeface="メイリオ" pitchFamily="50" charset="-128"/>
                <a:ea typeface="メイリオ" pitchFamily="50" charset="-128"/>
              </a:rPr>
              <a:t> ボンゴレビアンコ</a:t>
            </a:r>
            <a:endParaRPr lang="ja-JP" altLang="en-US" sz="1700" b="1" dirty="0">
              <a:latin typeface="メイリオ" pitchFamily="50" charset="-128"/>
              <a:ea typeface="メイリオ" pitchFamily="50" charset="-128"/>
            </a:endParaRPr>
          </a:p>
        </p:txBody>
      </p:sp>
      <p:pic>
        <p:nvPicPr>
          <p:cNvPr id="2908" name="Picture 47404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00" y="-19685"/>
            <a:ext cx="7793675" cy="182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708638" y="1991981"/>
            <a:ext cx="6377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ランチは全てデザート</a:t>
            </a:r>
            <a:r>
              <a:rPr kumimoji="1"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or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ドリンク付きです。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09" name="テキスト ボックス 2908"/>
          <p:cNvSpPr txBox="1"/>
          <p:nvPr/>
        </p:nvSpPr>
        <p:spPr>
          <a:xfrm rot="16200000">
            <a:off x="3309433" y="-2162916"/>
            <a:ext cx="1307362" cy="6515457"/>
          </a:xfrm>
          <a:prstGeom prst="rect">
            <a:avLst/>
          </a:prstGeom>
          <a:noFill/>
        </p:spPr>
        <p:txBody>
          <a:bodyPr vert="eaVert" wrap="square" lIns="98719" tIns="49359" rIns="98719" bIns="49359" rtlCol="0">
            <a:spAutoFit/>
          </a:bodyPr>
          <a:lstStyle/>
          <a:p>
            <a:pPr algn="ctr"/>
            <a:r>
              <a:rPr lang="en-US" altLang="ja-JP" sz="7200" b="1" dirty="0" smtClean="0">
                <a:solidFill>
                  <a:schemeClr val="bg1"/>
                </a:solidFill>
              </a:rPr>
              <a:t>LUNCH MENU</a:t>
            </a:r>
            <a:endParaRPr lang="ja-JP" altLang="en-US" sz="7200" b="1" dirty="0">
              <a:solidFill>
                <a:schemeClr val="bg1"/>
              </a:solidFill>
            </a:endParaRPr>
          </a:p>
        </p:txBody>
      </p:sp>
      <p:sp>
        <p:nvSpPr>
          <p:cNvPr id="2910" name="テキスト ボックス 2909"/>
          <p:cNvSpPr txBox="1"/>
          <p:nvPr/>
        </p:nvSpPr>
        <p:spPr>
          <a:xfrm>
            <a:off x="1570384" y="1456100"/>
            <a:ext cx="4790660" cy="345903"/>
          </a:xfrm>
          <a:prstGeom prst="rect">
            <a:avLst/>
          </a:prstGeom>
          <a:noFill/>
        </p:spPr>
        <p:txBody>
          <a:bodyPr wrap="square" lIns="98719" tIns="49359" rIns="98719" bIns="49359" rtlCol="0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ランチタイム　</a:t>
            </a:r>
            <a:r>
              <a:rPr lang="en-US" altLang="ja-JP" sz="1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11:00</a:t>
            </a:r>
            <a:r>
              <a:rPr lang="ja-JP" altLang="en-US" sz="1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～</a:t>
            </a:r>
            <a:r>
              <a:rPr lang="en-US" altLang="ja-JP" sz="1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14:00</a:t>
            </a:r>
            <a:endParaRPr lang="ja-JP" altLang="en-US" sz="1600" b="1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2911" name="正方形/長方形 2910"/>
          <p:cNvSpPr/>
          <p:nvPr/>
        </p:nvSpPr>
        <p:spPr>
          <a:xfrm>
            <a:off x="465665" y="5388873"/>
            <a:ext cx="6820235" cy="322432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719" tIns="49359" rIns="98719" bIns="49359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12" name="正方形/長方形 2911"/>
          <p:cNvSpPr/>
          <p:nvPr/>
        </p:nvSpPr>
        <p:spPr>
          <a:xfrm>
            <a:off x="463406" y="2811422"/>
            <a:ext cx="6820235" cy="322432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719" tIns="49359" rIns="98719" bIns="49359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87435" y="2840275"/>
            <a:ext cx="4897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日替わりメニューをはじめ</a:t>
            </a:r>
            <a:r>
              <a:rPr kumimoji="1"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種類からお選びいただけます</a:t>
            </a:r>
            <a:endParaRPr kumimoji="1"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14" name="テキスト ボックス 2913"/>
          <p:cNvSpPr txBox="1"/>
          <p:nvPr/>
        </p:nvSpPr>
        <p:spPr>
          <a:xfrm>
            <a:off x="370400" y="5430713"/>
            <a:ext cx="7007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ランチをオーダーの方はドリンクとデザートいずれかがセットサービスとなります</a:t>
            </a:r>
            <a:endParaRPr kumimoji="1"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730468" y="244916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ビストロアスクル</a:t>
            </a:r>
            <a:endParaRPr lang="ja-JP" altLang="en-US" sz="24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98139" y="8065355"/>
            <a:ext cx="80663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FOOD</a:t>
            </a:r>
            <a:endParaRPr kumimoji="1" lang="ja-JP" altLang="en-US" sz="1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389174" y="8350697"/>
            <a:ext cx="2087046" cy="904863"/>
            <a:chOff x="389174" y="8370576"/>
            <a:chExt cx="2087046" cy="904863"/>
          </a:xfrm>
        </p:grpSpPr>
        <p:sp>
          <p:nvSpPr>
            <p:cNvPr id="31" name="テキスト ボックス 30"/>
            <p:cNvSpPr txBox="1"/>
            <p:nvPr/>
          </p:nvSpPr>
          <p:spPr>
            <a:xfrm>
              <a:off x="389174" y="8370576"/>
              <a:ext cx="1454244" cy="9048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ja-JP" altLang="en-US" sz="11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鮮魚のカルパッチョ</a:t>
              </a:r>
              <a:endPara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kumimoji="1" lang="ja-JP" altLang="en-US" sz="11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前菜の盛り合わせ</a:t>
              </a:r>
              <a:endParaRPr kumimoji="1"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lang="ja-JP" altLang="en-US" sz="11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グリーンサラダ</a:t>
              </a:r>
              <a:endPara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lang="ja-JP" altLang="en-US" sz="11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シーフードサラダ</a:t>
              </a:r>
              <a:endPara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1716397" y="8370576"/>
              <a:ext cx="759823" cy="9048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kumimoji="1" lang="en-US" altLang="ja-JP" sz="1100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\1,000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100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\1,200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100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\800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100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\1,200</a:t>
              </a:r>
            </a:p>
          </p:txBody>
        </p:sp>
      </p:grpSp>
      <p:sp>
        <p:nvSpPr>
          <p:cNvPr id="34" name="テキスト ボックス 33"/>
          <p:cNvSpPr txBox="1"/>
          <p:nvPr/>
        </p:nvSpPr>
        <p:spPr>
          <a:xfrm>
            <a:off x="5305779" y="8065355"/>
            <a:ext cx="89159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DRINK</a:t>
            </a:r>
            <a:endParaRPr kumimoji="1" lang="ja-JP" altLang="en-US" sz="1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349130" y="8350697"/>
            <a:ext cx="2048938" cy="904863"/>
            <a:chOff x="5349130" y="8370576"/>
            <a:chExt cx="2048938" cy="904863"/>
          </a:xfrm>
        </p:grpSpPr>
        <p:sp>
          <p:nvSpPr>
            <p:cNvPr id="35" name="テキスト ボックス 34"/>
            <p:cNvSpPr txBox="1"/>
            <p:nvPr/>
          </p:nvSpPr>
          <p:spPr>
            <a:xfrm>
              <a:off x="5349130" y="8370576"/>
              <a:ext cx="1313180" cy="9048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ja-JP" altLang="en-US" sz="11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プレミアムビール</a:t>
              </a:r>
              <a:endPara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lang="ja-JP" altLang="en-US" sz="11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グラスワイン</a:t>
              </a:r>
              <a:endPara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kumimoji="1" lang="ja-JP" altLang="en-US" sz="11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本格焼酎</a:t>
              </a:r>
              <a:endParaRPr kumimoji="1"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lang="ja-JP" altLang="en-US" sz="11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日本酒</a:t>
              </a:r>
              <a:endPara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6804316" y="8370576"/>
              <a:ext cx="593752" cy="9048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kumimoji="1" lang="en-US" altLang="ja-JP" sz="1100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\800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100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\700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100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\700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100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\700</a:t>
              </a:r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2851091" y="8350697"/>
            <a:ext cx="2087044" cy="904863"/>
            <a:chOff x="2518079" y="7800077"/>
            <a:chExt cx="2087044" cy="904863"/>
          </a:xfrm>
        </p:grpSpPr>
        <p:sp>
          <p:nvSpPr>
            <p:cNvPr id="38" name="テキスト ボックス 37"/>
            <p:cNvSpPr txBox="1"/>
            <p:nvPr/>
          </p:nvSpPr>
          <p:spPr>
            <a:xfrm>
              <a:off x="2518079" y="7800077"/>
              <a:ext cx="1313180" cy="9048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ja-JP" altLang="en-US" sz="11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魚のムニエル</a:t>
              </a:r>
              <a:endPara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lang="ja-JP" altLang="en-US" sz="11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海鮮のソテー</a:t>
              </a:r>
              <a:endPara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lang="ja-JP" altLang="en-US" sz="11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特選牛肉の炭火焼</a:t>
              </a:r>
              <a:endPara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lang="ja-JP" altLang="en-US" sz="11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子羊のグリル</a:t>
              </a:r>
              <a:endPara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3845300" y="7800077"/>
              <a:ext cx="759823" cy="9048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kumimoji="1" lang="en-US" altLang="ja-JP" sz="1100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\1,800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100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\1,800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100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\2,000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100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\2,000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2.pptx" id="{F6E1D3B8-69C0-46E4-BE5F-C18E0AA8B326}" vid="{F4B26EC3-B720-4530-B2EC-1BF155A2140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</Template>
  <TotalTime>0</TotalTime>
  <Words>299</Words>
  <Application>Microsoft Office PowerPoint</Application>
  <PresentationFormat>ユーザー設定</PresentationFormat>
  <Paragraphs>81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2013-07-04T10:42:14Z</dcterms:created>
  <dcterms:modified xsi:type="dcterms:W3CDTF">2013-07-05T04:14:10Z</dcterms:modified>
</cp:coreProperties>
</file>