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30495875" cy="21602700"/>
  <p:notesSz cx="9925050" cy="6794500"/>
  <p:defaultTextStyle>
    <a:defPPr>
      <a:defRPr lang="ja-JP"/>
    </a:defPPr>
    <a:lvl1pPr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419225" indent="-962025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840038" indent="-1925638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4260850" indent="-2889250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5681663" indent="-3852863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  <p:clrMru>
    <a:srgbClr val="99FF66"/>
    <a:srgbClr val="F3FFF3"/>
    <a:srgbClr val="00CC00"/>
    <a:srgbClr val="E5FAFF"/>
    <a:srgbClr val="FFFFCC"/>
    <a:srgbClr val="FDCF27"/>
    <a:srgbClr val="E7FFE8"/>
    <a:srgbClr val="0000FF"/>
  </p:clrMru>
</p:presentationPr>
</file>

<file path=ppt/tableStyles.xml><?xml version="1.0" encoding="utf-8"?>
<a:tblStyleLst xmlns:a="http://schemas.openxmlformats.org/drawingml/2006/main" def="{5C22544A-7EE6-4342-B048-85BDC9FD1C3A}"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22" d="100"/>
          <a:sy n="22" d="100"/>
        </p:scale>
        <p:origin x="-1230" y="-132"/>
      </p:cViewPr>
      <p:guideLst>
        <p:guide orient="horz" pos="6804"/>
        <p:guide pos="96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0538" cy="3413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1338" y="0"/>
            <a:ext cx="4302125" cy="3413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70443C9F-34C4-441A-A871-116993EFB2F3}" type="datetimeFigureOut">
              <a:rPr lang="ja-JP" altLang="en-US"/>
              <a:pPr>
                <a:defRPr/>
              </a:pPr>
              <a:t>2013/9/19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344863" y="849313"/>
            <a:ext cx="3235325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2188" y="3270250"/>
            <a:ext cx="7940675" cy="26749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 smtClean="0"/>
              <a:t>マスター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453188"/>
            <a:ext cx="4300538" cy="3413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1338" y="6453188"/>
            <a:ext cx="4302125" cy="3413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62532E81-7E5F-4F01-A36E-5C4D78B1F345}" type="slidenum">
              <a:rPr lang="ja-JP" altLang="en-US"/>
              <a:pPr>
                <a:defRPr/>
              </a:pPr>
              <a:t>&lt;#&gt;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19225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0038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0850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1663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2097088" y="20023138"/>
            <a:ext cx="6861175" cy="1149350"/>
          </a:xfrm>
          <a:prstGeom prst="rect">
            <a:avLst/>
          </a:prstGeom>
        </p:spPr>
        <p:txBody>
          <a:bodyPr lIns="254980" tIns="127490" rIns="254980" bIns="127490"/>
          <a:lstStyle>
            <a:lvl1pPr defTabSz="2841501"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ea typeface="+mn-ea"/>
              </a:defRPr>
            </a:lvl1pPr>
          </a:lstStyle>
          <a:p>
            <a:pPr>
              <a:defRPr/>
            </a:pPr>
            <a:fld id="{C0046A9C-7588-469D-B872-342F9B1DC5E7}" type="datetimeFigureOut">
              <a:rPr lang="en-US"/>
              <a:pPr>
                <a:defRPr/>
              </a:pPr>
              <a:t>9/19/2013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10101263" y="20023138"/>
            <a:ext cx="10293350" cy="1149350"/>
          </a:xfrm>
          <a:prstGeom prst="rect">
            <a:avLst/>
          </a:prstGeom>
        </p:spPr>
        <p:txBody>
          <a:bodyPr lIns="254980" tIns="127490" rIns="254980" bIns="127490"/>
          <a:lstStyle>
            <a:lvl1pPr defTabSz="2841501" fontAlgn="auto">
              <a:spcBef>
                <a:spcPts val="0"/>
              </a:spcBef>
              <a:spcAft>
                <a:spcPts val="0"/>
              </a:spcAft>
              <a:defRPr dirty="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21537613" y="20023138"/>
            <a:ext cx="6861175" cy="1149350"/>
          </a:xfrm>
          <a:prstGeom prst="rect">
            <a:avLst/>
          </a:prstGeom>
        </p:spPr>
        <p:txBody>
          <a:bodyPr lIns="254980" tIns="127490" rIns="254980" bIns="127490"/>
          <a:lstStyle>
            <a:lvl1pPr defTabSz="2841501"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ea typeface="+mn-ea"/>
              </a:defRPr>
            </a:lvl1pPr>
          </a:lstStyle>
          <a:p>
            <a:pPr>
              <a:defRPr/>
            </a:pPr>
            <a:fld id="{9C5E24D3-CFA8-45A6-8819-BEB7E7BBF04D}" type="slidenum">
              <a:rPr lang="en-US"/>
              <a:pPr>
                <a:defRPr/>
              </a:pPr>
              <a:t>&lt;#&gt;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5" r:id="rId2"/>
  </p:sldLayoutIdLst>
  <p:txStyles>
    <p:titleStyle>
      <a:lvl1pPr algn="l" defTabSz="3040063" rtl="0" fontAlgn="base">
        <a:lnSpc>
          <a:spcPct val="90000"/>
        </a:lnSpc>
        <a:spcBef>
          <a:spcPct val="0"/>
        </a:spcBef>
        <a:spcAft>
          <a:spcPct val="0"/>
        </a:spcAft>
        <a:defRPr kumimoji="1" sz="146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3040063" rtl="0" fontAlgn="base">
        <a:lnSpc>
          <a:spcPct val="90000"/>
        </a:lnSpc>
        <a:spcBef>
          <a:spcPct val="0"/>
        </a:spcBef>
        <a:spcAft>
          <a:spcPct val="0"/>
        </a:spcAft>
        <a:defRPr kumimoji="1" sz="14600">
          <a:solidFill>
            <a:schemeClr val="tx1"/>
          </a:solidFill>
          <a:latin typeface="Calibri Light"/>
          <a:ea typeface="ＭＳ Ｐゴシック" charset="-128"/>
        </a:defRPr>
      </a:lvl2pPr>
      <a:lvl3pPr algn="l" defTabSz="3040063" rtl="0" fontAlgn="base">
        <a:lnSpc>
          <a:spcPct val="90000"/>
        </a:lnSpc>
        <a:spcBef>
          <a:spcPct val="0"/>
        </a:spcBef>
        <a:spcAft>
          <a:spcPct val="0"/>
        </a:spcAft>
        <a:defRPr kumimoji="1" sz="14600">
          <a:solidFill>
            <a:schemeClr val="tx1"/>
          </a:solidFill>
          <a:latin typeface="Calibri Light"/>
          <a:ea typeface="ＭＳ Ｐゴシック" charset="-128"/>
        </a:defRPr>
      </a:lvl3pPr>
      <a:lvl4pPr algn="l" defTabSz="3040063" rtl="0" fontAlgn="base">
        <a:lnSpc>
          <a:spcPct val="90000"/>
        </a:lnSpc>
        <a:spcBef>
          <a:spcPct val="0"/>
        </a:spcBef>
        <a:spcAft>
          <a:spcPct val="0"/>
        </a:spcAft>
        <a:defRPr kumimoji="1" sz="14600">
          <a:solidFill>
            <a:schemeClr val="tx1"/>
          </a:solidFill>
          <a:latin typeface="Calibri Light"/>
          <a:ea typeface="ＭＳ Ｐゴシック" charset="-128"/>
        </a:defRPr>
      </a:lvl4pPr>
      <a:lvl5pPr algn="l" defTabSz="3040063" rtl="0" fontAlgn="base">
        <a:lnSpc>
          <a:spcPct val="90000"/>
        </a:lnSpc>
        <a:spcBef>
          <a:spcPct val="0"/>
        </a:spcBef>
        <a:spcAft>
          <a:spcPct val="0"/>
        </a:spcAft>
        <a:defRPr kumimoji="1" sz="146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3040063" rtl="0" fontAlgn="base">
        <a:lnSpc>
          <a:spcPct val="90000"/>
        </a:lnSpc>
        <a:spcBef>
          <a:spcPct val="0"/>
        </a:spcBef>
        <a:spcAft>
          <a:spcPct val="0"/>
        </a:spcAft>
        <a:defRPr kumimoji="1" sz="146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3040063" rtl="0" fontAlgn="base">
        <a:lnSpc>
          <a:spcPct val="90000"/>
        </a:lnSpc>
        <a:spcBef>
          <a:spcPct val="0"/>
        </a:spcBef>
        <a:spcAft>
          <a:spcPct val="0"/>
        </a:spcAft>
        <a:defRPr kumimoji="1" sz="146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3040063" rtl="0" fontAlgn="base">
        <a:lnSpc>
          <a:spcPct val="90000"/>
        </a:lnSpc>
        <a:spcBef>
          <a:spcPct val="0"/>
        </a:spcBef>
        <a:spcAft>
          <a:spcPct val="0"/>
        </a:spcAft>
        <a:defRPr kumimoji="1" sz="146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3040063" rtl="0" fontAlgn="base">
        <a:lnSpc>
          <a:spcPct val="90000"/>
        </a:lnSpc>
        <a:spcBef>
          <a:spcPct val="0"/>
        </a:spcBef>
        <a:spcAft>
          <a:spcPct val="0"/>
        </a:spcAft>
        <a:defRPr kumimoji="1" sz="146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758825" indent="-758825" algn="l" defTabSz="3040063" rtl="0" fontAlgn="base">
        <a:lnSpc>
          <a:spcPct val="90000"/>
        </a:lnSpc>
        <a:spcBef>
          <a:spcPts val="3325"/>
        </a:spcBef>
        <a:spcAft>
          <a:spcPct val="0"/>
        </a:spcAft>
        <a:buFont typeface="Arial" charset="0"/>
        <a:buChar char="•"/>
        <a:defRPr kumimoji="1" sz="9300" kern="1200">
          <a:solidFill>
            <a:schemeClr val="tx1"/>
          </a:solidFill>
          <a:latin typeface="+mn-lt"/>
          <a:ea typeface="+mn-ea"/>
          <a:cs typeface="+mn-cs"/>
        </a:defRPr>
      </a:lvl1pPr>
      <a:lvl2pPr marL="2279650" indent="-758825" algn="l" defTabSz="3040063" rtl="0" fontAlgn="base">
        <a:lnSpc>
          <a:spcPct val="90000"/>
        </a:lnSpc>
        <a:spcBef>
          <a:spcPts val="1663"/>
        </a:spcBef>
        <a:spcAft>
          <a:spcPct val="0"/>
        </a:spcAft>
        <a:buFont typeface="Arial" charset="0"/>
        <a:buChar char="•"/>
        <a:defRPr kumimoji="1"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3800475" indent="-758825" algn="l" defTabSz="3040063" rtl="0" fontAlgn="base">
        <a:lnSpc>
          <a:spcPct val="90000"/>
        </a:lnSpc>
        <a:spcBef>
          <a:spcPts val="1663"/>
        </a:spcBef>
        <a:spcAft>
          <a:spcPct val="0"/>
        </a:spcAft>
        <a:buFont typeface="Arial" charset="0"/>
        <a:buChar char="•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3pPr>
      <a:lvl4pPr marL="5321300" indent="-758825" algn="l" defTabSz="3040063" rtl="0" fontAlgn="base">
        <a:lnSpc>
          <a:spcPct val="90000"/>
        </a:lnSpc>
        <a:spcBef>
          <a:spcPts val="1663"/>
        </a:spcBef>
        <a:spcAft>
          <a:spcPct val="0"/>
        </a:spcAft>
        <a:buFont typeface="Arial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6842125" indent="-758825" algn="l" defTabSz="3040063" rtl="0" fontAlgn="base">
        <a:lnSpc>
          <a:spcPct val="90000"/>
        </a:lnSpc>
        <a:spcBef>
          <a:spcPts val="1663"/>
        </a:spcBef>
        <a:spcAft>
          <a:spcPct val="0"/>
        </a:spcAft>
        <a:buFont typeface="Arial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8363872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6pPr>
      <a:lvl7pPr marL="9884580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7pPr>
      <a:lvl8pPr marL="11405286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8pPr>
      <a:lvl9pPr marL="12925989" indent="-760354" algn="l" defTabSz="3041409" rtl="0" eaLnBrk="1" latinLnBrk="0" hangingPunct="1">
        <a:lnSpc>
          <a:spcPct val="90000"/>
        </a:lnSpc>
        <a:spcBef>
          <a:spcPts val="1662"/>
        </a:spcBef>
        <a:buFont typeface="Arial" panose="020B0604020202020204" pitchFamily="34" charset="0"/>
        <a:buChar char="•"/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1pPr>
      <a:lvl2pPr marL="1520703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2pPr>
      <a:lvl3pPr marL="3041409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3pPr>
      <a:lvl4pPr marL="4562111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6082820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7603523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6pPr>
      <a:lvl7pPr marL="9124226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7pPr>
      <a:lvl8pPr marL="10644931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8pPr>
      <a:lvl9pPr marL="12165634" algn="l" defTabSz="3041409" rtl="0" eaLnBrk="1" latinLnBrk="0" hangingPunct="1">
        <a:defRPr kumimoji="1" sz="6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30483175" cy="2159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30265688" cy="21377275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30122812" cy="2123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6626225" y="4794250"/>
            <a:ext cx="17248188" cy="44497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(847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×600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6626225" y="10020300"/>
            <a:ext cx="17243425" cy="4318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6626225" y="15136813"/>
            <a:ext cx="17248188" cy="49926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3297238" y="1185863"/>
            <a:ext cx="23906162" cy="27479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5129" name="Line 12"/>
          <p:cNvSpPr>
            <a:spLocks noChangeShapeType="1"/>
          </p:cNvSpPr>
          <p:nvPr/>
        </p:nvSpPr>
        <p:spPr bwMode="auto">
          <a:xfrm>
            <a:off x="0" y="9399588"/>
            <a:ext cx="30483175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</p:spPr>
        <p:txBody>
          <a:bodyPr lIns="254980" tIns="127490" rIns="254980" bIns="127490"/>
          <a:lstStyle/>
          <a:p>
            <a:endParaRPr lang="ja-JP" altLang="en-US"/>
          </a:p>
        </p:txBody>
      </p:sp>
      <p:sp>
        <p:nvSpPr>
          <p:cNvPr id="5130" name="Line 13"/>
          <p:cNvSpPr>
            <a:spLocks noChangeShapeType="1"/>
          </p:cNvSpPr>
          <p:nvPr/>
        </p:nvSpPr>
        <p:spPr bwMode="auto">
          <a:xfrm>
            <a:off x="107950" y="14647863"/>
            <a:ext cx="30265688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</p:spPr>
        <p:txBody>
          <a:bodyPr lIns="254980" tIns="127490" rIns="254980" bIns="127490"/>
          <a:lstStyle/>
          <a:p>
            <a:endParaRPr lang="ja-JP" altLang="en-US"/>
          </a:p>
        </p:txBody>
      </p:sp>
      <p:sp>
        <p:nvSpPr>
          <p:cNvPr id="5131" name="Line 14"/>
          <p:cNvSpPr>
            <a:spLocks noChangeShapeType="1"/>
          </p:cNvSpPr>
          <p:nvPr/>
        </p:nvSpPr>
        <p:spPr bwMode="auto">
          <a:xfrm>
            <a:off x="179388" y="20327938"/>
            <a:ext cx="30122812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</p:spPr>
        <p:txBody>
          <a:bodyPr lIns="254980" tIns="127490" rIns="254980" bIns="127490"/>
          <a:lstStyle/>
          <a:p>
            <a:endParaRPr lang="ja-JP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/>
        </p:nvSpPr>
        <p:spPr>
          <a:xfrm>
            <a:off x="0" y="0"/>
            <a:ext cx="30495875" cy="4084638"/>
          </a:xfrm>
          <a:prstGeom prst="rect">
            <a:avLst/>
          </a:prstGeom>
          <a:solidFill>
            <a:srgbClr val="99FF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6146" name="テキスト ボックス 2894"/>
          <p:cNvSpPr txBox="1">
            <a:spLocks noChangeArrowheads="1"/>
          </p:cNvSpPr>
          <p:nvPr/>
        </p:nvSpPr>
        <p:spPr bwMode="auto">
          <a:xfrm>
            <a:off x="715963" y="17006888"/>
            <a:ext cx="29063950" cy="3495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254980" tIns="127490" rIns="254980" bIns="127490">
            <a:spAutoFit/>
          </a:bodyPr>
          <a:lstStyle/>
          <a:p>
            <a:pPr algn="ctr"/>
            <a:r>
              <a:rPr lang="ja-JP" altLang="en-US" sz="21100" b="1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アスクルクリニック</a:t>
            </a:r>
          </a:p>
        </p:txBody>
      </p:sp>
      <p:sp>
        <p:nvSpPr>
          <p:cNvPr id="6147" name="テキスト ボックス 622"/>
          <p:cNvSpPr txBox="1">
            <a:spLocks noChangeArrowheads="1"/>
          </p:cNvSpPr>
          <p:nvPr/>
        </p:nvSpPr>
        <p:spPr bwMode="auto">
          <a:xfrm>
            <a:off x="2752725" y="20061238"/>
            <a:ext cx="24987250" cy="909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254980" tIns="127490" rIns="254980" bIns="127490">
            <a:spAutoFit/>
          </a:bodyPr>
          <a:lstStyle/>
          <a:p>
            <a:pPr algn="ctr"/>
            <a:r>
              <a:rPr lang="ja-JP" altLang="en-US" sz="4300" b="1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〒</a:t>
            </a:r>
            <a:r>
              <a:rPr lang="en-US" altLang="ja-JP" sz="4300" b="1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000-0000 </a:t>
            </a:r>
            <a:r>
              <a:rPr lang="ja-JP" altLang="en-US" sz="4300" b="1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東京都新宿区新宿</a:t>
            </a:r>
            <a:r>
              <a:rPr lang="en-US" altLang="ja-JP" sz="4300" b="1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0-0-0  </a:t>
            </a:r>
            <a:r>
              <a:rPr lang="ja-JP" altLang="en-US" sz="4300" b="1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アスクルビル２階 　電話</a:t>
            </a:r>
            <a:r>
              <a:rPr lang="en-US" altLang="ja-JP" sz="4300" b="1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:03-0000-0000</a:t>
            </a:r>
            <a:endParaRPr lang="ja-JP" altLang="en-US" sz="4300" b="1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6148" name="テキスト ボックス 4"/>
          <p:cNvSpPr txBox="1">
            <a:spLocks noChangeArrowheads="1"/>
          </p:cNvSpPr>
          <p:nvPr/>
        </p:nvSpPr>
        <p:spPr bwMode="auto">
          <a:xfrm>
            <a:off x="1001713" y="4349750"/>
            <a:ext cx="14976475" cy="1274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254980" tIns="127490" rIns="254980" bIns="127490">
            <a:spAutoFit/>
          </a:bodyPr>
          <a:lstStyle/>
          <a:p>
            <a:r>
              <a:rPr lang="en-US" altLang="ja-JP" sz="6700" b="1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※</a:t>
            </a:r>
            <a:r>
              <a:rPr lang="ja-JP" altLang="en-US" sz="6700" b="1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休診日：水、土曜午後・日曜</a:t>
            </a:r>
          </a:p>
        </p:txBody>
      </p:sp>
      <p:sp>
        <p:nvSpPr>
          <p:cNvPr id="101" name="テキスト ボックス 100"/>
          <p:cNvSpPr txBox="1"/>
          <p:nvPr/>
        </p:nvSpPr>
        <p:spPr>
          <a:xfrm>
            <a:off x="911225" y="14970125"/>
            <a:ext cx="20266025" cy="2052638"/>
          </a:xfrm>
          <a:prstGeom prst="rect">
            <a:avLst/>
          </a:prstGeom>
          <a:noFill/>
        </p:spPr>
        <p:txBody>
          <a:bodyPr lIns="254980" tIns="127490" rIns="254980" bIns="127490">
            <a:spAutoFit/>
          </a:bodyPr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buSzPct val="120000"/>
              <a:buFont typeface="Wingdings" pitchFamily="2" charset="2"/>
              <a:buChar char="l"/>
              <a:defRPr/>
            </a:pPr>
            <a:r>
              <a:rPr lang="ja-JP" altLang="en-US" sz="3900" dirty="0">
                <a:latin typeface="メイリオ" pitchFamily="50" charset="-128"/>
                <a:ea typeface="メイリオ" pitchFamily="50" charset="-128"/>
              </a:rPr>
              <a:t> 受診の際には、この診察券を受付にご提示してください。</a:t>
            </a:r>
            <a:endParaRPr lang="en-US" altLang="ja-JP" sz="3900" dirty="0">
              <a:latin typeface="メイリオ" pitchFamily="50" charset="-128"/>
              <a:ea typeface="メイリオ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buSzPct val="120000"/>
              <a:buFont typeface="Wingdings" pitchFamily="2" charset="2"/>
              <a:buChar char="l"/>
              <a:defRPr/>
            </a:pPr>
            <a:r>
              <a:rPr lang="ja-JP" altLang="en-US" sz="3900" dirty="0">
                <a:latin typeface="メイリオ" pitchFamily="50" charset="-128"/>
                <a:ea typeface="メイリオ" pitchFamily="50" charset="-128"/>
              </a:rPr>
              <a:t> 毎月最初の来院時には、必ず保険証をご提出ください。</a:t>
            </a:r>
            <a:endParaRPr lang="en-US" altLang="ja-JP" sz="3900" dirty="0">
              <a:latin typeface="メイリオ" pitchFamily="50" charset="-128"/>
              <a:ea typeface="メイリオ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buSzPct val="120000"/>
              <a:buFont typeface="Wingdings" pitchFamily="2" charset="2"/>
              <a:buChar char="l"/>
              <a:defRPr/>
            </a:pPr>
            <a:r>
              <a:rPr lang="ja-JP" altLang="en-US" sz="3900" dirty="0">
                <a:latin typeface="メイリオ" pitchFamily="50" charset="-128"/>
                <a:ea typeface="メイリオ" pitchFamily="50" charset="-128"/>
              </a:rPr>
              <a:t> 住所や連絡先</a:t>
            </a:r>
            <a:r>
              <a:rPr lang="ja-JP" altLang="en-US" sz="3900" spc="-418" dirty="0">
                <a:latin typeface="メイリオ" pitchFamily="50" charset="-128"/>
                <a:ea typeface="メイリオ" pitchFamily="50" charset="-128"/>
              </a:rPr>
              <a:t>、</a:t>
            </a:r>
            <a:r>
              <a:rPr lang="ja-JP" altLang="en-US" sz="3900" dirty="0">
                <a:latin typeface="メイリオ" pitchFamily="50" charset="-128"/>
                <a:ea typeface="メイリオ" pitchFamily="50" charset="-128"/>
              </a:rPr>
              <a:t>保険証の内容に変更があった方は</a:t>
            </a:r>
            <a:r>
              <a:rPr lang="ja-JP" altLang="en-US" sz="3900" spc="-418" dirty="0">
                <a:latin typeface="メイリオ" pitchFamily="50" charset="-128"/>
                <a:ea typeface="メイリオ" pitchFamily="50" charset="-128"/>
              </a:rPr>
              <a:t>、</a:t>
            </a:r>
            <a:r>
              <a:rPr lang="ja-JP" altLang="en-US" sz="3900" dirty="0">
                <a:latin typeface="メイリオ" pitchFamily="50" charset="-128"/>
                <a:ea typeface="メイリオ" pitchFamily="50" charset="-128"/>
              </a:rPr>
              <a:t>必ず受付に申し出て</a:t>
            </a:r>
            <a:r>
              <a:rPr lang="ja-JP" altLang="en-US" sz="3900" spc="-307" dirty="0">
                <a:latin typeface="メイリオ" pitchFamily="50" charset="-128"/>
                <a:ea typeface="メイリオ" pitchFamily="50" charset="-128"/>
              </a:rPr>
              <a:t>くだ</a:t>
            </a:r>
            <a:r>
              <a:rPr lang="ja-JP" altLang="en-US" sz="3900" dirty="0">
                <a:latin typeface="メイリオ" pitchFamily="50" charset="-128"/>
                <a:ea typeface="メイリオ" pitchFamily="50" charset="-128"/>
              </a:rPr>
              <a:t>さい</a:t>
            </a:r>
            <a:r>
              <a:rPr lang="ja-JP" altLang="en-US" sz="3900" spc="-307" dirty="0">
                <a:latin typeface="メイリオ" pitchFamily="50" charset="-128"/>
                <a:ea typeface="メイリオ" pitchFamily="50" charset="-128"/>
              </a:rPr>
              <a:t>。</a:t>
            </a:r>
          </a:p>
        </p:txBody>
      </p:sp>
      <p:sp>
        <p:nvSpPr>
          <p:cNvPr id="104" name="テキスト ボックス 103"/>
          <p:cNvSpPr txBox="1"/>
          <p:nvPr/>
        </p:nvSpPr>
        <p:spPr>
          <a:xfrm>
            <a:off x="0" y="1006475"/>
            <a:ext cx="30495875" cy="3078163"/>
          </a:xfrm>
          <a:prstGeom prst="rect">
            <a:avLst/>
          </a:prstGeom>
          <a:noFill/>
          <a:ln>
            <a:noFill/>
          </a:ln>
          <a:effectLst/>
        </p:spPr>
        <p:txBody>
          <a:bodyPr lIns="254980" tIns="127490" rIns="254980" bIns="127490" anchor="ctr">
            <a:spAutoFit/>
          </a:bodyPr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8400" b="1" spc="837" dirty="0">
                <a:latin typeface="メイリオ" pitchFamily="50" charset="-128"/>
                <a:ea typeface="メイリオ" pitchFamily="50" charset="-128"/>
              </a:rPr>
              <a:t>診療時</a:t>
            </a:r>
            <a:r>
              <a:rPr lang="ja-JP" altLang="en-US" sz="18400" b="1" dirty="0">
                <a:latin typeface="メイリオ" pitchFamily="50" charset="-128"/>
                <a:ea typeface="メイリオ" pitchFamily="50" charset="-128"/>
              </a:rPr>
              <a:t>間</a:t>
            </a:r>
          </a:p>
        </p:txBody>
      </p:sp>
      <p:graphicFrame>
        <p:nvGraphicFramePr>
          <p:cNvPr id="105" name="表 104"/>
          <p:cNvGraphicFramePr>
            <a:graphicFrameLocks noGrp="1"/>
          </p:cNvGraphicFramePr>
          <p:nvPr/>
        </p:nvGraphicFramePr>
        <p:xfrm>
          <a:off x="1141413" y="5737225"/>
          <a:ext cx="28213050" cy="9029700"/>
        </p:xfrm>
        <a:graphic>
          <a:graphicData uri="http://schemas.openxmlformats.org/drawingml/2006/table">
            <a:tbl>
              <a:tblPr bandRow="1">
                <a:tableStyleId>{17292A2E-F333-43FB-9621-5CBBE7FDCDCB}</a:tableStyleId>
              </a:tblPr>
              <a:tblGrid>
                <a:gridCol w="8692034"/>
                <a:gridCol w="2788710"/>
                <a:gridCol w="2788710"/>
                <a:gridCol w="2788710"/>
                <a:gridCol w="2788710"/>
                <a:gridCol w="2788710"/>
                <a:gridCol w="2788710"/>
                <a:gridCol w="2788710"/>
              </a:tblGrid>
              <a:tr h="186322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受付時間</a:t>
                      </a:r>
                      <a:endParaRPr kumimoji="1" lang="ja-JP" altLang="en-US" sz="7500" b="1" dirty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456110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3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月</a:t>
                      </a:r>
                      <a:endParaRPr kumimoji="1" lang="ja-JP" altLang="en-US" sz="8300" b="1" dirty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33359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300" b="1" dirty="0" smtClean="0">
                          <a:latin typeface="メイリオ" pitchFamily="50" charset="-128"/>
                          <a:ea typeface="メイリオ" pitchFamily="50" charset="-128"/>
                        </a:rPr>
                        <a:t>火</a:t>
                      </a:r>
                    </a:p>
                  </a:txBody>
                  <a:tcPr marL="0" marR="0" marT="33359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300" b="1" dirty="0" smtClean="0">
                          <a:latin typeface="メイリオ" pitchFamily="50" charset="-128"/>
                          <a:ea typeface="メイリオ" pitchFamily="50" charset="-128"/>
                        </a:rPr>
                        <a:t>水</a:t>
                      </a:r>
                    </a:p>
                  </a:txBody>
                  <a:tcPr marL="0" marR="0" marT="33359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300" b="1" dirty="0" smtClean="0">
                          <a:latin typeface="メイリオ" pitchFamily="50" charset="-128"/>
                          <a:ea typeface="メイリオ" pitchFamily="50" charset="-128"/>
                        </a:rPr>
                        <a:t>木</a:t>
                      </a:r>
                    </a:p>
                  </a:txBody>
                  <a:tcPr marL="0" marR="0" marT="33359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300" b="1" dirty="0" smtClean="0">
                          <a:latin typeface="メイリオ" pitchFamily="50" charset="-128"/>
                          <a:ea typeface="メイリオ" pitchFamily="50" charset="-128"/>
                        </a:rPr>
                        <a:t>金</a:t>
                      </a:r>
                    </a:p>
                  </a:txBody>
                  <a:tcPr marL="0" marR="0" marT="33359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300" b="1" dirty="0" smtClean="0">
                          <a:latin typeface="メイリオ" pitchFamily="50" charset="-128"/>
                          <a:ea typeface="メイリオ" pitchFamily="50" charset="-128"/>
                        </a:rPr>
                        <a:t>土</a:t>
                      </a:r>
                    </a:p>
                  </a:txBody>
                  <a:tcPr marL="0" marR="0" marT="33359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3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日</a:t>
                      </a:r>
                    </a:p>
                  </a:txBody>
                  <a:tcPr marL="0" marR="0" marT="333596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</a:tr>
              <a:tr h="358346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午前</a:t>
                      </a:r>
                      <a:endParaRPr kumimoji="1" lang="en-US" altLang="ja-JP" sz="75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</a:t>
                      </a:r>
                      <a:r>
                        <a:rPr kumimoji="1" lang="en-US" altLang="ja-JP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  <a:r>
                        <a:rPr kumimoji="1" lang="ja-JP" altLang="en-US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時～</a:t>
                      </a:r>
                      <a:r>
                        <a:rPr kumimoji="1" lang="en-US" altLang="ja-JP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  <a:r>
                        <a:rPr kumimoji="1" lang="ja-JP" altLang="en-US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時）</a:t>
                      </a:r>
                      <a:endParaRPr kumimoji="1" lang="ja-JP" altLang="en-US" sz="7500" b="1" dirty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570116" marB="228049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  <a:endParaRPr kumimoji="1" lang="ja-JP" altLang="en-US" sz="111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58346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午後</a:t>
                      </a:r>
                      <a:endParaRPr kumimoji="1" lang="en-US" altLang="ja-JP" sz="75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</a:t>
                      </a:r>
                      <a:r>
                        <a:rPr kumimoji="1" lang="en-US" altLang="ja-JP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  <a:r>
                        <a:rPr kumimoji="1" lang="ja-JP" altLang="en-US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時～</a:t>
                      </a:r>
                      <a:r>
                        <a:rPr kumimoji="1" lang="en-US" altLang="ja-JP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  <a:r>
                        <a:rPr kumimoji="1" lang="ja-JP" altLang="en-US" sz="75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時）</a:t>
                      </a:r>
                      <a:endParaRPr kumimoji="1" lang="en-US" altLang="ja-JP" sz="7500" b="1" dirty="0" smtClean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570116" marB="228049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  <a:endParaRPr kumimoji="1" lang="ja-JP" altLang="en-US" sz="111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1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</a:p>
                  </a:txBody>
                  <a:tcPr marL="0" marR="0" marT="667195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0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noFill/>
        <a:ln w="38100">
          <a:solidFill>
            <a:srgbClr val="FF0000"/>
          </a:solidFill>
          <a:round/>
          <a:headEnd type="arrow" w="med" len="med"/>
          <a:tailEnd type="arrow" w="med" len="med"/>
        </a:ln>
        <a:effectLst/>
        <a:extLst>
          <a:ext uri="{909E8E84-426E-40DD-AFC4-6F175D3DCCD1}">
            <a14:hiddenFill xmlns="" xmlns:a14="http://schemas.microsoft.com/office/drawing/2010/main">
              <a:noFill/>
            </a14:hiddenFill>
          </a:ext>
          <a:ext uri="{AF507438-7753-43E0-B8FC-AC1667EBCBE1}">
            <a14:hiddenEffects xmlns=""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lIns="254980" tIns="127490" rIns="254980" bIns="127490"/>
      <a:lstStyle>
        <a:defPPr>
          <a:defRPr/>
        </a:defPPr>
      </a:lstStyle>
    </a:spDef>
  </a:objectDefaults>
  <a:extraClrSchemeLst/>
  <a:extLst>
    <a:ext uri="{05A4C25C-085E-4340-85A3-A5531E510DB2}">
      <thm15:themeFamily xmlns="" xmlns:thm15="http://schemas.microsoft.com/office/thememl/2012/main" name="プレゼンテーション1" id="{B34EACDF-5AA0-406A-97C3-21539AB5B0BD}" vid="{B0EC87B0-A410-4EA0-BCEF-5ED33FEA6F8D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10</Template>
  <TotalTime>8</TotalTime>
  <Words>303</Words>
  <Application>Microsoft Office PowerPoint</Application>
  <PresentationFormat>ユーザー設定</PresentationFormat>
  <Paragraphs>49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デザイン テンプレート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Calibri</vt:lpstr>
      <vt:lpstr>ＭＳ Ｐゴシック</vt:lpstr>
      <vt:lpstr>Arial</vt:lpstr>
      <vt:lpstr>Calibri Light</vt:lpstr>
      <vt:lpstr>HG丸ｺﾞｼｯｸM-PRO</vt:lpstr>
      <vt:lpstr>メイリオ</vt:lpstr>
      <vt:lpstr>Wingdings</vt:lpstr>
      <vt:lpstr>10</vt:lpstr>
      <vt:lpstr>10</vt:lpstr>
      <vt:lpstr>スライド 1</vt:lpstr>
      <vt:lpstr>スライド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/>
  <cp:lastModifiedBy/>
  <cp:revision>2</cp:revision>
  <dcterms:created xsi:type="dcterms:W3CDTF">2013-07-04T11:19:05Z</dcterms:created>
  <dcterms:modified xsi:type="dcterms:W3CDTF">2013-09-19T01:21:01Z</dcterms:modified>
</cp:coreProperties>
</file>