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2" r:id="rId3"/>
    <p:sldId id="260" r:id="rId4"/>
  </p:sldIdLst>
  <p:sldSz cx="10907713" cy="7775575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5DFFF"/>
    <a:srgbClr val="FBCC05"/>
    <a:srgbClr val="DDF6CA"/>
    <a:srgbClr val="FF6699"/>
    <a:srgbClr val="FFC9DB"/>
    <a:srgbClr val="B4DE86"/>
    <a:srgbClr val="FFE7EF"/>
    <a:srgbClr val="85DE42"/>
    <a:srgbClr val="BDEEFF"/>
    <a:srgbClr val="FFCD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638B1855-1B75-4FBE-930C-398BA8C253C6}" styleName="テーマ スタイル 2 - アクセント 6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E269D01E-BC32-4049-B463-5C60D7B0CCD2}" styleName="テーマ スタイル 2 - アクセント 4">
    <a:tblBg>
      <a:fillRef idx="3">
        <a:schemeClr val="accent4"/>
      </a:fillRef>
      <a:effectRef idx="3">
        <a:schemeClr val="accent4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4">
                <a:tint val="50000"/>
              </a:schemeClr>
            </a:lnRef>
          </a:left>
          <a:right>
            <a:lnRef idx="1">
              <a:schemeClr val="accent4">
                <a:tint val="50000"/>
              </a:schemeClr>
            </a:lnRef>
          </a:right>
          <a:top>
            <a:lnRef idx="1">
              <a:schemeClr val="accent4">
                <a:tint val="50000"/>
              </a:schemeClr>
            </a:lnRef>
          </a:top>
          <a:bottom>
            <a:lnRef idx="1">
              <a:schemeClr val="accent4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E8B1032C-EA38-4F05-BA0D-38AFFFC7BED3}" styleName="淡色スタイル 3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68D230F3-CF80-4859-8CE7-A43EE81993B5}" styleName="淡色スタイル 1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69" d="100"/>
          <a:sy n="69" d="100"/>
        </p:scale>
        <p:origin x="-984" y="60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hdphoto1.wdp>
</file>

<file path=ppt/media/image1.jpe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2013/7/10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39838"/>
            <a:ext cx="46990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8079" y="1272531"/>
            <a:ext cx="9271556" cy="2707052"/>
          </a:xfrm>
        </p:spPr>
        <p:txBody>
          <a:bodyPr anchor="b"/>
          <a:lstStyle>
            <a:lvl1pPr algn="ctr">
              <a:defRPr sz="715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3465" y="4083978"/>
            <a:ext cx="8180784" cy="1877297"/>
          </a:xfrm>
        </p:spPr>
        <p:txBody>
          <a:bodyPr/>
          <a:lstStyle>
            <a:lvl1pPr marL="0" indent="0" algn="ctr">
              <a:buNone/>
              <a:defRPr sz="2863"/>
            </a:lvl1pPr>
            <a:lvl2pPr marL="545348" indent="0" algn="ctr">
              <a:buNone/>
              <a:defRPr sz="2386"/>
            </a:lvl2pPr>
            <a:lvl3pPr marL="1090697" indent="0" algn="ctr">
              <a:buNone/>
              <a:defRPr sz="2148"/>
            </a:lvl3pPr>
            <a:lvl4pPr marL="1636045" indent="0" algn="ctr">
              <a:buNone/>
              <a:defRPr sz="1908"/>
            </a:lvl4pPr>
            <a:lvl5pPr marL="2181395" indent="0" algn="ctr">
              <a:buNone/>
              <a:defRPr sz="1908"/>
            </a:lvl5pPr>
            <a:lvl6pPr marL="2726743" indent="0" algn="ctr">
              <a:buNone/>
              <a:defRPr sz="1908"/>
            </a:lvl6pPr>
            <a:lvl7pPr marL="3272091" indent="0" algn="ctr">
              <a:buNone/>
              <a:defRPr sz="1908"/>
            </a:lvl7pPr>
            <a:lvl8pPr marL="3817440" indent="0" algn="ctr">
              <a:buNone/>
              <a:defRPr sz="1908"/>
            </a:lvl8pPr>
            <a:lvl9pPr marL="4362788" indent="0" algn="ctr">
              <a:buNone/>
              <a:defRPr sz="1908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5832" y="413978"/>
            <a:ext cx="2351975" cy="6589441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9906" y="413978"/>
            <a:ext cx="6919580" cy="658944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964163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320500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6472656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0902993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9013393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806660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4080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6401956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4600157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8526199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922634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151486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4226" y="1938497"/>
            <a:ext cx="9407902" cy="3234423"/>
          </a:xfrm>
        </p:spPr>
        <p:txBody>
          <a:bodyPr anchor="b"/>
          <a:lstStyle>
            <a:lvl1pPr>
              <a:defRPr sz="715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4226" y="5203518"/>
            <a:ext cx="9407902" cy="1700906"/>
          </a:xfrm>
        </p:spPr>
        <p:txBody>
          <a:bodyPr/>
          <a:lstStyle>
            <a:lvl1pPr marL="0" indent="0">
              <a:buNone/>
              <a:defRPr sz="2863">
                <a:solidFill>
                  <a:schemeClr val="tx1"/>
                </a:solidFill>
              </a:defRPr>
            </a:lvl1pPr>
            <a:lvl2pPr marL="545348" indent="0">
              <a:buNone/>
              <a:defRPr sz="2386">
                <a:solidFill>
                  <a:schemeClr val="tx1">
                    <a:tint val="75000"/>
                  </a:schemeClr>
                </a:solidFill>
              </a:defRPr>
            </a:lvl2pPr>
            <a:lvl3pPr marL="1090697" indent="0">
              <a:buNone/>
              <a:defRPr sz="2148">
                <a:solidFill>
                  <a:schemeClr val="tx1">
                    <a:tint val="75000"/>
                  </a:schemeClr>
                </a:solidFill>
              </a:defRPr>
            </a:lvl3pPr>
            <a:lvl4pPr marL="1636045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4pPr>
            <a:lvl5pPr marL="2181395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5pPr>
            <a:lvl6pPr marL="2726743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6pPr>
            <a:lvl7pPr marL="3272091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7pPr>
            <a:lvl8pPr marL="3817440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8pPr>
            <a:lvl9pPr marL="4362788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49907" y="2069886"/>
            <a:ext cx="4635777" cy="493353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22031" y="2069886"/>
            <a:ext cx="4635777" cy="493353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413979"/>
            <a:ext cx="9407902" cy="1502918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1327" y="1906096"/>
            <a:ext cx="4614473" cy="934149"/>
          </a:xfrm>
        </p:spPr>
        <p:txBody>
          <a:bodyPr anchor="b"/>
          <a:lstStyle>
            <a:lvl1pPr marL="0" indent="0">
              <a:buNone/>
              <a:defRPr sz="2863" b="1"/>
            </a:lvl1pPr>
            <a:lvl2pPr marL="545348" indent="0">
              <a:buNone/>
              <a:defRPr sz="2386" b="1"/>
            </a:lvl2pPr>
            <a:lvl3pPr marL="1090697" indent="0">
              <a:buNone/>
              <a:defRPr sz="2148" b="1"/>
            </a:lvl3pPr>
            <a:lvl4pPr marL="1636045" indent="0">
              <a:buNone/>
              <a:defRPr sz="1908" b="1"/>
            </a:lvl4pPr>
            <a:lvl5pPr marL="2181395" indent="0">
              <a:buNone/>
              <a:defRPr sz="1908" b="1"/>
            </a:lvl5pPr>
            <a:lvl6pPr marL="2726743" indent="0">
              <a:buNone/>
              <a:defRPr sz="1908" b="1"/>
            </a:lvl6pPr>
            <a:lvl7pPr marL="3272091" indent="0">
              <a:buNone/>
              <a:defRPr sz="1908" b="1"/>
            </a:lvl7pPr>
            <a:lvl8pPr marL="3817440" indent="0">
              <a:buNone/>
              <a:defRPr sz="1908" b="1"/>
            </a:lvl8pPr>
            <a:lvl9pPr marL="4362788" indent="0">
              <a:buNone/>
              <a:defRPr sz="1908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1327" y="2840244"/>
            <a:ext cx="4614473" cy="41775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22030" y="1906096"/>
            <a:ext cx="4637199" cy="934149"/>
          </a:xfrm>
        </p:spPr>
        <p:txBody>
          <a:bodyPr anchor="b"/>
          <a:lstStyle>
            <a:lvl1pPr marL="0" indent="0">
              <a:buNone/>
              <a:defRPr sz="2863" b="1"/>
            </a:lvl1pPr>
            <a:lvl2pPr marL="545348" indent="0">
              <a:buNone/>
              <a:defRPr sz="2386" b="1"/>
            </a:lvl2pPr>
            <a:lvl3pPr marL="1090697" indent="0">
              <a:buNone/>
              <a:defRPr sz="2148" b="1"/>
            </a:lvl3pPr>
            <a:lvl4pPr marL="1636045" indent="0">
              <a:buNone/>
              <a:defRPr sz="1908" b="1"/>
            </a:lvl4pPr>
            <a:lvl5pPr marL="2181395" indent="0">
              <a:buNone/>
              <a:defRPr sz="1908" b="1"/>
            </a:lvl5pPr>
            <a:lvl6pPr marL="2726743" indent="0">
              <a:buNone/>
              <a:defRPr sz="1908" b="1"/>
            </a:lvl6pPr>
            <a:lvl7pPr marL="3272091" indent="0">
              <a:buNone/>
              <a:defRPr sz="1908" b="1"/>
            </a:lvl7pPr>
            <a:lvl8pPr marL="3817440" indent="0">
              <a:buNone/>
              <a:defRPr sz="1908" b="1"/>
            </a:lvl8pPr>
            <a:lvl9pPr marL="4362788" indent="0">
              <a:buNone/>
              <a:defRPr sz="1908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22030" y="2840244"/>
            <a:ext cx="4637199" cy="41775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518372"/>
            <a:ext cx="3518021" cy="1814301"/>
          </a:xfrm>
        </p:spPr>
        <p:txBody>
          <a:bodyPr anchor="b"/>
          <a:lstStyle>
            <a:lvl1pPr>
              <a:defRPr sz="381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37199" y="1119540"/>
            <a:ext cx="5522030" cy="5525698"/>
          </a:xfrm>
        </p:spPr>
        <p:txBody>
          <a:bodyPr/>
          <a:lstStyle>
            <a:lvl1pPr>
              <a:defRPr sz="3817"/>
            </a:lvl1pPr>
            <a:lvl2pPr>
              <a:defRPr sz="3340"/>
            </a:lvl2pPr>
            <a:lvl3pPr>
              <a:defRPr sz="2863"/>
            </a:lvl3pPr>
            <a:lvl4pPr>
              <a:defRPr sz="2386"/>
            </a:lvl4pPr>
            <a:lvl5pPr>
              <a:defRPr sz="2386"/>
            </a:lvl5pPr>
            <a:lvl6pPr>
              <a:defRPr sz="2386"/>
            </a:lvl6pPr>
            <a:lvl7pPr>
              <a:defRPr sz="2386"/>
            </a:lvl7pPr>
            <a:lvl8pPr>
              <a:defRPr sz="2386"/>
            </a:lvl8pPr>
            <a:lvl9pPr>
              <a:defRPr sz="2386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7" y="2332673"/>
            <a:ext cx="3518021" cy="4321564"/>
          </a:xfrm>
        </p:spPr>
        <p:txBody>
          <a:bodyPr/>
          <a:lstStyle>
            <a:lvl1pPr marL="0" indent="0">
              <a:buNone/>
              <a:defRPr sz="1908"/>
            </a:lvl1pPr>
            <a:lvl2pPr marL="545348" indent="0">
              <a:buNone/>
              <a:defRPr sz="1669"/>
            </a:lvl2pPr>
            <a:lvl3pPr marL="1090697" indent="0">
              <a:buNone/>
              <a:defRPr sz="1431"/>
            </a:lvl3pPr>
            <a:lvl4pPr marL="1636045" indent="0">
              <a:buNone/>
              <a:defRPr sz="1192"/>
            </a:lvl4pPr>
            <a:lvl5pPr marL="2181395" indent="0">
              <a:buNone/>
              <a:defRPr sz="1192"/>
            </a:lvl5pPr>
            <a:lvl6pPr marL="2726743" indent="0">
              <a:buNone/>
              <a:defRPr sz="1192"/>
            </a:lvl6pPr>
            <a:lvl7pPr marL="3272091" indent="0">
              <a:buNone/>
              <a:defRPr sz="1192"/>
            </a:lvl7pPr>
            <a:lvl8pPr marL="3817440" indent="0">
              <a:buNone/>
              <a:defRPr sz="1192"/>
            </a:lvl8pPr>
            <a:lvl9pPr marL="4362788" indent="0">
              <a:buNone/>
              <a:defRPr sz="1192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518372"/>
            <a:ext cx="3518021" cy="1814301"/>
          </a:xfrm>
        </p:spPr>
        <p:txBody>
          <a:bodyPr anchor="b"/>
          <a:lstStyle>
            <a:lvl1pPr>
              <a:defRPr sz="381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37199" y="1119540"/>
            <a:ext cx="5522030" cy="5525698"/>
          </a:xfrm>
        </p:spPr>
        <p:txBody>
          <a:bodyPr anchor="t"/>
          <a:lstStyle>
            <a:lvl1pPr marL="0" indent="0">
              <a:buNone/>
              <a:defRPr sz="3817"/>
            </a:lvl1pPr>
            <a:lvl2pPr marL="545348" indent="0">
              <a:buNone/>
              <a:defRPr sz="3340"/>
            </a:lvl2pPr>
            <a:lvl3pPr marL="1090697" indent="0">
              <a:buNone/>
              <a:defRPr sz="2863"/>
            </a:lvl3pPr>
            <a:lvl4pPr marL="1636045" indent="0">
              <a:buNone/>
              <a:defRPr sz="2386"/>
            </a:lvl4pPr>
            <a:lvl5pPr marL="2181395" indent="0">
              <a:buNone/>
              <a:defRPr sz="2386"/>
            </a:lvl5pPr>
            <a:lvl6pPr marL="2726743" indent="0">
              <a:buNone/>
              <a:defRPr sz="2386"/>
            </a:lvl6pPr>
            <a:lvl7pPr marL="3272091" indent="0">
              <a:buNone/>
              <a:defRPr sz="2386"/>
            </a:lvl7pPr>
            <a:lvl8pPr marL="3817440" indent="0">
              <a:buNone/>
              <a:defRPr sz="2386"/>
            </a:lvl8pPr>
            <a:lvl9pPr marL="4362788" indent="0">
              <a:buNone/>
              <a:defRPr sz="2386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7" y="2332673"/>
            <a:ext cx="3518021" cy="4321564"/>
          </a:xfrm>
        </p:spPr>
        <p:txBody>
          <a:bodyPr/>
          <a:lstStyle>
            <a:lvl1pPr marL="0" indent="0">
              <a:buNone/>
              <a:defRPr sz="1908"/>
            </a:lvl1pPr>
            <a:lvl2pPr marL="545348" indent="0">
              <a:buNone/>
              <a:defRPr sz="1669"/>
            </a:lvl2pPr>
            <a:lvl3pPr marL="1090697" indent="0">
              <a:buNone/>
              <a:defRPr sz="1431"/>
            </a:lvl3pPr>
            <a:lvl4pPr marL="1636045" indent="0">
              <a:buNone/>
              <a:defRPr sz="1192"/>
            </a:lvl4pPr>
            <a:lvl5pPr marL="2181395" indent="0">
              <a:buNone/>
              <a:defRPr sz="1192"/>
            </a:lvl5pPr>
            <a:lvl6pPr marL="2726743" indent="0">
              <a:buNone/>
              <a:defRPr sz="1192"/>
            </a:lvl6pPr>
            <a:lvl7pPr marL="3272091" indent="0">
              <a:buNone/>
              <a:defRPr sz="1192"/>
            </a:lvl7pPr>
            <a:lvl8pPr marL="3817440" indent="0">
              <a:buNone/>
              <a:defRPr sz="1192"/>
            </a:lvl8pPr>
            <a:lvl9pPr marL="4362788" indent="0">
              <a:buNone/>
              <a:defRPr sz="1192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49906" y="413979"/>
            <a:ext cx="9407902" cy="15029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9906" y="2069886"/>
            <a:ext cx="9407902" cy="493353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9906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3180" y="7206808"/>
            <a:ext cx="3681354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3572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090697" rtl="0" eaLnBrk="1" latinLnBrk="0" hangingPunct="1">
        <a:lnSpc>
          <a:spcPct val="90000"/>
        </a:lnSpc>
        <a:spcBef>
          <a:spcPct val="0"/>
        </a:spcBef>
        <a:buNone/>
        <a:defRPr kumimoji="1" sz="524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2675" indent="-272675" algn="l" defTabSz="1090697" rtl="0" eaLnBrk="1" latinLnBrk="0" hangingPunct="1">
        <a:lnSpc>
          <a:spcPct val="90000"/>
        </a:lnSpc>
        <a:spcBef>
          <a:spcPts val="1192"/>
        </a:spcBef>
        <a:buFont typeface="Arial" panose="020B0604020202020204" pitchFamily="34" charset="0"/>
        <a:buChar char="•"/>
        <a:defRPr kumimoji="1" sz="3340" kern="1200">
          <a:solidFill>
            <a:schemeClr val="tx1"/>
          </a:solidFill>
          <a:latin typeface="+mn-lt"/>
          <a:ea typeface="+mn-ea"/>
          <a:cs typeface="+mn-cs"/>
        </a:defRPr>
      </a:lvl1pPr>
      <a:lvl2pPr marL="81802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363372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386" kern="1200">
          <a:solidFill>
            <a:schemeClr val="tx1"/>
          </a:solidFill>
          <a:latin typeface="+mn-lt"/>
          <a:ea typeface="+mn-ea"/>
          <a:cs typeface="+mn-cs"/>
        </a:defRPr>
      </a:lvl3pPr>
      <a:lvl4pPr marL="1908720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454068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99941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54476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4090115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63546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1pPr>
      <a:lvl2pPr marL="54534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2pPr>
      <a:lvl3pPr marL="1090697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3pPr>
      <a:lvl4pPr marL="163604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18139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726743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272091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381744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36278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64067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4.png"/><Relationship Id="rId5" Type="http://schemas.microsoft.com/office/2007/relationships/hdphoto" Target="../media/hdphoto1.wdp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59818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/>
          <p:cNvSpPr/>
          <p:nvPr/>
        </p:nvSpPr>
        <p:spPr>
          <a:xfrm>
            <a:off x="0" y="0"/>
            <a:ext cx="10907713" cy="587141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kumimoji="1" lang="ja-JP" altLang="en-US" sz="5400" dirty="0" smtClean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写真を入れてください</a:t>
            </a:r>
            <a:endParaRPr kumimoji="1" lang="en-US" altLang="ja-JP" sz="5400" dirty="0" smtClean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endParaRPr lang="en-US" altLang="ja-JP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endParaRPr kumimoji="1" lang="en-US" altLang="ja-JP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endParaRPr lang="en-US" altLang="ja-JP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endParaRPr kumimoji="1" lang="ja-JP" altLang="en-US" dirty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300492" y="223977"/>
            <a:ext cx="6856143" cy="18620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15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安心介護</a:t>
            </a:r>
            <a:endParaRPr lang="ja-JP" altLang="en-US" sz="239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ＭＳ Ｐ明朝" panose="02020600040205080304" pitchFamily="18" charset="-128"/>
              <a:ea typeface="ＭＳ Ｐ明朝" panose="02020600040205080304" pitchFamily="18" charset="-128"/>
            </a:endParaRPr>
          </a:p>
        </p:txBody>
      </p:sp>
      <p:sp>
        <p:nvSpPr>
          <p:cNvPr id="194" name="正方形/長方形 193"/>
          <p:cNvSpPr/>
          <p:nvPr/>
        </p:nvSpPr>
        <p:spPr>
          <a:xfrm>
            <a:off x="300492" y="2086025"/>
            <a:ext cx="4315328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介護付有料老人ホーム</a:t>
            </a:r>
            <a:endParaRPr lang="ja-JP" altLang="en-US" sz="36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ＭＳ Ｐ明朝" panose="02020600040205080304" pitchFamily="18" charset="-128"/>
              <a:ea typeface="ＭＳ Ｐ明朝" panose="02020600040205080304" pitchFamily="18" charset="-128"/>
            </a:endParaRPr>
          </a:p>
        </p:txBody>
      </p:sp>
      <p:sp>
        <p:nvSpPr>
          <p:cNvPr id="195" name="正方形/長方形 194"/>
          <p:cNvSpPr/>
          <p:nvPr/>
        </p:nvSpPr>
        <p:spPr>
          <a:xfrm>
            <a:off x="300492" y="2390212"/>
            <a:ext cx="4656518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4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アスクルガーデン</a:t>
            </a:r>
            <a:endParaRPr lang="ja-JP" altLang="en-US" sz="66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ＭＳ Ｐ明朝" panose="02020600040205080304" pitchFamily="18" charset="-128"/>
              <a:ea typeface="ＭＳ Ｐ明朝" panose="02020600040205080304" pitchFamily="18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-20870" y="5871412"/>
            <a:ext cx="10928583" cy="1904164"/>
          </a:xfrm>
          <a:prstGeom prst="rect">
            <a:avLst/>
          </a:prstGeom>
          <a:blipFill>
            <a:blip r:embed="rId2"/>
            <a:tile tx="0" ty="0" sx="100000" sy="100000" flip="none" algn="tl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角丸四角形 29"/>
          <p:cNvSpPr/>
          <p:nvPr/>
        </p:nvSpPr>
        <p:spPr>
          <a:xfrm>
            <a:off x="356937" y="6363411"/>
            <a:ext cx="6974303" cy="1234613"/>
          </a:xfrm>
          <a:prstGeom prst="roundRect">
            <a:avLst/>
          </a:prstGeom>
          <a:solidFill>
            <a:srgbClr val="FBCC0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9" name="正方形/長方形 198"/>
          <p:cNvSpPr/>
          <p:nvPr/>
        </p:nvSpPr>
        <p:spPr>
          <a:xfrm>
            <a:off x="270042" y="6526569"/>
            <a:ext cx="7170821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32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現地内覧会</a:t>
            </a:r>
            <a:r>
              <a:rPr lang="en-US" altLang="ja-JP" sz="32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&amp;</a:t>
            </a:r>
            <a:r>
              <a:rPr lang="ja-JP" altLang="en-US" sz="32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介護相談会随時受付中</a:t>
            </a:r>
            <a:r>
              <a:rPr lang="en-US" altLang="ja-JP" sz="32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!</a:t>
            </a:r>
          </a:p>
          <a:p>
            <a:pPr algn="ctr"/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　　　　　　　　　　　　　　　　　　　　　　　　　　　　　</a:t>
            </a:r>
            <a:r>
              <a:rPr lang="ja-JP" altLang="en-US" sz="11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lang="en-US" altLang="ja-JP" sz="14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lang="ja-JP" altLang="en-US" sz="14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参加費無料</a:t>
            </a:r>
            <a:r>
              <a:rPr lang="ja-JP" altLang="en-US" sz="14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）</a:t>
            </a:r>
            <a:r>
              <a:rPr lang="ja-JP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　</a:t>
            </a:r>
            <a:endParaRPr lang="ja-JP" altLang="en-US" sz="2400" dirty="0">
              <a:solidFill>
                <a:schemeClr val="tx1">
                  <a:lumMod val="85000"/>
                  <a:lumOff val="1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98" name="正方形/長方形 197"/>
          <p:cNvSpPr/>
          <p:nvPr/>
        </p:nvSpPr>
        <p:spPr>
          <a:xfrm>
            <a:off x="340896" y="5982685"/>
            <a:ext cx="742749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介護で</a:t>
            </a:r>
            <a:r>
              <a:rPr lang="ja-JP" altLang="en-US" sz="2000" b="1" dirty="0" err="1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お</a:t>
            </a:r>
            <a:r>
              <a:rPr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困りごとやご自宅でのご心配ごとはありませんか？</a:t>
            </a:r>
            <a:endParaRPr lang="en-US" altLang="ja-JP" sz="2000" b="1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96" name="正方形/長方形 195"/>
          <p:cNvSpPr/>
          <p:nvPr/>
        </p:nvSpPr>
        <p:spPr>
          <a:xfrm>
            <a:off x="417093" y="7091794"/>
            <a:ext cx="660829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お気軽にお電話ください　 </a:t>
            </a:r>
            <a:r>
              <a:rPr lang="en-US" altLang="ja-JP" sz="24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03-1234-1111</a:t>
            </a:r>
            <a:endParaRPr lang="ja-JP" altLang="en-US" sz="4000" b="1" dirty="0">
              <a:solidFill>
                <a:schemeClr val="tx1">
                  <a:lumMod val="85000"/>
                  <a:lumOff val="1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38" name="図 37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76355" y="7144122"/>
            <a:ext cx="436948" cy="349559"/>
          </a:xfrm>
          <a:prstGeom prst="rect">
            <a:avLst/>
          </a:prstGeom>
        </p:spPr>
      </p:pic>
      <p:sp>
        <p:nvSpPr>
          <p:cNvPr id="200" name="正方形/長方形 199"/>
          <p:cNvSpPr/>
          <p:nvPr/>
        </p:nvSpPr>
        <p:spPr>
          <a:xfrm>
            <a:off x="8522368" y="5477569"/>
            <a:ext cx="2687052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www.askul-garden.j</a:t>
            </a:r>
            <a:r>
              <a:rPr lang="en-US" altLang="ja-JP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p</a:t>
            </a:r>
            <a:endParaRPr lang="en-US" altLang="ja-JP" sz="14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97" name="正方形/長方形 196"/>
          <p:cNvSpPr/>
          <p:nvPr/>
        </p:nvSpPr>
        <p:spPr>
          <a:xfrm>
            <a:off x="7348100" y="5898846"/>
            <a:ext cx="3601353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4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介護付有料老人ホームアスクルガーデン</a:t>
            </a:r>
            <a:endParaRPr lang="ja-JP" altLang="en-US" sz="1400" b="1" dirty="0">
              <a:solidFill>
                <a:schemeClr val="tx1">
                  <a:lumMod val="85000"/>
                  <a:lumOff val="1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9" name="正方形/長方形 58"/>
          <p:cNvSpPr/>
          <p:nvPr/>
        </p:nvSpPr>
        <p:spPr>
          <a:xfrm>
            <a:off x="7571176" y="6218578"/>
            <a:ext cx="2955702" cy="134482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grpSp>
        <p:nvGrpSpPr>
          <p:cNvPr id="201" name="グループ化 200"/>
          <p:cNvGrpSpPr/>
          <p:nvPr/>
        </p:nvGrpSpPr>
        <p:grpSpPr>
          <a:xfrm>
            <a:off x="7645313" y="6253458"/>
            <a:ext cx="2785525" cy="1210953"/>
            <a:chOff x="3438479" y="2925323"/>
            <a:chExt cx="4521300" cy="1597169"/>
          </a:xfrm>
        </p:grpSpPr>
        <p:sp>
          <p:nvSpPr>
            <p:cNvPr id="202" name="正方形/長方形 201"/>
            <p:cNvSpPr/>
            <p:nvPr/>
          </p:nvSpPr>
          <p:spPr>
            <a:xfrm>
              <a:off x="3441128" y="3149245"/>
              <a:ext cx="4447575" cy="8847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203" name="正方形/長方形 202"/>
            <p:cNvSpPr/>
            <p:nvPr/>
          </p:nvSpPr>
          <p:spPr>
            <a:xfrm rot="20851261">
              <a:off x="3438479" y="4012546"/>
              <a:ext cx="4521300" cy="172819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204" name="正方形/長方形 203"/>
            <p:cNvSpPr/>
            <p:nvPr/>
          </p:nvSpPr>
          <p:spPr>
            <a:xfrm rot="5400000">
              <a:off x="2999060" y="3673908"/>
              <a:ext cx="1584000" cy="108001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205" name="正方形/長方形 204"/>
            <p:cNvSpPr/>
            <p:nvPr/>
          </p:nvSpPr>
          <p:spPr>
            <a:xfrm rot="5400000">
              <a:off x="5329977" y="3597489"/>
              <a:ext cx="1584000" cy="260837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206" name="正方形/長方形 205"/>
            <p:cNvSpPr/>
            <p:nvPr/>
          </p:nvSpPr>
          <p:spPr>
            <a:xfrm rot="5400000">
              <a:off x="4040456" y="3685402"/>
              <a:ext cx="1594365" cy="7420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207" name="正方形/長方形 206"/>
            <p:cNvSpPr/>
            <p:nvPr/>
          </p:nvSpPr>
          <p:spPr>
            <a:xfrm>
              <a:off x="3441128" y="3507180"/>
              <a:ext cx="2736635" cy="64062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208" name="テキスト ボックス 207"/>
            <p:cNvSpPr txBox="1"/>
            <p:nvPr/>
          </p:nvSpPr>
          <p:spPr>
            <a:xfrm>
              <a:off x="6386871" y="3286424"/>
              <a:ext cx="1028271" cy="26386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kumimoji="1" lang="ja-JP" altLang="en-US" sz="700" b="1" dirty="0" smtClean="0">
                  <a:latin typeface="メイリオ" pitchFamily="50" charset="-128"/>
                  <a:ea typeface="メイリオ" pitchFamily="50" charset="-128"/>
                </a:rPr>
                <a:t>＊＊小学校</a:t>
              </a:r>
              <a:endParaRPr kumimoji="1" lang="ja-JP" altLang="en-US" sz="700" b="1" dirty="0">
                <a:latin typeface="メイリオ" pitchFamily="50" charset="-128"/>
                <a:ea typeface="メイリオ" pitchFamily="50" charset="-128"/>
              </a:endParaRPr>
            </a:p>
          </p:txBody>
        </p:sp>
        <p:sp>
          <p:nvSpPr>
            <p:cNvPr id="209" name="テキスト ボックス 208"/>
            <p:cNvSpPr txBox="1"/>
            <p:nvPr/>
          </p:nvSpPr>
          <p:spPr>
            <a:xfrm>
              <a:off x="3983968" y="3299498"/>
              <a:ext cx="882565" cy="26386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ja-JP" altLang="en-US" sz="700" b="1" dirty="0" smtClean="0">
                  <a:latin typeface="メイリオ" pitchFamily="50" charset="-128"/>
                  <a:ea typeface="メイリオ" pitchFamily="50" charset="-128"/>
                </a:rPr>
                <a:t>コンビニ</a:t>
              </a:r>
              <a:endParaRPr kumimoji="1" lang="ja-JP" altLang="en-US" sz="700" b="1" dirty="0">
                <a:latin typeface="メイリオ" pitchFamily="50" charset="-128"/>
                <a:ea typeface="メイリオ" pitchFamily="50" charset="-128"/>
              </a:endParaRPr>
            </a:p>
          </p:txBody>
        </p:sp>
        <p:sp>
          <p:nvSpPr>
            <p:cNvPr id="210" name="角丸四角形 209"/>
            <p:cNvSpPr/>
            <p:nvPr/>
          </p:nvSpPr>
          <p:spPr>
            <a:xfrm>
              <a:off x="4906764" y="3431928"/>
              <a:ext cx="612000" cy="396000"/>
            </a:xfrm>
            <a:prstGeom prst="round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211" name="テキスト ボックス 210"/>
            <p:cNvSpPr txBox="1"/>
            <p:nvPr/>
          </p:nvSpPr>
          <p:spPr>
            <a:xfrm>
              <a:off x="5133175" y="4258632"/>
              <a:ext cx="963912" cy="2638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kumimoji="1" lang="ja-JP" altLang="en-US" sz="700" b="1" dirty="0" smtClean="0">
                  <a:latin typeface="メイリオ" pitchFamily="50" charset="-128"/>
                  <a:ea typeface="メイリオ" pitchFamily="50" charset="-128"/>
                </a:rPr>
                <a:t>郵便局</a:t>
              </a:r>
              <a:endParaRPr kumimoji="1" lang="ja-JP" altLang="en-US" sz="700" b="1" dirty="0">
                <a:latin typeface="メイリオ" pitchFamily="50" charset="-128"/>
                <a:ea typeface="メイリオ" pitchFamily="50" charset="-128"/>
              </a:endParaRPr>
            </a:p>
          </p:txBody>
        </p:sp>
      </p:grpSp>
      <p:sp>
        <p:nvSpPr>
          <p:cNvPr id="212" name="円/楕円 211"/>
          <p:cNvSpPr/>
          <p:nvPr/>
        </p:nvSpPr>
        <p:spPr>
          <a:xfrm>
            <a:off x="9095656" y="7194136"/>
            <a:ext cx="114506" cy="104599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13" name="円/楕円 212"/>
          <p:cNvSpPr/>
          <p:nvPr/>
        </p:nvSpPr>
        <p:spPr>
          <a:xfrm>
            <a:off x="7910319" y="6574009"/>
            <a:ext cx="114506" cy="104599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14" name="円/楕円 213"/>
          <p:cNvSpPr/>
          <p:nvPr/>
        </p:nvSpPr>
        <p:spPr>
          <a:xfrm>
            <a:off x="9404849" y="6560923"/>
            <a:ext cx="114506" cy="104599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16" name="円/楕円 215"/>
          <p:cNvSpPr/>
          <p:nvPr/>
        </p:nvSpPr>
        <p:spPr>
          <a:xfrm>
            <a:off x="9014464" y="6755770"/>
            <a:ext cx="193214" cy="176497"/>
          </a:xfrm>
          <a:prstGeom prst="ellipse">
            <a:avLst/>
          </a:prstGeom>
          <a:solidFill>
            <a:srgbClr val="FF0000"/>
          </a:solidFill>
          <a:ln>
            <a:noFill/>
          </a:ln>
          <a:effectLst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17" name="正方形/長方形 216"/>
          <p:cNvSpPr/>
          <p:nvPr/>
        </p:nvSpPr>
        <p:spPr>
          <a:xfrm>
            <a:off x="8455764" y="6735553"/>
            <a:ext cx="64633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b="1" kern="0" dirty="0" smtClean="0">
                <a:solidFill>
                  <a:srgbClr val="FF0000"/>
                </a:solidFill>
                <a:latin typeface="メイリオ" pitchFamily="50" charset="-128"/>
                <a:ea typeface="メイリオ" pitchFamily="50" charset="-128"/>
              </a:rPr>
              <a:t>アスクル</a:t>
            </a:r>
            <a:endParaRPr lang="en-US" altLang="ja-JP" sz="900" b="1" kern="0" dirty="0" smtClean="0">
              <a:solidFill>
                <a:srgbClr val="FF0000"/>
              </a:solidFill>
              <a:latin typeface="メイリオ" pitchFamily="50" charset="-128"/>
              <a:ea typeface="メイリオ" pitchFamily="50" charset="-128"/>
            </a:endParaRPr>
          </a:p>
          <a:p>
            <a:r>
              <a:rPr lang="ja-JP" altLang="en-US" sz="900" b="1" kern="0" dirty="0" smtClean="0">
                <a:solidFill>
                  <a:srgbClr val="FF0000"/>
                </a:solidFill>
                <a:latin typeface="メイリオ" pitchFamily="50" charset="-128"/>
                <a:ea typeface="メイリオ" pitchFamily="50" charset="-128"/>
              </a:rPr>
              <a:t>ガーデン</a:t>
            </a:r>
            <a:endParaRPr lang="ja-JP" altLang="en-US" sz="900" b="1" kern="0" dirty="0">
              <a:solidFill>
                <a:srgbClr val="FF0000"/>
              </a:solidFill>
              <a:latin typeface="メイリオ" pitchFamily="50" charset="-128"/>
              <a:ea typeface="メイリオ" pitchFamily="50" charset="-128"/>
            </a:endParaRPr>
          </a:p>
        </p:txBody>
      </p:sp>
      <p:grpSp>
        <p:nvGrpSpPr>
          <p:cNvPr id="40" name="グループ化 39"/>
          <p:cNvGrpSpPr/>
          <p:nvPr/>
        </p:nvGrpSpPr>
        <p:grpSpPr>
          <a:xfrm>
            <a:off x="10411164" y="6212600"/>
            <a:ext cx="346249" cy="395293"/>
            <a:chOff x="7529260" y="6817298"/>
            <a:chExt cx="346249" cy="395293"/>
          </a:xfrm>
        </p:grpSpPr>
        <p:sp>
          <p:nvSpPr>
            <p:cNvPr id="39" name="角丸四角形 38"/>
            <p:cNvSpPr/>
            <p:nvPr/>
          </p:nvSpPr>
          <p:spPr>
            <a:xfrm>
              <a:off x="7562906" y="6823494"/>
              <a:ext cx="266273" cy="389097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5" name="テキスト ボックス 214"/>
            <p:cNvSpPr txBox="1"/>
            <p:nvPr/>
          </p:nvSpPr>
          <p:spPr>
            <a:xfrm>
              <a:off x="7529260" y="6817298"/>
              <a:ext cx="346249" cy="361637"/>
            </a:xfrm>
            <a:prstGeom prst="rect">
              <a:avLst/>
            </a:prstGeom>
            <a:noFill/>
          </p:spPr>
          <p:txBody>
            <a:bodyPr vert="eaVert" wrap="none" rtlCol="0">
              <a:spAutoFit/>
            </a:bodyPr>
            <a:lstStyle/>
            <a:p>
              <a:r>
                <a:rPr kumimoji="1" lang="ja-JP" altLang="en-US" sz="1050" dirty="0" smtClean="0"/>
                <a:t>地図</a:t>
              </a:r>
              <a:endParaRPr kumimoji="1" lang="ja-JP" altLang="en-US" sz="1050" dirty="0"/>
            </a:p>
          </p:txBody>
        </p:sp>
      </p:grpSp>
      <p:grpSp>
        <p:nvGrpSpPr>
          <p:cNvPr id="219" name="グループ化 218"/>
          <p:cNvGrpSpPr/>
          <p:nvPr/>
        </p:nvGrpSpPr>
        <p:grpSpPr>
          <a:xfrm>
            <a:off x="7877033" y="7257469"/>
            <a:ext cx="409086" cy="169277"/>
            <a:chOff x="7966729" y="7403470"/>
            <a:chExt cx="409086" cy="169277"/>
          </a:xfrm>
        </p:grpSpPr>
        <p:sp>
          <p:nvSpPr>
            <p:cNvPr id="60" name="フローチャート: 準備 59"/>
            <p:cNvSpPr/>
            <p:nvPr/>
          </p:nvSpPr>
          <p:spPr>
            <a:xfrm rot="20816123">
              <a:off x="7978084" y="7416955"/>
              <a:ext cx="381764" cy="142306"/>
            </a:xfrm>
            <a:prstGeom prst="flowChartPreparation">
              <a:avLst/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600" dirty="0"/>
            </a:p>
          </p:txBody>
        </p:sp>
        <p:sp>
          <p:nvSpPr>
            <p:cNvPr id="218" name="テキスト ボックス 217"/>
            <p:cNvSpPr txBox="1"/>
            <p:nvPr/>
          </p:nvSpPr>
          <p:spPr>
            <a:xfrm rot="20843144">
              <a:off x="7966729" y="7403470"/>
              <a:ext cx="409086" cy="1692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ja-JP" altLang="en-US" sz="500" dirty="0">
                  <a:solidFill>
                    <a:schemeClr val="bg1"/>
                  </a:solidFill>
                </a:rPr>
                <a:t>国道</a:t>
              </a:r>
              <a:r>
                <a:rPr kumimoji="1" lang="en-US" altLang="ja-JP" sz="500" dirty="0" smtClean="0">
                  <a:solidFill>
                    <a:schemeClr val="bg1"/>
                  </a:solidFill>
                </a:rPr>
                <a:t>304</a:t>
              </a:r>
              <a:endParaRPr kumimoji="1" lang="ja-JP" altLang="en-US" sz="500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224" name="グループ化 223"/>
          <p:cNvGrpSpPr/>
          <p:nvPr/>
        </p:nvGrpSpPr>
        <p:grpSpPr>
          <a:xfrm>
            <a:off x="9553062" y="4451824"/>
            <a:ext cx="1079633" cy="1072140"/>
            <a:chOff x="9553062" y="4451824"/>
            <a:chExt cx="1079633" cy="1072140"/>
          </a:xfrm>
        </p:grpSpPr>
        <p:pic>
          <p:nvPicPr>
            <p:cNvPr id="222" name="図 221"/>
            <p:cNvPicPr>
              <a:picLocks noChangeAspect="1"/>
            </p:cNvPicPr>
            <p:nvPr/>
          </p:nvPicPr>
          <p:blipFill>
            <a:blip r:embed="rId4">
              <a:extLst>
                <a:ext uri="{BEBA8EAE-BF5A-486C-A8C5-ECC9F3942E4B}">
                  <a14:imgProps xmlns:a14="http://schemas.microsoft.com/office/drawing/2010/main">
                    <a14:imgLayer r:embed="rId5">
                      <a14:imgEffect>
                        <a14:colorTemperature colorTemp="5300"/>
                      </a14:imgEffect>
                    </a14:imgLayer>
                  </a14:imgProps>
                </a:ex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 flipH="1">
              <a:off x="9553062" y="4451824"/>
              <a:ext cx="1079633" cy="1072140"/>
            </a:xfrm>
            <a:prstGeom prst="rect">
              <a:avLst/>
            </a:prstGeom>
          </p:spPr>
        </p:pic>
        <p:pic>
          <p:nvPicPr>
            <p:cNvPr id="223" name="図 222"/>
            <p:cNvPicPr>
              <a:picLocks noChangeAspect="1"/>
            </p:cNvPicPr>
            <p:nvPr/>
          </p:nvPicPr>
          <p:blipFill>
            <a:blip r:embed="rId6" cstate="print">
              <a:biLevel thresh="25000"/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 flipH="1">
              <a:off x="9608673" y="4499748"/>
              <a:ext cx="968410" cy="961689"/>
            </a:xfrm>
            <a:prstGeom prst="rect">
              <a:avLst/>
            </a:prstGeom>
          </p:spPr>
        </p:pic>
      </p:grpSp>
      <p:sp>
        <p:nvSpPr>
          <p:cNvPr id="221" name="テキスト ボックス 220"/>
          <p:cNvSpPr txBox="1"/>
          <p:nvPr/>
        </p:nvSpPr>
        <p:spPr>
          <a:xfrm rot="355667">
            <a:off x="9608673" y="4563900"/>
            <a:ext cx="954108" cy="6232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200" b="1" dirty="0" smtClean="0">
                <a:solidFill>
                  <a:srgbClr val="00B0F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もっと</a:t>
            </a:r>
            <a:endParaRPr kumimoji="1" lang="en-US" altLang="ja-JP" sz="1200" b="1" dirty="0" smtClean="0">
              <a:solidFill>
                <a:srgbClr val="00B0F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" b="1" dirty="0" smtClean="0">
                <a:solidFill>
                  <a:srgbClr val="00B0F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くわしく！</a:t>
            </a:r>
            <a:endParaRPr lang="en-US" altLang="ja-JP" sz="1200" b="1" dirty="0" smtClean="0">
              <a:solidFill>
                <a:srgbClr val="00B0F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kumimoji="1" lang="ja-JP" altLang="en-US" sz="600" b="1" dirty="0" smtClean="0">
                <a:solidFill>
                  <a:srgbClr val="00B0F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ホームページに</a:t>
            </a:r>
            <a:r>
              <a:rPr kumimoji="1" lang="ja-JP" altLang="en-US" sz="600" b="1" dirty="0">
                <a:solidFill>
                  <a:srgbClr val="00B0F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て</a:t>
            </a:r>
          </a:p>
        </p:txBody>
      </p:sp>
    </p:spTree>
    <p:extLst>
      <p:ext uri="{BB962C8B-B14F-4D97-AF65-F5344CB8AC3E}">
        <p14:creationId xmlns:p14="http://schemas.microsoft.com/office/powerpoint/2010/main" val="738532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24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24.pptx" id="{924C124D-941D-44EF-8446-C52323ED529D}" vid="{BCD8EDAA-FBB9-4090-BDD2-C25714A14995}"/>
    </a:ext>
  </a:extLst>
</a:theme>
</file>

<file path=ppt/theme/theme2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</Template>
  <TotalTime>0</TotalTime>
  <Words>167</Words>
  <Application>Microsoft Office PowerPoint</Application>
  <PresentationFormat>ユーザー設定</PresentationFormat>
  <Paragraphs>38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24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/>
  <cp:revision>1</cp:revision>
  <dcterms:created xsi:type="dcterms:W3CDTF">2013-07-10T09:55:26Z</dcterms:created>
  <dcterms:modified xsi:type="dcterms:W3CDTF">2013-07-10T10:15:58Z</dcterms:modified>
</cp:coreProperties>
</file>

<file path=docProps/thumbnail.jpeg>
</file>