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76" r:id="rId2"/>
  </p:sldMasterIdLst>
  <p:notesMasterIdLst>
    <p:notesMasterId r:id="rId5"/>
  </p:notesMasterIdLst>
  <p:sldIdLst>
    <p:sldId id="261" r:id="rId3"/>
    <p:sldId id="259"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A8C9"/>
    <a:srgbClr val="83A7C9"/>
    <a:srgbClr val="FFFFCC"/>
    <a:srgbClr val="EE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49" d="100"/>
          <a:sy n="49" d="100"/>
        </p:scale>
        <p:origin x="-2142" y="-48"/>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2013/7/10</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35431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3429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67829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192243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525122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120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74849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662770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81379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56934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82117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778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smtClean="0"/>
              <a:t>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7/10/2013</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7/10/2013</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1114834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484952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7775574" cy="10907713"/>
          </a:xfrm>
          <a:prstGeom prst="rect">
            <a:avLst/>
          </a:prstGeom>
        </p:spPr>
      </p:pic>
      <p:sp>
        <p:nvSpPr>
          <p:cNvPr id="6" name="テキスト ボックス 5"/>
          <p:cNvSpPr txBox="1"/>
          <p:nvPr/>
        </p:nvSpPr>
        <p:spPr>
          <a:xfrm>
            <a:off x="1033303" y="3121218"/>
            <a:ext cx="5892960" cy="2646878"/>
          </a:xfrm>
          <a:prstGeom prst="rect">
            <a:avLst/>
          </a:prstGeom>
          <a:noFill/>
        </p:spPr>
        <p:txBody>
          <a:bodyPr wrap="none" rtlCol="0">
            <a:spAutoFit/>
          </a:bodyPr>
          <a:lstStyle/>
          <a:p>
            <a:pPr algn="ctr"/>
            <a:r>
              <a:rPr lang="en-US" altLang="ja-JP" sz="16600" b="1" dirty="0" smtClean="0"/>
              <a:t>OPEN</a:t>
            </a:r>
            <a:r>
              <a:rPr lang="en-US" altLang="ja-JP" sz="16600" b="1" dirty="0"/>
              <a:t>!</a:t>
            </a:r>
            <a:endParaRPr kumimoji="1" lang="ja-JP" altLang="en-US" sz="16600" b="1" dirty="0"/>
          </a:p>
        </p:txBody>
      </p:sp>
      <p:sp>
        <p:nvSpPr>
          <p:cNvPr id="3" name="正方形/長方形 2"/>
          <p:cNvSpPr/>
          <p:nvPr/>
        </p:nvSpPr>
        <p:spPr>
          <a:xfrm>
            <a:off x="240452" y="10315952"/>
            <a:ext cx="3739331" cy="400110"/>
          </a:xfrm>
          <a:prstGeom prst="rect">
            <a:avLst/>
          </a:prstGeom>
        </p:spPr>
        <p:txBody>
          <a:bodyPr wrap="square">
            <a:spAutoFit/>
          </a:bodyPr>
          <a:lstStyle/>
          <a:p>
            <a:pPr algn="r"/>
            <a:r>
              <a:rPr lang="ja-JP" altLang="en-US" sz="2000" b="1" dirty="0" smtClean="0">
                <a:latin typeface="メイリオ" panose="020B0604030504040204" pitchFamily="50" charset="-128"/>
                <a:ea typeface="メイリオ" panose="020B0604030504040204" pitchFamily="50" charset="-128"/>
              </a:rPr>
              <a:t>東京都</a:t>
            </a:r>
            <a:r>
              <a:rPr lang="ja-JP" altLang="en-US" sz="2000" b="1" dirty="0">
                <a:latin typeface="メイリオ" panose="020B0604030504040204" pitchFamily="50" charset="-128"/>
                <a:ea typeface="メイリオ" panose="020B0604030504040204" pitchFamily="50" charset="-128"/>
              </a:rPr>
              <a:t>江東区豊洲3-2-3</a:t>
            </a:r>
            <a:endParaRPr lang="ja-JP" altLang="en-US" sz="2000" dirty="0"/>
          </a:p>
        </p:txBody>
      </p:sp>
      <p:sp>
        <p:nvSpPr>
          <p:cNvPr id="9" name="正方形/長方形 8"/>
          <p:cNvSpPr/>
          <p:nvPr/>
        </p:nvSpPr>
        <p:spPr>
          <a:xfrm>
            <a:off x="4083084" y="10299615"/>
            <a:ext cx="2837636" cy="400110"/>
          </a:xfrm>
          <a:prstGeom prst="rect">
            <a:avLst/>
          </a:prstGeom>
        </p:spPr>
        <p:txBody>
          <a:bodyPr wrap="none">
            <a:spAutoFit/>
          </a:bodyPr>
          <a:lstStyle/>
          <a:p>
            <a:r>
              <a:rPr lang="ja-JP" altLang="en-US" sz="2000" b="1" dirty="0">
                <a:latin typeface="メイリオ" panose="020B0604030504040204" pitchFamily="50" charset="-128"/>
                <a:ea typeface="メイリオ" panose="020B0604030504040204" pitchFamily="50" charset="-128"/>
              </a:rPr>
              <a:t>TEL: </a:t>
            </a:r>
            <a:r>
              <a:rPr lang="ja-JP" altLang="en-US" sz="2000" b="1" dirty="0" smtClean="0">
                <a:latin typeface="メイリオ" panose="020B0604030504040204" pitchFamily="50" charset="-128"/>
                <a:ea typeface="メイリオ" panose="020B0604030504040204" pitchFamily="50" charset="-128"/>
              </a:rPr>
              <a:t>03-</a:t>
            </a:r>
            <a:r>
              <a:rPr lang="en-US" altLang="ja-JP" sz="2000" b="1" dirty="0" smtClean="0">
                <a:latin typeface="メイリオ" panose="020B0604030504040204" pitchFamily="50" charset="-128"/>
                <a:ea typeface="メイリオ" panose="020B0604030504040204" pitchFamily="50" charset="-128"/>
              </a:rPr>
              <a:t>1234</a:t>
            </a:r>
            <a:r>
              <a:rPr lang="ja-JP" altLang="en-US" sz="2000" b="1" dirty="0" smtClean="0">
                <a:latin typeface="メイリオ" panose="020B0604030504040204" pitchFamily="50" charset="-128"/>
                <a:ea typeface="メイリオ" panose="020B0604030504040204" pitchFamily="50" charset="-128"/>
              </a:rPr>
              <a:t>-5</a:t>
            </a:r>
            <a:r>
              <a:rPr lang="en-US" altLang="ja-JP" sz="2000" b="1" smtClean="0">
                <a:latin typeface="メイリオ" panose="020B0604030504040204" pitchFamily="50" charset="-128"/>
                <a:ea typeface="メイリオ" panose="020B0604030504040204" pitchFamily="50" charset="-128"/>
              </a:rPr>
              <a:t>678</a:t>
            </a:r>
            <a:endParaRPr lang="ja-JP" altLang="en-US" sz="2000" dirty="0"/>
          </a:p>
        </p:txBody>
      </p:sp>
      <p:sp>
        <p:nvSpPr>
          <p:cNvPr id="18" name="テキスト ボックス 17"/>
          <p:cNvSpPr txBox="1"/>
          <p:nvPr/>
        </p:nvSpPr>
        <p:spPr>
          <a:xfrm>
            <a:off x="721470" y="2010625"/>
            <a:ext cx="6340197" cy="1015663"/>
          </a:xfrm>
          <a:prstGeom prst="rect">
            <a:avLst/>
          </a:prstGeom>
          <a:noFill/>
        </p:spPr>
        <p:txBody>
          <a:bodyPr wrap="none" rtlCol="0">
            <a:spAutoFit/>
          </a:bodyPr>
          <a:lstStyle/>
          <a:p>
            <a:pPr algn="ctr"/>
            <a:r>
              <a:rPr lang="ja-JP" altLang="en-US" sz="6000" b="1" dirty="0" smtClean="0">
                <a:latin typeface="メイリオ" panose="020B0604030504040204" pitchFamily="50" charset="-128"/>
                <a:ea typeface="メイリオ" panose="020B0604030504040204" pitchFamily="50" charset="-128"/>
              </a:rPr>
              <a:t>アスクル歯科医院</a:t>
            </a:r>
            <a:endParaRPr lang="en-US" altLang="ja-JP" sz="6000" b="1" dirty="0" smtClean="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1593502" y="9703834"/>
            <a:ext cx="4596131" cy="707886"/>
          </a:xfrm>
          <a:prstGeom prst="rect">
            <a:avLst/>
          </a:prstGeom>
          <a:noFill/>
        </p:spPr>
        <p:txBody>
          <a:bodyPr wrap="none" rtlCol="0">
            <a:spAutoFit/>
          </a:bodyPr>
          <a:lstStyle/>
          <a:p>
            <a:pPr algn="ctr"/>
            <a:r>
              <a:rPr lang="ja-JP" altLang="en-US" sz="4000" b="1" spc="300" dirty="0" smtClean="0">
                <a:latin typeface="メイリオ" panose="020B0604030504040204" pitchFamily="50" charset="-128"/>
                <a:ea typeface="メイリオ" panose="020B0604030504040204" pitchFamily="50" charset="-128"/>
              </a:rPr>
              <a:t>アスクル歯科医院</a:t>
            </a:r>
            <a:endParaRPr lang="en-US" altLang="ja-JP" sz="4000" b="1" spc="300" dirty="0" smtClean="0">
              <a:latin typeface="メイリオ" panose="020B0604030504040204" pitchFamily="50" charset="-128"/>
              <a:ea typeface="メイリオ" panose="020B0604030504040204" pitchFamily="50" charset="-128"/>
            </a:endParaRPr>
          </a:p>
        </p:txBody>
      </p:sp>
      <p:sp>
        <p:nvSpPr>
          <p:cNvPr id="10" name="正方形/長方形 9"/>
          <p:cNvSpPr/>
          <p:nvPr/>
        </p:nvSpPr>
        <p:spPr>
          <a:xfrm>
            <a:off x="2535774" y="348989"/>
            <a:ext cx="3265639" cy="1569660"/>
          </a:xfrm>
          <a:prstGeom prst="rect">
            <a:avLst/>
          </a:prstGeom>
        </p:spPr>
        <p:txBody>
          <a:bodyPr wrap="none">
            <a:spAutoFit/>
          </a:bodyPr>
          <a:lstStyle/>
          <a:p>
            <a:pPr algn="ctr"/>
            <a:r>
              <a:rPr lang="en-US" altLang="ja-JP" sz="9600" b="1" dirty="0" smtClean="0"/>
              <a:t>7/19</a:t>
            </a:r>
            <a:r>
              <a:rPr lang="en-US" altLang="ja-JP" sz="2400" b="1" dirty="0" smtClean="0">
                <a:latin typeface="メイリオ" panose="020B0604030504040204" pitchFamily="50" charset="-128"/>
                <a:ea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rPr>
              <a:t>金</a:t>
            </a:r>
            <a:r>
              <a:rPr lang="en-US" altLang="ja-JP" sz="2400" b="1" dirty="0" smtClean="0">
                <a:latin typeface="メイリオ" panose="020B0604030504040204" pitchFamily="50" charset="-128"/>
                <a:ea typeface="メイリオ" panose="020B0604030504040204" pitchFamily="50" charset="-128"/>
              </a:rPr>
              <a:t>)</a:t>
            </a:r>
            <a:r>
              <a:rPr lang="ja-JP" altLang="en-US" sz="2400" b="1" dirty="0" smtClean="0"/>
              <a:t> </a:t>
            </a:r>
            <a:endParaRPr lang="en-US" altLang="ja-JP" sz="2400" b="1" dirty="0"/>
          </a:p>
        </p:txBody>
      </p:sp>
      <p:sp>
        <p:nvSpPr>
          <p:cNvPr id="4" name="正方形/長方形 3"/>
          <p:cNvSpPr/>
          <p:nvPr/>
        </p:nvSpPr>
        <p:spPr>
          <a:xfrm>
            <a:off x="2861529" y="3104759"/>
            <a:ext cx="2236510" cy="707886"/>
          </a:xfrm>
          <a:prstGeom prst="rect">
            <a:avLst/>
          </a:prstGeom>
        </p:spPr>
        <p:txBody>
          <a:bodyPr wrap="none">
            <a:spAutoFit/>
          </a:bodyPr>
          <a:lstStyle/>
          <a:p>
            <a:pPr algn="ctr"/>
            <a:r>
              <a:rPr lang="ja-JP" altLang="en-US" sz="4000" b="1" dirty="0">
                <a:latin typeface="メイリオ" panose="020B0604030504040204" pitchFamily="50" charset="-128"/>
                <a:ea typeface="メイリオ" panose="020B0604030504040204" pitchFamily="50" charset="-128"/>
              </a:rPr>
              <a:t>豊洲駅前</a:t>
            </a:r>
          </a:p>
        </p:txBody>
      </p:sp>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952" y="6005961"/>
            <a:ext cx="1829392" cy="1042557"/>
          </a:xfrm>
          <a:prstGeom prst="rect">
            <a:avLst/>
          </a:prstGeom>
        </p:spPr>
      </p:pic>
      <p:grpSp>
        <p:nvGrpSpPr>
          <p:cNvPr id="37" name="グループ化 36"/>
          <p:cNvGrpSpPr/>
          <p:nvPr/>
        </p:nvGrpSpPr>
        <p:grpSpPr>
          <a:xfrm>
            <a:off x="385596" y="7761138"/>
            <a:ext cx="2616216" cy="1657557"/>
            <a:chOff x="694515" y="7253140"/>
            <a:chExt cx="2616216" cy="1657557"/>
          </a:xfrm>
        </p:grpSpPr>
        <p:grpSp>
          <p:nvGrpSpPr>
            <p:cNvPr id="32" name="グループ化 31"/>
            <p:cNvGrpSpPr/>
            <p:nvPr/>
          </p:nvGrpSpPr>
          <p:grpSpPr>
            <a:xfrm>
              <a:off x="694515" y="7253140"/>
              <a:ext cx="2616216" cy="1657557"/>
              <a:chOff x="694515" y="7253140"/>
              <a:chExt cx="2616216" cy="1657557"/>
            </a:xfrm>
          </p:grpSpPr>
          <p:grpSp>
            <p:nvGrpSpPr>
              <p:cNvPr id="31" name="グループ化 30"/>
              <p:cNvGrpSpPr/>
              <p:nvPr/>
            </p:nvGrpSpPr>
            <p:grpSpPr>
              <a:xfrm>
                <a:off x="694515" y="7253140"/>
                <a:ext cx="2616216" cy="1657557"/>
                <a:chOff x="-3524039" y="5766933"/>
                <a:chExt cx="2616216" cy="1657557"/>
              </a:xfrm>
            </p:grpSpPr>
            <p:sp>
              <p:nvSpPr>
                <p:cNvPr id="23" name="角丸四角形 22"/>
                <p:cNvSpPr/>
                <p:nvPr/>
              </p:nvSpPr>
              <p:spPr>
                <a:xfrm>
                  <a:off x="-3524039" y="5766933"/>
                  <a:ext cx="2616216" cy="16575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p:nvGrpSpPr>
              <p:grpSpPr>
                <a:xfrm>
                  <a:off x="-3314982" y="5879394"/>
                  <a:ext cx="2230921" cy="1406770"/>
                  <a:chOff x="494036" y="7616513"/>
                  <a:chExt cx="2230921" cy="1406770"/>
                </a:xfrm>
              </p:grpSpPr>
              <p:sp>
                <p:nvSpPr>
                  <p:cNvPr id="22" name="正方形/長方形 21"/>
                  <p:cNvSpPr/>
                  <p:nvPr/>
                </p:nvSpPr>
                <p:spPr>
                  <a:xfrm>
                    <a:off x="494037" y="7793978"/>
                    <a:ext cx="2198929" cy="10388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コネクタ 23"/>
                  <p:cNvCxnSpPr/>
                  <p:nvPr/>
                </p:nvCxnSpPr>
                <p:spPr>
                  <a:xfrm>
                    <a:off x="526028" y="7835874"/>
                    <a:ext cx="2198929" cy="5834"/>
                  </a:xfrm>
                  <a:prstGeom prst="line">
                    <a:avLst/>
                  </a:prstGeom>
                  <a:ln w="38100">
                    <a:solidFill>
                      <a:srgbClr val="FFFFCC"/>
                    </a:solidFill>
                    <a:prstDash val="dash"/>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1129086" y="7732069"/>
                    <a:ext cx="793821" cy="21604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smtClean="0">
                        <a:solidFill>
                          <a:sysClr val="windowText" lastClr="000000"/>
                        </a:solidFill>
                        <a:latin typeface="メイリオ" panose="020B0604030504040204" pitchFamily="50" charset="-128"/>
                        <a:ea typeface="メイリオ" panose="020B0604030504040204" pitchFamily="50" charset="-128"/>
                      </a:rPr>
                      <a:t>豊洲駅</a:t>
                    </a:r>
                    <a:endParaRPr kumimoji="1" lang="en-US" altLang="ja-JP" sz="1050" dirty="0" smtClean="0">
                      <a:solidFill>
                        <a:sysClr val="windowText" lastClr="000000"/>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697867" y="7616513"/>
                    <a:ext cx="45719" cy="140677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rot="5400000">
                    <a:off x="1570641" y="7120835"/>
                    <a:ext cx="45719" cy="219892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1552478" y="7948108"/>
                    <a:ext cx="70340" cy="107517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rot="1847685">
                    <a:off x="625169" y="8469629"/>
                    <a:ext cx="1060723" cy="4571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rot="5400000">
                    <a:off x="2097499" y="8162965"/>
                    <a:ext cx="50445" cy="114048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p:nvSpPr>
                <p:spPr>
                  <a:xfrm>
                    <a:off x="1650483" y="8274066"/>
                    <a:ext cx="72813" cy="7281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688583" y="8231420"/>
                    <a:ext cx="487571" cy="200055"/>
                  </a:xfrm>
                  <a:prstGeom prst="rect">
                    <a:avLst/>
                  </a:prstGeom>
                  <a:noFill/>
                </p:spPr>
                <p:txBody>
                  <a:bodyPr wrap="square" rtlCol="0">
                    <a:spAutoFit/>
                  </a:bodyPr>
                  <a:lstStyle/>
                  <a:p>
                    <a:r>
                      <a:rPr kumimoji="1" lang="ja-JP" altLang="en-US" sz="700" b="1" dirty="0" smtClean="0">
                        <a:latin typeface="メイリオ" panose="020B0604030504040204" pitchFamily="50" charset="-128"/>
                        <a:ea typeface="メイリオ" panose="020B0604030504040204" pitchFamily="50" charset="-128"/>
                      </a:rPr>
                      <a:t>郵便局</a:t>
                    </a:r>
                    <a:endParaRPr kumimoji="1" lang="ja-JP" altLang="en-US" sz="700" b="1" dirty="0">
                      <a:latin typeface="メイリオ" panose="020B0604030504040204" pitchFamily="50" charset="-128"/>
                      <a:ea typeface="メイリオ" panose="020B0604030504040204" pitchFamily="50" charset="-128"/>
                    </a:endParaRPr>
                  </a:p>
                </p:txBody>
              </p:sp>
              <p:sp>
                <p:nvSpPr>
                  <p:cNvPr id="39" name="円/楕円 38"/>
                  <p:cNvSpPr/>
                  <p:nvPr/>
                </p:nvSpPr>
                <p:spPr>
                  <a:xfrm>
                    <a:off x="1457457" y="8758431"/>
                    <a:ext cx="72813" cy="7281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927971" y="8717469"/>
                    <a:ext cx="565244" cy="200055"/>
                  </a:xfrm>
                  <a:prstGeom prst="rect">
                    <a:avLst/>
                  </a:prstGeom>
                  <a:noFill/>
                </p:spPr>
                <p:txBody>
                  <a:bodyPr wrap="square" rtlCol="0">
                    <a:spAutoFit/>
                  </a:bodyPr>
                  <a:lstStyle/>
                  <a:p>
                    <a:pPr algn="r"/>
                    <a:r>
                      <a:rPr kumimoji="1" lang="ja-JP" altLang="en-US" sz="700" b="1" dirty="0" smtClean="0">
                        <a:latin typeface="メイリオ" panose="020B0604030504040204" pitchFamily="50" charset="-128"/>
                        <a:ea typeface="メイリオ" panose="020B0604030504040204" pitchFamily="50" charset="-128"/>
                      </a:rPr>
                      <a:t>コンビニ</a:t>
                    </a:r>
                    <a:endParaRPr kumimoji="1" lang="ja-JP" altLang="en-US" sz="700" b="1"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660579" y="8217252"/>
                    <a:ext cx="832636" cy="400110"/>
                  </a:xfrm>
                  <a:prstGeom prst="rect">
                    <a:avLst/>
                  </a:prstGeom>
                  <a:noFill/>
                </p:spPr>
                <p:txBody>
                  <a:bodyPr wrap="square" rtlCol="0">
                    <a:spAutoFit/>
                  </a:bodyPr>
                  <a:lstStyle/>
                  <a:p>
                    <a:pPr algn="r"/>
                    <a:r>
                      <a:rPr kumimoji="1" lang="ja-JP" altLang="en-US" sz="1000" b="1" dirty="0" smtClean="0">
                        <a:solidFill>
                          <a:srgbClr val="00B0F0"/>
                        </a:solidFill>
                        <a:latin typeface="メイリオ" panose="020B0604030504040204" pitchFamily="50" charset="-128"/>
                        <a:ea typeface="メイリオ" panose="020B0604030504040204" pitchFamily="50" charset="-128"/>
                      </a:rPr>
                      <a:t>アスクル</a:t>
                    </a:r>
                    <a:endParaRPr kumimoji="1" lang="en-US" altLang="ja-JP" sz="1000" b="1" dirty="0" smtClean="0">
                      <a:solidFill>
                        <a:srgbClr val="00B0F0"/>
                      </a:solidFill>
                      <a:latin typeface="メイリオ" panose="020B0604030504040204" pitchFamily="50" charset="-128"/>
                      <a:ea typeface="メイリオ" panose="020B0604030504040204" pitchFamily="50" charset="-128"/>
                    </a:endParaRPr>
                  </a:p>
                  <a:p>
                    <a:pPr algn="r"/>
                    <a:r>
                      <a:rPr kumimoji="1" lang="ja-JP" altLang="en-US" sz="1000" b="1" dirty="0" smtClean="0">
                        <a:solidFill>
                          <a:srgbClr val="00B0F0"/>
                        </a:solidFill>
                        <a:latin typeface="メイリオ" panose="020B0604030504040204" pitchFamily="50" charset="-128"/>
                        <a:ea typeface="メイリオ" panose="020B0604030504040204" pitchFamily="50" charset="-128"/>
                      </a:rPr>
                      <a:t>歯科医院</a:t>
                    </a:r>
                    <a:endParaRPr kumimoji="1" lang="ja-JP" altLang="en-US" sz="1000" b="1" dirty="0">
                      <a:solidFill>
                        <a:srgbClr val="00B0F0"/>
                      </a:solidFill>
                      <a:latin typeface="メイリオ" panose="020B0604030504040204" pitchFamily="50" charset="-128"/>
                      <a:ea typeface="メイリオ" panose="020B0604030504040204" pitchFamily="50" charset="-128"/>
                    </a:endParaRPr>
                  </a:p>
                </p:txBody>
              </p:sp>
              <p:sp>
                <p:nvSpPr>
                  <p:cNvPr id="5" name="星 5 4"/>
                  <p:cNvSpPr/>
                  <p:nvPr/>
                </p:nvSpPr>
                <p:spPr>
                  <a:xfrm>
                    <a:off x="1419655" y="8239717"/>
                    <a:ext cx="140756" cy="140756"/>
                  </a:xfrm>
                  <a:prstGeom prst="star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1" name="正方形/長方形 40"/>
              <p:cNvSpPr/>
              <p:nvPr/>
            </p:nvSpPr>
            <p:spPr>
              <a:xfrm>
                <a:off x="2599057" y="7966340"/>
                <a:ext cx="65404" cy="806031"/>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p:nvPr/>
          </p:nvGrpSpPr>
          <p:grpSpPr>
            <a:xfrm>
              <a:off x="1377851" y="7805272"/>
              <a:ext cx="565244" cy="200055"/>
              <a:chOff x="1377851" y="7805272"/>
              <a:chExt cx="565244" cy="200055"/>
            </a:xfrm>
          </p:grpSpPr>
          <p:sp>
            <p:nvSpPr>
              <p:cNvPr id="71" name="円/楕円 70"/>
              <p:cNvSpPr/>
              <p:nvPr/>
            </p:nvSpPr>
            <p:spPr>
              <a:xfrm>
                <a:off x="1866993" y="7859682"/>
                <a:ext cx="72813" cy="7281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p:nvSpPr>
            <p:spPr>
              <a:xfrm>
                <a:off x="1377851" y="7805272"/>
                <a:ext cx="565244" cy="200055"/>
              </a:xfrm>
              <a:prstGeom prst="rect">
                <a:avLst/>
              </a:prstGeom>
              <a:noFill/>
            </p:spPr>
            <p:txBody>
              <a:bodyPr wrap="square" rtlCol="0">
                <a:spAutoFit/>
              </a:bodyPr>
              <a:lstStyle/>
              <a:p>
                <a:pPr algn="r"/>
                <a:r>
                  <a:rPr kumimoji="1" lang="en-US" altLang="ja-JP" sz="700" b="1" dirty="0" smtClean="0">
                    <a:latin typeface="メイリオ" panose="020B0604030504040204" pitchFamily="50" charset="-128"/>
                    <a:ea typeface="メイリオ" panose="020B0604030504040204" pitchFamily="50" charset="-128"/>
                  </a:rPr>
                  <a:t>ABC</a:t>
                </a:r>
                <a:r>
                  <a:rPr kumimoji="1" lang="ja-JP" altLang="en-US" sz="700" b="1" dirty="0" smtClean="0">
                    <a:latin typeface="メイリオ" panose="020B0604030504040204" pitchFamily="50" charset="-128"/>
                    <a:ea typeface="メイリオ" panose="020B0604030504040204" pitchFamily="50" charset="-128"/>
                  </a:rPr>
                  <a:t>銀行</a:t>
                </a:r>
                <a:endParaRPr kumimoji="1" lang="ja-JP" altLang="en-US" sz="700" b="1" dirty="0">
                  <a:latin typeface="メイリオ" panose="020B0604030504040204" pitchFamily="50" charset="-128"/>
                  <a:ea typeface="メイリオ" panose="020B0604030504040204" pitchFamily="50" charset="-128"/>
                </a:endParaRPr>
              </a:p>
            </p:txBody>
          </p:sp>
        </p:grpSp>
      </p:grpSp>
      <p:sp>
        <p:nvSpPr>
          <p:cNvPr id="2" name="正方形/長方形 1"/>
          <p:cNvSpPr/>
          <p:nvPr/>
        </p:nvSpPr>
        <p:spPr>
          <a:xfrm>
            <a:off x="3094110" y="7153227"/>
            <a:ext cx="4313057" cy="923330"/>
          </a:xfrm>
          <a:prstGeom prst="rect">
            <a:avLst/>
          </a:prstGeom>
        </p:spPr>
        <p:txBody>
          <a:bodyPr wrap="square">
            <a:spAutoFit/>
          </a:bodyPr>
          <a:lstStyle/>
          <a:p>
            <a:pPr>
              <a:lnSpc>
                <a:spcPct val="150000"/>
              </a:lnSpc>
            </a:pPr>
            <a:r>
              <a:rPr lang="ja-JP" altLang="en-US" sz="1200" dirty="0" smtClean="0">
                <a:solidFill>
                  <a:schemeClr val="tx2">
                    <a:lumMod val="50000"/>
                  </a:schemeClr>
                </a:solidFill>
                <a:latin typeface="メイリオ" panose="020B0604030504040204" pitchFamily="50" charset="-128"/>
                <a:ea typeface="メイリオ" panose="020B0604030504040204" pitchFamily="50" charset="-128"/>
              </a:rPr>
              <a:t>この度、豊洲駅前に開業させていただくことになりました。</a:t>
            </a:r>
            <a:endParaRPr lang="en-US" altLang="ja-JP" sz="1200" dirty="0" smtClean="0">
              <a:solidFill>
                <a:schemeClr val="tx2">
                  <a:lumMod val="50000"/>
                </a:schemeClr>
              </a:solidFill>
              <a:latin typeface="メイリオ" panose="020B0604030504040204" pitchFamily="50" charset="-128"/>
              <a:ea typeface="メイリオ" panose="020B0604030504040204" pitchFamily="50" charset="-128"/>
            </a:endParaRPr>
          </a:p>
          <a:p>
            <a:pPr>
              <a:lnSpc>
                <a:spcPct val="150000"/>
              </a:lnSpc>
            </a:pPr>
            <a:r>
              <a:rPr lang="ja-JP" altLang="en-US" sz="1200" dirty="0" smtClean="0">
                <a:solidFill>
                  <a:schemeClr val="tx2">
                    <a:lumMod val="50000"/>
                  </a:schemeClr>
                </a:solidFill>
                <a:latin typeface="メイリオ" panose="020B0604030504040204" pitchFamily="50" charset="-128"/>
                <a:ea typeface="メイリオ" panose="020B0604030504040204" pitchFamily="50" charset="-128"/>
              </a:rPr>
              <a:t>地域の皆様に愛される歯科医院に成長できるよう日々努力を重ねる所存でございますので、よろしくお願いいたします。</a:t>
            </a:r>
            <a:endParaRPr lang="ja-JP" altLang="en-US" sz="1200" dirty="0">
              <a:solidFill>
                <a:schemeClr val="tx2">
                  <a:lumMod val="50000"/>
                </a:schemeClr>
              </a:solidFill>
              <a:latin typeface="メイリオ" panose="020B0604030504040204" pitchFamily="50" charset="-128"/>
              <a:ea typeface="メイリオ" panose="020B0604030504040204" pitchFamily="50" charset="-128"/>
            </a:endParaRPr>
          </a:p>
        </p:txBody>
      </p:sp>
      <p:sp>
        <p:nvSpPr>
          <p:cNvPr id="75" name="角丸四角形 74"/>
          <p:cNvSpPr/>
          <p:nvPr/>
        </p:nvSpPr>
        <p:spPr>
          <a:xfrm>
            <a:off x="3279782" y="5864587"/>
            <a:ext cx="3786227" cy="1324117"/>
          </a:xfrm>
          <a:prstGeom prst="roundRect">
            <a:avLst/>
          </a:prstGeom>
          <a:pattFill prst="pct40">
            <a:fgClr>
              <a:srgbClr val="83A7C9"/>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3500737" y="5925855"/>
            <a:ext cx="3308919" cy="1246495"/>
          </a:xfrm>
          <a:prstGeom prst="rect">
            <a:avLst/>
          </a:prstGeom>
          <a:noFill/>
        </p:spPr>
        <p:txBody>
          <a:bodyPr wrap="none" rtlCol="0">
            <a:spAutoFit/>
          </a:bodyPr>
          <a:lstStyle/>
          <a:p>
            <a:pPr>
              <a:lnSpc>
                <a:spcPct val="150000"/>
              </a:lnSpc>
            </a:pPr>
            <a:r>
              <a:rPr kumimoji="1" lang="en-US" altLang="ja-JP" sz="1800" b="1" dirty="0" smtClean="0">
                <a:latin typeface="メイリオ" panose="020B0604030504040204" pitchFamily="50" charset="-128"/>
                <a:ea typeface="メイリオ" panose="020B0604030504040204" pitchFamily="50" charset="-128"/>
              </a:rPr>
              <a:t>7</a:t>
            </a:r>
            <a:r>
              <a:rPr kumimoji="1" lang="ja-JP" altLang="en-US" sz="1800" b="1" dirty="0" smtClean="0">
                <a:latin typeface="メイリオ" panose="020B0604030504040204" pitchFamily="50" charset="-128"/>
                <a:ea typeface="メイリオ" panose="020B0604030504040204" pitchFamily="50" charset="-128"/>
              </a:rPr>
              <a:t>月</a:t>
            </a:r>
            <a:r>
              <a:rPr kumimoji="1" lang="en-US" altLang="ja-JP" sz="1800" b="1" dirty="0" smtClean="0">
                <a:latin typeface="メイリオ" panose="020B0604030504040204" pitchFamily="50" charset="-128"/>
                <a:ea typeface="メイリオ" panose="020B0604030504040204" pitchFamily="50" charset="-128"/>
              </a:rPr>
              <a:t>12</a:t>
            </a:r>
            <a:r>
              <a:rPr kumimoji="1" lang="ja-JP" altLang="en-US" sz="1800" b="1" dirty="0" smtClean="0">
                <a:latin typeface="メイリオ" panose="020B0604030504040204" pitchFamily="50" charset="-128"/>
                <a:ea typeface="メイリオ" panose="020B0604030504040204" pitchFamily="50" charset="-128"/>
              </a:rPr>
              <a:t>日</a:t>
            </a:r>
            <a:r>
              <a:rPr lang="en-US" altLang="ja-JP" sz="1800" b="1" dirty="0" smtClean="0">
                <a:latin typeface="メイリオ" panose="020B0604030504040204" pitchFamily="50" charset="-128"/>
                <a:ea typeface="メイリオ" panose="020B0604030504040204" pitchFamily="50" charset="-128"/>
              </a:rPr>
              <a:t>(</a:t>
            </a:r>
            <a:r>
              <a:rPr lang="ja-JP" altLang="en-US" sz="1800" b="1" dirty="0" smtClean="0">
                <a:latin typeface="メイリオ" panose="020B0604030504040204" pitchFamily="50" charset="-128"/>
                <a:ea typeface="メイリオ" panose="020B0604030504040204" pitchFamily="50" charset="-128"/>
              </a:rPr>
              <a:t>金</a:t>
            </a:r>
            <a:r>
              <a:rPr lang="en-US" altLang="ja-JP" sz="1800" b="1" dirty="0" smtClean="0">
                <a:latin typeface="メイリオ" panose="020B0604030504040204" pitchFamily="50" charset="-128"/>
                <a:ea typeface="メイリオ" panose="020B0604030504040204" pitchFamily="50" charset="-128"/>
              </a:rPr>
              <a:t>)</a:t>
            </a:r>
            <a:r>
              <a:rPr lang="ja-JP" altLang="en-US" sz="1800" b="1" dirty="0" smtClean="0">
                <a:latin typeface="メイリオ" panose="020B0604030504040204" pitchFamily="50" charset="-128"/>
                <a:ea typeface="メイリオ" panose="020B0604030504040204" pitchFamily="50" charset="-128"/>
              </a:rPr>
              <a:t> </a:t>
            </a:r>
            <a:r>
              <a:rPr lang="en-US" altLang="ja-JP" sz="1800" b="1" dirty="0" smtClean="0">
                <a:latin typeface="メイリオ" panose="020B0604030504040204" pitchFamily="50" charset="-128"/>
                <a:ea typeface="メイリオ" panose="020B0604030504040204" pitchFamily="50" charset="-128"/>
              </a:rPr>
              <a:t>10:00</a:t>
            </a:r>
            <a:r>
              <a:rPr lang="ja-JP" altLang="en-US" sz="1800" b="1" dirty="0" smtClean="0">
                <a:latin typeface="メイリオ" panose="020B0604030504040204" pitchFamily="50" charset="-128"/>
                <a:ea typeface="メイリオ" panose="020B0604030504040204" pitchFamily="50" charset="-128"/>
              </a:rPr>
              <a:t>～</a:t>
            </a:r>
            <a:r>
              <a:rPr lang="en-US" altLang="ja-JP" sz="1800" b="1" dirty="0" smtClean="0">
                <a:latin typeface="メイリオ" panose="020B0604030504040204" pitchFamily="50" charset="-128"/>
                <a:ea typeface="メイリオ" panose="020B0604030504040204" pitchFamily="50" charset="-128"/>
              </a:rPr>
              <a:t>16:00</a:t>
            </a:r>
          </a:p>
          <a:p>
            <a:pPr>
              <a:lnSpc>
                <a:spcPct val="150000"/>
              </a:lnSpc>
            </a:pPr>
            <a:r>
              <a:rPr kumimoji="1" lang="en-US" altLang="ja-JP" sz="1800" b="1" dirty="0">
                <a:latin typeface="メイリオ" panose="020B0604030504040204" pitchFamily="50" charset="-128"/>
                <a:ea typeface="メイリオ" panose="020B0604030504040204" pitchFamily="50" charset="-128"/>
              </a:rPr>
              <a:t>7</a:t>
            </a:r>
            <a:r>
              <a:rPr kumimoji="1" lang="ja-JP" altLang="en-US" sz="1800" b="1" dirty="0" smtClean="0">
                <a:latin typeface="メイリオ" panose="020B0604030504040204" pitchFamily="50" charset="-128"/>
                <a:ea typeface="メイリオ" panose="020B0604030504040204" pitchFamily="50" charset="-128"/>
              </a:rPr>
              <a:t>月</a:t>
            </a:r>
            <a:r>
              <a:rPr kumimoji="1" lang="en-US" altLang="ja-JP" sz="1800" b="1" dirty="0" smtClean="0">
                <a:latin typeface="メイリオ" panose="020B0604030504040204" pitchFamily="50" charset="-128"/>
                <a:ea typeface="メイリオ" panose="020B0604030504040204" pitchFamily="50" charset="-128"/>
              </a:rPr>
              <a:t>13</a:t>
            </a:r>
            <a:r>
              <a:rPr kumimoji="1" lang="ja-JP" altLang="en-US" sz="1800" b="1" dirty="0" smtClean="0">
                <a:latin typeface="メイリオ" panose="020B0604030504040204" pitchFamily="50" charset="-128"/>
                <a:ea typeface="メイリオ" panose="020B0604030504040204" pitchFamily="50" charset="-128"/>
              </a:rPr>
              <a:t>日</a:t>
            </a:r>
            <a:r>
              <a:rPr kumimoji="1" lang="en-US" altLang="ja-JP" sz="1800" b="1" dirty="0" smtClean="0">
                <a:latin typeface="メイリオ" panose="020B0604030504040204" pitchFamily="50" charset="-128"/>
                <a:ea typeface="メイリオ" panose="020B0604030504040204" pitchFamily="50" charset="-128"/>
              </a:rPr>
              <a:t>(</a:t>
            </a:r>
            <a:r>
              <a:rPr kumimoji="1" lang="ja-JP" altLang="en-US" sz="1800" b="1" dirty="0" smtClean="0">
                <a:latin typeface="メイリオ" panose="020B0604030504040204" pitchFamily="50" charset="-128"/>
                <a:ea typeface="メイリオ" panose="020B0604030504040204" pitchFamily="50" charset="-128"/>
              </a:rPr>
              <a:t>土</a:t>
            </a:r>
            <a:r>
              <a:rPr kumimoji="1" lang="en-US" altLang="ja-JP" sz="1800" b="1" dirty="0" smtClean="0">
                <a:latin typeface="メイリオ" panose="020B0604030504040204" pitchFamily="50" charset="-128"/>
                <a:ea typeface="メイリオ" panose="020B0604030504040204" pitchFamily="50" charset="-128"/>
              </a:rPr>
              <a:t>)</a:t>
            </a:r>
            <a:r>
              <a:rPr kumimoji="1" lang="ja-JP" altLang="en-US" sz="1800" b="1" dirty="0" smtClean="0">
                <a:latin typeface="メイリオ" panose="020B0604030504040204" pitchFamily="50" charset="-128"/>
                <a:ea typeface="メイリオ" panose="020B0604030504040204" pitchFamily="50" charset="-128"/>
              </a:rPr>
              <a:t> </a:t>
            </a:r>
            <a:r>
              <a:rPr kumimoji="1" lang="en-US" altLang="ja-JP" sz="1800" b="1" dirty="0" smtClean="0">
                <a:latin typeface="メイリオ" panose="020B0604030504040204" pitchFamily="50" charset="-128"/>
                <a:ea typeface="メイリオ" panose="020B0604030504040204" pitchFamily="50" charset="-128"/>
              </a:rPr>
              <a:t>10:00</a:t>
            </a:r>
            <a:r>
              <a:rPr kumimoji="1" lang="ja-JP" altLang="en-US" sz="1800" b="1" dirty="0" smtClean="0">
                <a:latin typeface="メイリオ" panose="020B0604030504040204" pitchFamily="50" charset="-128"/>
                <a:ea typeface="メイリオ" panose="020B0604030504040204" pitchFamily="50" charset="-128"/>
              </a:rPr>
              <a:t>～</a:t>
            </a:r>
            <a:r>
              <a:rPr kumimoji="1" lang="en-US" altLang="ja-JP" sz="1800" b="1" dirty="0" smtClean="0">
                <a:latin typeface="メイリオ" panose="020B0604030504040204" pitchFamily="50" charset="-128"/>
                <a:ea typeface="メイリオ" panose="020B0604030504040204" pitchFamily="50" charset="-128"/>
              </a:rPr>
              <a:t>14:00</a:t>
            </a:r>
          </a:p>
          <a:p>
            <a:pPr>
              <a:lnSpc>
                <a:spcPct val="150000"/>
              </a:lnSpc>
            </a:pPr>
            <a:r>
              <a:rPr kumimoji="1" lang="ja-JP" altLang="en-US" sz="1400" dirty="0" smtClean="0">
                <a:latin typeface="メイリオ" panose="020B0604030504040204" pitchFamily="50" charset="-128"/>
                <a:ea typeface="メイリオ" panose="020B0604030504040204" pitchFamily="50" charset="-128"/>
              </a:rPr>
              <a:t>予約不要。お気軽にお越しください。</a:t>
            </a:r>
            <a:endParaRPr kumimoji="1" lang="ja-JP" altLang="en-US" sz="1400" dirty="0">
              <a:latin typeface="メイリオ" panose="020B0604030504040204" pitchFamily="50" charset="-128"/>
              <a:ea typeface="メイリオ" panose="020B0604030504040204" pitchFamily="50" charset="-128"/>
            </a:endParaRPr>
          </a:p>
        </p:txBody>
      </p:sp>
      <p:pic>
        <p:nvPicPr>
          <p:cNvPr id="73" name="図 72"/>
          <p:cNvPicPr>
            <a:picLocks noChangeAspect="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artisticTexturizer/>
                    </a14:imgEffect>
                    <a14:imgEffect>
                      <a14:saturation sat="33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2664461" y="5288543"/>
            <a:ext cx="1284651" cy="867582"/>
          </a:xfrm>
          <a:prstGeom prst="rect">
            <a:avLst/>
          </a:prstGeom>
        </p:spPr>
      </p:pic>
      <p:sp>
        <p:nvSpPr>
          <p:cNvPr id="74" name="テキスト ボックス 73"/>
          <p:cNvSpPr txBox="1"/>
          <p:nvPr/>
        </p:nvSpPr>
        <p:spPr>
          <a:xfrm>
            <a:off x="2725701" y="5480935"/>
            <a:ext cx="1223412" cy="461665"/>
          </a:xfrm>
          <a:prstGeom prst="rect">
            <a:avLst/>
          </a:prstGeom>
          <a:noFill/>
        </p:spPr>
        <p:txBody>
          <a:bodyPr wrap="none" rtlCol="0">
            <a:spAutoFit/>
          </a:bodyPr>
          <a:lstStyle/>
          <a:p>
            <a:r>
              <a:rPr kumimoji="1" lang="ja-JP" altLang="en-US" sz="2400" b="1" spc="300" dirty="0" smtClean="0">
                <a:latin typeface="メイリオ" panose="020B0604030504040204" pitchFamily="50" charset="-128"/>
                <a:ea typeface="メイリオ" panose="020B0604030504040204" pitchFamily="50" charset="-128"/>
              </a:rPr>
              <a:t>内覧会</a:t>
            </a:r>
            <a:endParaRPr kumimoji="1" lang="ja-JP" altLang="en-US" sz="2400" b="1" spc="3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2856668" y="9310305"/>
            <a:ext cx="2069798" cy="369332"/>
          </a:xfrm>
          <a:prstGeom prst="rect">
            <a:avLst/>
          </a:prstGeom>
          <a:noFill/>
        </p:spPr>
        <p:txBody>
          <a:bodyPr wrap="none" rtlCol="0">
            <a:spAutoFit/>
          </a:bodyPr>
          <a:lstStyle/>
          <a:p>
            <a:pPr algn="ctr"/>
            <a:r>
              <a:rPr lang="ja-JP" altLang="en-US" sz="1800" spc="300" dirty="0" smtClean="0">
                <a:latin typeface="メイリオ" panose="020B0604030504040204" pitchFamily="50" charset="-128"/>
                <a:ea typeface="メイリオ" panose="020B0604030504040204" pitchFamily="50" charset="-128"/>
              </a:rPr>
              <a:t>歯科・小児歯科</a:t>
            </a:r>
            <a:endParaRPr lang="en-US" altLang="ja-JP" sz="1800" spc="300" dirty="0" smtClean="0">
              <a:latin typeface="メイリオ" panose="020B0604030504040204" pitchFamily="50" charset="-128"/>
              <a:ea typeface="メイリオ" panose="020B0604030504040204" pitchFamily="50" charset="-128"/>
            </a:endParaRPr>
          </a:p>
        </p:txBody>
      </p:sp>
      <p:sp>
        <p:nvSpPr>
          <p:cNvPr id="76" name="角丸四角形 75"/>
          <p:cNvSpPr/>
          <p:nvPr/>
        </p:nvSpPr>
        <p:spPr>
          <a:xfrm>
            <a:off x="3276914" y="8154953"/>
            <a:ext cx="3786227" cy="1002751"/>
          </a:xfrm>
          <a:prstGeom prst="roundRect">
            <a:avLst/>
          </a:prstGeom>
          <a:pattFill prst="pct40">
            <a:fgClr>
              <a:srgbClr val="83A7C9"/>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3381213" y="8209772"/>
            <a:ext cx="2613216" cy="923330"/>
          </a:xfrm>
          <a:prstGeom prst="rect">
            <a:avLst/>
          </a:prstGeom>
          <a:noFill/>
        </p:spPr>
        <p:txBody>
          <a:bodyPr wrap="none" rtlCol="0">
            <a:spAutoFit/>
          </a:bodyPr>
          <a:lstStyle/>
          <a:p>
            <a:r>
              <a:rPr kumimoji="1" lang="en-US" altLang="ja-JP" sz="1800" b="1" dirty="0" smtClean="0">
                <a:latin typeface="メイリオ" panose="020B0604030504040204" pitchFamily="50" charset="-128"/>
                <a:ea typeface="メイリオ" panose="020B0604030504040204" pitchFamily="50" charset="-128"/>
              </a:rPr>
              <a:t>【</a:t>
            </a:r>
            <a:r>
              <a:rPr kumimoji="1" lang="ja-JP" altLang="en-US" sz="1800" b="1" dirty="0" smtClean="0">
                <a:latin typeface="メイリオ" panose="020B0604030504040204" pitchFamily="50" charset="-128"/>
                <a:ea typeface="メイリオ" panose="020B0604030504040204" pitchFamily="50" charset="-128"/>
              </a:rPr>
              <a:t>営業</a:t>
            </a:r>
            <a:r>
              <a:rPr kumimoji="1" lang="en-US" altLang="ja-JP" sz="1800" b="1" dirty="0" smtClean="0">
                <a:latin typeface="メイリオ" panose="020B0604030504040204" pitchFamily="50" charset="-128"/>
                <a:ea typeface="メイリオ" panose="020B0604030504040204" pitchFamily="50" charset="-128"/>
              </a:rPr>
              <a:t>】</a:t>
            </a:r>
            <a:r>
              <a:rPr kumimoji="1" lang="ja-JP" altLang="en-US" sz="1800" b="1" dirty="0" smtClean="0">
                <a:latin typeface="メイリオ" panose="020B0604030504040204" pitchFamily="50" charset="-128"/>
                <a:ea typeface="メイリオ" panose="020B0604030504040204" pitchFamily="50" charset="-128"/>
              </a:rPr>
              <a:t>月曜～土曜日</a:t>
            </a:r>
            <a:endParaRPr kumimoji="1" lang="en-US" altLang="ja-JP" sz="1800" b="1" dirty="0" smtClean="0">
              <a:latin typeface="メイリオ" panose="020B0604030504040204" pitchFamily="50" charset="-128"/>
              <a:ea typeface="メイリオ" panose="020B0604030504040204" pitchFamily="50" charset="-128"/>
            </a:endParaRPr>
          </a:p>
          <a:p>
            <a:r>
              <a:rPr lang="ja-JP" altLang="en-US" sz="1800" b="1" dirty="0" smtClean="0">
                <a:latin typeface="メイリオ" panose="020B0604030504040204" pitchFamily="50" charset="-128"/>
                <a:ea typeface="メイリオ" panose="020B0604030504040204" pitchFamily="50" charset="-128"/>
              </a:rPr>
              <a:t>●午前 </a:t>
            </a:r>
            <a:r>
              <a:rPr lang="en-US" altLang="ja-JP" sz="1800" b="1" dirty="0" smtClean="0">
                <a:latin typeface="メイリオ" panose="020B0604030504040204" pitchFamily="50" charset="-128"/>
                <a:ea typeface="メイリオ" panose="020B0604030504040204" pitchFamily="50" charset="-128"/>
              </a:rPr>
              <a:t>9:00</a:t>
            </a:r>
            <a:r>
              <a:rPr lang="ja-JP" altLang="en-US" sz="1800" b="1" dirty="0" smtClean="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13</a:t>
            </a:r>
            <a:r>
              <a:rPr lang="en-US" altLang="ja-JP" sz="1800" b="1" dirty="0" smtClean="0">
                <a:latin typeface="メイリオ" panose="020B0604030504040204" pitchFamily="50" charset="-128"/>
                <a:ea typeface="メイリオ" panose="020B0604030504040204" pitchFamily="50" charset="-128"/>
              </a:rPr>
              <a:t>:00</a:t>
            </a:r>
          </a:p>
          <a:p>
            <a:r>
              <a:rPr lang="ja-JP" altLang="en-US" sz="1800" b="1" dirty="0" smtClean="0">
                <a:latin typeface="メイリオ" panose="020B0604030504040204" pitchFamily="50" charset="-128"/>
                <a:ea typeface="メイリオ" panose="020B0604030504040204" pitchFamily="50" charset="-128"/>
              </a:rPr>
              <a:t>●午後</a:t>
            </a:r>
            <a:r>
              <a:rPr lang="en-US" altLang="ja-JP" sz="1800" b="1" dirty="0" smtClean="0">
                <a:latin typeface="メイリオ" panose="020B0604030504040204" pitchFamily="50" charset="-128"/>
                <a:ea typeface="メイリオ" panose="020B0604030504040204" pitchFamily="50" charset="-128"/>
              </a:rPr>
              <a:t>15:00</a:t>
            </a:r>
            <a:r>
              <a:rPr lang="ja-JP" altLang="en-US" sz="1800" b="1" dirty="0" smtClean="0">
                <a:latin typeface="メイリオ" panose="020B0604030504040204" pitchFamily="50" charset="-128"/>
                <a:ea typeface="メイリオ" panose="020B0604030504040204" pitchFamily="50" charset="-128"/>
              </a:rPr>
              <a:t>～</a:t>
            </a:r>
            <a:r>
              <a:rPr lang="en-US" altLang="ja-JP" sz="1800" b="1" dirty="0" smtClean="0">
                <a:latin typeface="メイリオ" panose="020B0604030504040204" pitchFamily="50" charset="-128"/>
                <a:ea typeface="メイリオ" panose="020B0604030504040204" pitchFamily="50" charset="-128"/>
              </a:rPr>
              <a:t>17:00</a:t>
            </a:r>
            <a:endParaRPr kumimoji="1" lang="ja-JP" altLang="en-US" sz="1400" dirty="0">
              <a:latin typeface="メイリオ" panose="020B0604030504040204" pitchFamily="50" charset="-128"/>
              <a:ea typeface="メイリオ" panose="020B0604030504040204" pitchFamily="50" charset="-128"/>
            </a:endParaRPr>
          </a:p>
        </p:txBody>
      </p:sp>
      <p:sp>
        <p:nvSpPr>
          <p:cNvPr id="80" name="角丸四角形 79"/>
          <p:cNvSpPr/>
          <p:nvPr/>
        </p:nvSpPr>
        <p:spPr>
          <a:xfrm>
            <a:off x="5982447" y="8155399"/>
            <a:ext cx="1079220" cy="1002751"/>
          </a:xfrm>
          <a:prstGeom prst="roundRect">
            <a:avLst/>
          </a:prstGeom>
          <a:solidFill>
            <a:srgbClr val="84A8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テキスト ボックス 80"/>
          <p:cNvSpPr txBox="1"/>
          <p:nvPr/>
        </p:nvSpPr>
        <p:spPr>
          <a:xfrm>
            <a:off x="5979319" y="8311089"/>
            <a:ext cx="1082348" cy="738664"/>
          </a:xfrm>
          <a:prstGeom prst="rect">
            <a:avLst/>
          </a:prstGeom>
          <a:noFill/>
        </p:spPr>
        <p:txBody>
          <a:bodyPr wrap="none" rtlCol="0">
            <a:spAutoFit/>
          </a:bodyPr>
          <a:lstStyle/>
          <a:p>
            <a:pPr algn="ctr"/>
            <a:r>
              <a:rPr kumimoji="1" lang="en-US" altLang="ja-JP" sz="1400" spc="300" dirty="0" smtClean="0">
                <a:solidFill>
                  <a:schemeClr val="bg1"/>
                </a:solidFill>
                <a:latin typeface="メイリオ" panose="020B0604030504040204" pitchFamily="50" charset="-128"/>
                <a:ea typeface="メイリオ" panose="020B0604030504040204" pitchFamily="50" charset="-128"/>
              </a:rPr>
              <a:t>【</a:t>
            </a:r>
            <a:r>
              <a:rPr kumimoji="1" lang="ja-JP" altLang="en-US" sz="1400" spc="300" dirty="0" smtClean="0">
                <a:solidFill>
                  <a:schemeClr val="bg1"/>
                </a:solidFill>
                <a:latin typeface="メイリオ" panose="020B0604030504040204" pitchFamily="50" charset="-128"/>
                <a:ea typeface="メイリオ" panose="020B0604030504040204" pitchFamily="50" charset="-128"/>
              </a:rPr>
              <a:t>休診</a:t>
            </a:r>
            <a:r>
              <a:rPr kumimoji="1" lang="en-US" altLang="ja-JP" sz="1400" spc="300" dirty="0" smtClean="0">
                <a:solidFill>
                  <a:schemeClr val="bg1"/>
                </a:solidFill>
                <a:latin typeface="メイリオ" panose="020B0604030504040204" pitchFamily="50" charset="-128"/>
                <a:ea typeface="メイリオ" panose="020B0604030504040204" pitchFamily="50" charset="-128"/>
              </a:rPr>
              <a:t>】</a:t>
            </a:r>
          </a:p>
          <a:p>
            <a:pPr algn="ctr"/>
            <a:r>
              <a:rPr lang="ja-JP" altLang="en-US" sz="1400" b="1" spc="300" dirty="0" smtClean="0">
                <a:solidFill>
                  <a:schemeClr val="bg1"/>
                </a:solidFill>
                <a:latin typeface="メイリオ" panose="020B0604030504040204" pitchFamily="50" charset="-128"/>
                <a:ea typeface="メイリオ" panose="020B0604030504040204" pitchFamily="50" charset="-128"/>
              </a:rPr>
              <a:t>水曜午後</a:t>
            </a:r>
            <a:endParaRPr lang="en-US" altLang="ja-JP" sz="1400" b="1" spc="300" dirty="0" smtClean="0">
              <a:solidFill>
                <a:schemeClr val="bg1"/>
              </a:solidFill>
              <a:latin typeface="メイリオ" panose="020B0604030504040204" pitchFamily="50" charset="-128"/>
              <a:ea typeface="メイリオ" panose="020B0604030504040204" pitchFamily="50" charset="-128"/>
            </a:endParaRPr>
          </a:p>
          <a:p>
            <a:pPr algn="ctr"/>
            <a:r>
              <a:rPr kumimoji="1" lang="ja-JP" altLang="en-US" sz="1400" b="1" dirty="0" smtClean="0">
                <a:solidFill>
                  <a:schemeClr val="bg1"/>
                </a:solidFill>
                <a:latin typeface="メイリオ" panose="020B0604030504040204" pitchFamily="50" charset="-128"/>
                <a:ea typeface="メイリオ" panose="020B0604030504040204" pitchFamily="50" charset="-128"/>
              </a:rPr>
              <a:t>日曜・</a:t>
            </a:r>
            <a:r>
              <a:rPr kumimoji="1" lang="ja-JP" altLang="en-US" sz="1400" b="1" dirty="0">
                <a:solidFill>
                  <a:schemeClr val="bg1"/>
                </a:solidFill>
                <a:latin typeface="メイリオ" panose="020B0604030504040204" pitchFamily="50" charset="-128"/>
                <a:ea typeface="メイリオ" panose="020B0604030504040204" pitchFamily="50" charset="-128"/>
              </a:rPr>
              <a:t>祝日</a:t>
            </a:r>
          </a:p>
        </p:txBody>
      </p:sp>
    </p:spTree>
    <p:extLst>
      <p:ext uri="{BB962C8B-B14F-4D97-AF65-F5344CB8AC3E}">
        <p14:creationId xmlns:p14="http://schemas.microsoft.com/office/powerpoint/2010/main" val="3210186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14.potx" id="{982DD745-4DE2-46EF-940C-EBB1EB1F1DD2}" vid="{2C126007-666F-423D-B293-58CB1A5602B1}"/>
    </a:ext>
  </a:extLst>
</a:theme>
</file>

<file path=ppt/theme/theme2.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14</Template>
  <TotalTime>0</TotalTime>
  <Words>233</Words>
  <Application>Microsoft Office PowerPoint</Application>
  <PresentationFormat>ユーザー設定</PresentationFormat>
  <Paragraphs>43</Paragraphs>
  <Slides>2</Slides>
  <Notes>0</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Office テーマ</vt:lpstr>
      <vt:lpstr>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
  <cp:revision>1</cp:revision>
  <dcterms:created xsi:type="dcterms:W3CDTF">2013-07-10T10:21:24Z</dcterms:created>
  <dcterms:modified xsi:type="dcterms:W3CDTF">2013-07-10T10:21:31Z</dcterms:modified>
</cp:coreProperties>
</file>