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FF"/>
    <a:srgbClr val="FFEDE7"/>
    <a:srgbClr val="FEE8F0"/>
    <a:srgbClr val="F41036"/>
    <a:srgbClr val="F7536E"/>
    <a:srgbClr val="FFFFFF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22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66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565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695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780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0795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133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05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6257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661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8343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9132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995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0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885267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67588"/>
            <a:ext cx="7775574" cy="6940310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-4224" y="-19883"/>
            <a:ext cx="7779799" cy="5138928"/>
          </a:xfrm>
          <a:prstGeom prst="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3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77058" y="8823794"/>
            <a:ext cx="7498517" cy="461665"/>
          </a:xfrm>
          <a:prstGeom prst="rect">
            <a:avLst/>
          </a:prstGeom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プラス</a:t>
            </a:r>
            <a:r>
              <a:rPr lang="en-US" altLang="ja-JP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1500</a:t>
            </a:r>
            <a:r>
              <a:rPr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ja-JP" altLang="en-US" sz="2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で飲み放題（制限</a:t>
            </a:r>
            <a:r>
              <a:rPr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</a:t>
            </a:r>
            <a:r>
              <a:rPr lang="en-US" altLang="ja-JP" sz="2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180</a:t>
            </a:r>
            <a:r>
              <a:rPr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ja-JP" altLang="en-US" sz="2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471770" y="8342249"/>
            <a:ext cx="5109092" cy="461665"/>
          </a:xfrm>
          <a:prstGeom prst="rect">
            <a:avLst/>
          </a:prstGeom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全コース前菜</a:t>
            </a:r>
            <a:r>
              <a:rPr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３品＋デザート付き！</a:t>
            </a:r>
            <a:endParaRPr lang="ja-JP" altLang="en-US" sz="2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フローチャート: 書類 15"/>
          <p:cNvSpPr/>
          <p:nvPr/>
        </p:nvSpPr>
        <p:spPr>
          <a:xfrm rot="16200000">
            <a:off x="-1519776" y="1515551"/>
            <a:ext cx="5182182" cy="2151075"/>
          </a:xfrm>
          <a:prstGeom prst="flowChartDocumen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2623" y="5225236"/>
            <a:ext cx="3478078" cy="3033902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saturation sat="2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62" y="5225236"/>
            <a:ext cx="3478078" cy="3033902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119" y="5225236"/>
            <a:ext cx="3478078" cy="303390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521940" y="6010211"/>
            <a:ext cx="1945400" cy="1510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spc="-15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コラーゲン</a:t>
            </a:r>
            <a:r>
              <a:rPr lang="ja-JP" altLang="en-US" sz="1400" spc="-150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たっぷり</a:t>
            </a:r>
            <a:endParaRPr lang="en-US" altLang="ja-JP" sz="1400" spc="-150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もつ鍋</a:t>
            </a:r>
            <a:endParaRPr lang="en-US" altLang="ja-JP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１人前</a:t>
            </a:r>
            <a:r>
              <a:rPr lang="ja-JP" altLang="en-US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28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1680</a:t>
            </a:r>
            <a:r>
              <a:rPr lang="ja-JP" altLang="en-US" sz="28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603089" y="6072215"/>
            <a:ext cx="2606718" cy="1478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野菜</a:t>
            </a:r>
            <a:r>
              <a:rPr lang="ja-JP" altLang="en-US" sz="1400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たっぷり</a:t>
            </a:r>
            <a:endParaRPr lang="en-US" altLang="ja-JP" sz="1400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蒸し鍋</a:t>
            </a:r>
            <a:endParaRPr lang="en-US" altLang="ja-JP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１人前</a:t>
            </a:r>
            <a:endParaRPr lang="en-US" altLang="ja-JP" sz="1200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2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2480</a:t>
            </a:r>
            <a:r>
              <a:rPr lang="ja-JP" altLang="en-US" sz="2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ja-JP" altLang="en-US" sz="28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211177" y="6072215"/>
            <a:ext cx="2181101" cy="1478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シメは</a:t>
            </a:r>
            <a:r>
              <a:rPr lang="ja-JP" altLang="en-US" sz="1400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パスタ</a:t>
            </a:r>
            <a:endParaRPr lang="en-US" altLang="ja-JP" sz="1400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b="1" spc="-150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トマト鍋</a:t>
            </a:r>
            <a:endParaRPr lang="en-US" altLang="ja-JP" b="1" spc="-150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spc="-150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１人前</a:t>
            </a:r>
            <a:endParaRPr lang="en-US" altLang="ja-JP" sz="1200" spc="-150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2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2880</a:t>
            </a:r>
            <a:r>
              <a:rPr lang="ja-JP" altLang="en-US" sz="2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28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>
            <a:off x="-4224" y="9391650"/>
            <a:ext cx="7779798" cy="0"/>
          </a:xfrm>
          <a:prstGeom prst="line">
            <a:avLst/>
          </a:prstGeom>
          <a:ln w="25400" cap="rnd">
            <a:solidFill>
              <a:srgbClr val="FFEDE7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4914900" y="9391650"/>
            <a:ext cx="9525" cy="1533525"/>
          </a:xfrm>
          <a:prstGeom prst="line">
            <a:avLst/>
          </a:prstGeom>
          <a:ln w="25400" cap="rnd">
            <a:solidFill>
              <a:srgbClr val="FFEDE7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/>
          <p:cNvSpPr/>
          <p:nvPr/>
        </p:nvSpPr>
        <p:spPr>
          <a:xfrm>
            <a:off x="4953000" y="9426727"/>
            <a:ext cx="2822574" cy="1463012"/>
          </a:xfrm>
          <a:prstGeom prst="rect">
            <a:avLst/>
          </a:prstGeom>
          <a:pattFill prst="dkVert">
            <a:fgClr>
              <a:srgbClr val="000000"/>
            </a:fgClr>
            <a:bgClr>
              <a:schemeClr val="bg2">
                <a:lumMod val="1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4962525" y="9708326"/>
            <a:ext cx="257250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お二人様からご利用</a:t>
            </a:r>
            <a:r>
              <a:rPr lang="ja-JP" altLang="en-US" sz="1400" dirty="0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可能</a:t>
            </a:r>
            <a:endParaRPr lang="ja-JP" altLang="en-US" sz="14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2400" b="1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2,000</a:t>
            </a:r>
            <a:r>
              <a:rPr lang="ja-JP" altLang="en-US" sz="2400" b="1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割引券</a:t>
            </a:r>
            <a:endParaRPr lang="ja-JP" altLang="en-US" b="1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0" y="9428791"/>
            <a:ext cx="4886325" cy="1463012"/>
          </a:xfrm>
          <a:prstGeom prst="rect">
            <a:avLst/>
          </a:prstGeom>
          <a:pattFill prst="narHorz">
            <a:fgClr>
              <a:srgbClr val="000000"/>
            </a:fgClr>
            <a:bgClr>
              <a:schemeClr val="bg2">
                <a:lumMod val="1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2270548" y="9732037"/>
            <a:ext cx="31369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ja-JP" altLang="en-US" sz="1400" dirty="0" smtClean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</a:t>
            </a:r>
            <a:r>
              <a:rPr lang="ja-JP" altLang="en-US" sz="14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豊洲３－２－３</a:t>
            </a:r>
          </a:p>
          <a:p>
            <a:pPr fontAlgn="ctr"/>
            <a:r>
              <a:rPr lang="en-US" altLang="ja-JP" sz="1400" dirty="0" smtClean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  <a:r>
              <a:rPr lang="ja-JP" altLang="en-US" sz="14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4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23:00</a:t>
            </a:r>
            <a:r>
              <a:rPr lang="ja-JP" altLang="en-US" sz="1100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1100" dirty="0" smtClean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L.0</a:t>
            </a:r>
            <a:r>
              <a:rPr lang="ja-JP" altLang="en-US" sz="1100" dirty="0" smtClean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100" dirty="0" smtClean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22:30</a:t>
            </a:r>
            <a:r>
              <a:rPr lang="ja-JP" altLang="en-US" sz="1100" dirty="0" smtClean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100" dirty="0" smtClean="0">
              <a:solidFill>
                <a:srgbClr val="FEE8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fontAlgn="ctr"/>
            <a:r>
              <a:rPr lang="en-US" altLang="ja-JP" sz="2000" b="1" spc="300" dirty="0" smtClean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03-1234-5678</a:t>
            </a:r>
            <a:endParaRPr lang="en-US" altLang="ja-JP" sz="2000" b="1" spc="300" dirty="0">
              <a:solidFill>
                <a:srgbClr val="FEE8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21160" y="9619625"/>
            <a:ext cx="162095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2800" b="1" dirty="0" smtClean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居酒屋</a:t>
            </a:r>
            <a:endParaRPr lang="en-US" altLang="ja-JP" sz="2800" b="1" dirty="0" smtClean="0">
              <a:solidFill>
                <a:srgbClr val="FEE8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ctr"/>
            <a:r>
              <a:rPr lang="ja-JP" altLang="en-US" sz="2800" b="1" dirty="0" smtClean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あす</a:t>
            </a:r>
            <a:r>
              <a:rPr lang="ja-JP" altLang="en-US" sz="2800" b="1" dirty="0">
                <a:solidFill>
                  <a:srgbClr val="FEE8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くる</a:t>
            </a:r>
          </a:p>
        </p:txBody>
      </p:sp>
      <p:sp>
        <p:nvSpPr>
          <p:cNvPr id="3" name="円/楕円 2"/>
          <p:cNvSpPr/>
          <p:nvPr/>
        </p:nvSpPr>
        <p:spPr>
          <a:xfrm>
            <a:off x="409025" y="2133010"/>
            <a:ext cx="1200329" cy="1200329"/>
          </a:xfrm>
          <a:prstGeom prst="ellipse">
            <a:avLst/>
          </a:prstGeom>
          <a:pattFill prst="pct90">
            <a:fgClr>
              <a:schemeClr val="accent4"/>
            </a:fgClr>
            <a:bgClr>
              <a:schemeClr val="accent4">
                <a:lumMod val="40000"/>
                <a:lumOff val="60000"/>
              </a:schemeClr>
            </a:bgClr>
          </a:pattFill>
          <a:ln w="190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395208" y="366272"/>
            <a:ext cx="1200329" cy="493981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eaVert" wrap="none" anchor="ctr" anchorCtr="1">
            <a:noAutofit/>
          </a:bodyPr>
          <a:lstStyle/>
          <a:p>
            <a:pPr fontAlgn="ctr"/>
            <a:endParaRPr lang="en-US" altLang="ja-JP" sz="1800" b="1" spc="600" dirty="0">
              <a:solidFill>
                <a:schemeClr val="accent4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069940" y="9511321"/>
            <a:ext cx="2322337" cy="1064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00" spc="300" dirty="0" smtClean="0">
                <a:solidFill>
                  <a:schemeClr val="tx1"/>
                </a:solidFill>
                <a:latin typeface="+mj-ea"/>
                <a:ea typeface="+mj-ea"/>
              </a:rPr>
              <a:t>c</a:t>
            </a:r>
            <a:r>
              <a:rPr kumimoji="1" lang="en-US" altLang="ja-JP" sz="400" spc="300" dirty="0" smtClean="0">
                <a:solidFill>
                  <a:schemeClr val="tx1"/>
                </a:solidFill>
                <a:latin typeface="+mj-ea"/>
                <a:ea typeface="+mj-ea"/>
              </a:rPr>
              <a:t>oupon</a:t>
            </a:r>
            <a:r>
              <a:rPr kumimoji="1" lang="ja-JP" altLang="en-US" sz="400" spc="300" dirty="0" smtClean="0">
                <a:solidFill>
                  <a:schemeClr val="tx1"/>
                </a:solidFill>
                <a:latin typeface="+mj-ea"/>
                <a:ea typeface="+mj-ea"/>
              </a:rPr>
              <a:t> ＊ </a:t>
            </a:r>
            <a:r>
              <a:rPr kumimoji="1" lang="en-US" altLang="ja-JP" sz="400" spc="300" dirty="0" smtClean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r>
              <a:rPr kumimoji="1" lang="ja-JP" altLang="en-US" sz="400" spc="300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ja-JP" altLang="en-US" sz="400" spc="300" dirty="0" smtClean="0">
                <a:solidFill>
                  <a:schemeClr val="tx1"/>
                </a:solidFill>
                <a:latin typeface="+mj-ea"/>
                <a:ea typeface="+mj-ea"/>
              </a:rPr>
              <a:t>＊ </a:t>
            </a:r>
            <a:r>
              <a:rPr lang="en-US" altLang="ja-JP" sz="400" spc="300" dirty="0" smtClean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r>
              <a:rPr lang="ja-JP" altLang="en-US" sz="400" spc="300" dirty="0" smtClean="0">
                <a:solidFill>
                  <a:schemeClr val="tx1"/>
                </a:solidFill>
                <a:latin typeface="+mj-ea"/>
                <a:ea typeface="+mj-ea"/>
              </a:rPr>
              <a:t> ＊ </a:t>
            </a:r>
            <a:r>
              <a:rPr lang="en-US" altLang="ja-JP" sz="400" spc="300" dirty="0" smtClean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endParaRPr lang="ja-JP" altLang="en-US" sz="400" spc="3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069940" y="10397421"/>
            <a:ext cx="2322337" cy="1064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00" spc="300" dirty="0" smtClean="0">
                <a:solidFill>
                  <a:schemeClr val="tx1"/>
                </a:solidFill>
                <a:latin typeface="+mj-ea"/>
                <a:ea typeface="+mj-ea"/>
              </a:rPr>
              <a:t>c</a:t>
            </a:r>
            <a:r>
              <a:rPr kumimoji="1" lang="en-US" altLang="ja-JP" sz="400" spc="300" dirty="0" smtClean="0">
                <a:solidFill>
                  <a:schemeClr val="tx1"/>
                </a:solidFill>
                <a:latin typeface="+mj-ea"/>
                <a:ea typeface="+mj-ea"/>
              </a:rPr>
              <a:t>oupon</a:t>
            </a:r>
            <a:r>
              <a:rPr kumimoji="1" lang="ja-JP" altLang="en-US" sz="400" spc="300" dirty="0" smtClean="0">
                <a:solidFill>
                  <a:schemeClr val="tx1"/>
                </a:solidFill>
                <a:latin typeface="+mj-ea"/>
                <a:ea typeface="+mj-ea"/>
              </a:rPr>
              <a:t> ＊ </a:t>
            </a:r>
            <a:r>
              <a:rPr kumimoji="1" lang="en-US" altLang="ja-JP" sz="400" spc="300" dirty="0" smtClean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r>
              <a:rPr kumimoji="1" lang="ja-JP" altLang="en-US" sz="400" spc="300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ja-JP" altLang="en-US" sz="400" spc="300" dirty="0" smtClean="0">
                <a:solidFill>
                  <a:schemeClr val="tx1"/>
                </a:solidFill>
                <a:latin typeface="+mj-ea"/>
                <a:ea typeface="+mj-ea"/>
              </a:rPr>
              <a:t>＊ </a:t>
            </a:r>
            <a:r>
              <a:rPr lang="en-US" altLang="ja-JP" sz="400" spc="300" dirty="0" smtClean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r>
              <a:rPr lang="ja-JP" altLang="en-US" sz="400" spc="300" dirty="0" smtClean="0">
                <a:solidFill>
                  <a:schemeClr val="tx1"/>
                </a:solidFill>
                <a:latin typeface="+mj-ea"/>
                <a:ea typeface="+mj-ea"/>
              </a:rPr>
              <a:t> ＊ </a:t>
            </a:r>
            <a:r>
              <a:rPr lang="en-US" altLang="ja-JP" sz="400" spc="300" dirty="0" smtClean="0">
                <a:solidFill>
                  <a:schemeClr val="tx1"/>
                </a:solidFill>
                <a:latin typeface="+mj-ea"/>
                <a:ea typeface="+mj-ea"/>
              </a:rPr>
              <a:t>coupon</a:t>
            </a:r>
            <a:endParaRPr lang="ja-JP" altLang="en-US" sz="400" spc="3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65399" y="577476"/>
            <a:ext cx="626701" cy="1457698"/>
          </a:xfrm>
          <a:prstGeom prst="rect">
            <a:avLst/>
          </a:prstGeom>
        </p:spPr>
        <p:txBody>
          <a:bodyPr vert="eaVert" wrap="none" lIns="36000" tIns="36000" rIns="36000" bIns="36000" anchor="ctr" anchorCtr="0">
            <a:spAutoFit/>
          </a:bodyPr>
          <a:lstStyle/>
          <a:p>
            <a:r>
              <a:rPr lang="ja-JP" altLang="en-US" sz="3600" b="1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女子会</a:t>
            </a:r>
            <a:endParaRPr lang="ja-JP" altLang="en-US" sz="3600" dirty="0"/>
          </a:p>
        </p:txBody>
      </p:sp>
      <p:sp>
        <p:nvSpPr>
          <p:cNvPr id="14" name="正方形/長方形 13"/>
          <p:cNvSpPr/>
          <p:nvPr/>
        </p:nvSpPr>
        <p:spPr>
          <a:xfrm>
            <a:off x="486279" y="2225189"/>
            <a:ext cx="118494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00" b="1" spc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鍋</a:t>
            </a:r>
            <a:endParaRPr lang="ja-JP" altLang="en-US" sz="6600" dirty="0"/>
          </a:p>
        </p:txBody>
      </p:sp>
      <p:sp>
        <p:nvSpPr>
          <p:cNvPr id="17" name="正方形/長方形 16"/>
          <p:cNvSpPr/>
          <p:nvPr/>
        </p:nvSpPr>
        <p:spPr>
          <a:xfrm>
            <a:off x="765399" y="3394842"/>
            <a:ext cx="626701" cy="1688530"/>
          </a:xfrm>
          <a:prstGeom prst="rect">
            <a:avLst/>
          </a:prstGeom>
        </p:spPr>
        <p:txBody>
          <a:bodyPr vert="eaVert" wrap="none" lIns="36000" tIns="36000" rIns="36000" bIns="36000" anchor="ctr" anchorCtr="0">
            <a:spAutoFit/>
          </a:bodyPr>
          <a:lstStyle/>
          <a:p>
            <a:pPr fontAlgn="ctr"/>
            <a:r>
              <a:rPr lang="ja-JP" altLang="en-US" sz="3600" b="1" spc="600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コース</a:t>
            </a:r>
            <a:endParaRPr lang="en-US" altLang="ja-JP" sz="3600" b="1" spc="600" dirty="0">
              <a:solidFill>
                <a:schemeClr val="accent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2</TotalTime>
  <Words>187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55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2013-08-01T05:57:42Z</cp:lastPrinted>
  <dcterms:created xsi:type="dcterms:W3CDTF">2013-08-07T01:25:57Z</dcterms:created>
  <dcterms:modified xsi:type="dcterms:W3CDTF">2013-08-07T01:28:28Z</dcterms:modified>
</cp:coreProperties>
</file>