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59" r:id="rId4"/>
  </p:sldIdLst>
  <p:sldSz cx="7775575" cy="10907713"/>
  <p:notesSz cx="7099300" cy="102346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F8"/>
    <a:srgbClr val="B5AC3A"/>
    <a:srgbClr val="640000"/>
    <a:srgbClr val="3E0000"/>
    <a:srgbClr val="FFC000"/>
    <a:srgbClr val="CC3300"/>
    <a:srgbClr val="460000"/>
    <a:srgbClr val="EE0000"/>
    <a:srgbClr val="F0F4FA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18" d="100"/>
          <a:sy n="118" d="100"/>
        </p:scale>
        <p:origin x="-462" y="231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2013/9/24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17750" y="1277938"/>
            <a:ext cx="2463800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408"/>
            <a:ext cx="5679440" cy="4029878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295" y="9721108"/>
            <a:ext cx="3076363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649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309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65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755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68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2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84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61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79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776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29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505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7775575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emf"/><Relationship Id="rId10" Type="http://schemas.openxmlformats.org/officeDocument/2006/relationships/image" Target="../media/image10.png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8260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70807" y="2265363"/>
            <a:ext cx="4704468" cy="2692400"/>
          </a:xfrm>
          <a:prstGeom prst="rect">
            <a:avLst/>
          </a:prstGeom>
          <a:pattFill prst="dkVert">
            <a:fgClr>
              <a:srgbClr val="E8EE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</a:t>
            </a:r>
            <a:r>
              <a:rPr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れてくださ</a:t>
            </a: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い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88" name="Freeform 7733"/>
          <p:cNvSpPr>
            <a:spLocks/>
          </p:cNvSpPr>
          <p:nvPr/>
        </p:nvSpPr>
        <p:spPr bwMode="auto">
          <a:xfrm>
            <a:off x="4845050" y="8777288"/>
            <a:ext cx="355600" cy="1638300"/>
          </a:xfrm>
          <a:custGeom>
            <a:avLst/>
            <a:gdLst>
              <a:gd name="T0" fmla="*/ 224 w 224"/>
              <a:gd name="T1" fmla="*/ 0 h 1032"/>
              <a:gd name="T2" fmla="*/ 224 w 224"/>
              <a:gd name="T3" fmla="*/ 0 h 1032"/>
              <a:gd name="T4" fmla="*/ 224 w 224"/>
              <a:gd name="T5" fmla="*/ 62 h 1032"/>
              <a:gd name="T6" fmla="*/ 220 w 224"/>
              <a:gd name="T7" fmla="*/ 122 h 1032"/>
              <a:gd name="T8" fmla="*/ 216 w 224"/>
              <a:gd name="T9" fmla="*/ 182 h 1032"/>
              <a:gd name="T10" fmla="*/ 208 w 224"/>
              <a:gd name="T11" fmla="*/ 240 h 1032"/>
              <a:gd name="T12" fmla="*/ 202 w 224"/>
              <a:gd name="T13" fmla="*/ 296 h 1032"/>
              <a:gd name="T14" fmla="*/ 192 w 224"/>
              <a:gd name="T15" fmla="*/ 350 h 1032"/>
              <a:gd name="T16" fmla="*/ 174 w 224"/>
              <a:gd name="T17" fmla="*/ 448 h 1032"/>
              <a:gd name="T18" fmla="*/ 154 w 224"/>
              <a:gd name="T19" fmla="*/ 532 h 1032"/>
              <a:gd name="T20" fmla="*/ 138 w 224"/>
              <a:gd name="T21" fmla="*/ 596 h 1032"/>
              <a:gd name="T22" fmla="*/ 118 w 224"/>
              <a:gd name="T23" fmla="*/ 660 h 1032"/>
              <a:gd name="T24" fmla="*/ 118 w 224"/>
              <a:gd name="T25" fmla="*/ 660 h 1032"/>
              <a:gd name="T26" fmla="*/ 62 w 224"/>
              <a:gd name="T27" fmla="*/ 842 h 1032"/>
              <a:gd name="T28" fmla="*/ 22 w 224"/>
              <a:gd name="T29" fmla="*/ 964 h 1032"/>
              <a:gd name="T30" fmla="*/ 0 w 224"/>
              <a:gd name="T31" fmla="*/ 1032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4" h="1032">
                <a:moveTo>
                  <a:pt x="224" y="0"/>
                </a:moveTo>
                <a:lnTo>
                  <a:pt x="224" y="0"/>
                </a:lnTo>
                <a:lnTo>
                  <a:pt x="224" y="62"/>
                </a:lnTo>
                <a:lnTo>
                  <a:pt x="220" y="122"/>
                </a:lnTo>
                <a:lnTo>
                  <a:pt x="216" y="182"/>
                </a:lnTo>
                <a:lnTo>
                  <a:pt x="208" y="240"/>
                </a:lnTo>
                <a:lnTo>
                  <a:pt x="202" y="296"/>
                </a:lnTo>
                <a:lnTo>
                  <a:pt x="192" y="350"/>
                </a:lnTo>
                <a:lnTo>
                  <a:pt x="174" y="448"/>
                </a:lnTo>
                <a:lnTo>
                  <a:pt x="154" y="532"/>
                </a:lnTo>
                <a:lnTo>
                  <a:pt x="138" y="596"/>
                </a:lnTo>
                <a:lnTo>
                  <a:pt x="118" y="660"/>
                </a:lnTo>
                <a:lnTo>
                  <a:pt x="118" y="660"/>
                </a:lnTo>
                <a:lnTo>
                  <a:pt x="62" y="842"/>
                </a:lnTo>
                <a:lnTo>
                  <a:pt x="22" y="964"/>
                </a:lnTo>
                <a:lnTo>
                  <a:pt x="0" y="10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9489" name="図 94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7288"/>
            <a:ext cx="7771229" cy="2171699"/>
          </a:xfrm>
          <a:prstGeom prst="rect">
            <a:avLst/>
          </a:prstGeom>
        </p:spPr>
      </p:pic>
      <p:sp>
        <p:nvSpPr>
          <p:cNvPr id="9179" name="Rectangle 7724"/>
          <p:cNvSpPr>
            <a:spLocks noChangeArrowheads="1"/>
          </p:cNvSpPr>
          <p:nvPr/>
        </p:nvSpPr>
        <p:spPr bwMode="auto">
          <a:xfrm>
            <a:off x="3153585" y="10407978"/>
            <a:ext cx="136896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kumimoji="0" lang="en-US" altLang="ja-JP" sz="1000" dirty="0" smtClean="0">
                <a:solidFill>
                  <a:srgbClr val="FFF352"/>
                </a:solidFill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http</a:t>
            </a:r>
            <a:r>
              <a:rPr kumimoji="0" lang="en-US" altLang="ja-JP" sz="1000" dirty="0">
                <a:solidFill>
                  <a:srgbClr val="FFF352"/>
                </a:solidFill>
                <a:latin typeface="小塚ゴシック Pr6N R" panose="020B0400000000000000" pitchFamily="34" charset="-128"/>
                <a:ea typeface="小塚ゴシック Pr6N R" panose="020B0400000000000000" pitchFamily="34" charset="-128"/>
              </a:rPr>
              <a:t>://www.askult.com/</a:t>
            </a:r>
            <a:endParaRPr kumimoji="0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493" name="正方形/長方形 9492"/>
          <p:cNvSpPr/>
          <p:nvPr/>
        </p:nvSpPr>
        <p:spPr>
          <a:xfrm>
            <a:off x="2046833" y="8852398"/>
            <a:ext cx="22052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</a:rPr>
              <a:t>東京都</a:t>
            </a:r>
            <a:r>
              <a:rPr lang="zh-TW" altLang="en-US" sz="1200" dirty="0">
                <a:solidFill>
                  <a:schemeClr val="bg1"/>
                </a:solidFill>
              </a:rPr>
              <a:t>江東区豊洲</a:t>
            </a:r>
            <a:r>
              <a:rPr lang="en-US" altLang="zh-TW" sz="1200" dirty="0">
                <a:solidFill>
                  <a:schemeClr val="bg1"/>
                </a:solidFill>
              </a:rPr>
              <a:t>3-2-3</a:t>
            </a:r>
          </a:p>
          <a:p>
            <a:r>
              <a:rPr lang="ja-JP" altLang="en-US" sz="1200" dirty="0" smtClean="0">
                <a:solidFill>
                  <a:schemeClr val="bg1"/>
                </a:solidFill>
              </a:rPr>
              <a:t>カウンター席15席 座敷30席   </a:t>
            </a:r>
          </a:p>
          <a:p>
            <a:r>
              <a:rPr lang="ja-JP" altLang="en-US" sz="1200" dirty="0" smtClean="0">
                <a:solidFill>
                  <a:schemeClr val="bg1"/>
                </a:solidFill>
              </a:rPr>
              <a:t>カップル席 2席</a:t>
            </a:r>
          </a:p>
          <a:p>
            <a:r>
              <a:rPr lang="ja-JP" altLang="en-US" sz="1200" dirty="0" smtClean="0">
                <a:solidFill>
                  <a:schemeClr val="bg1"/>
                </a:solidFill>
              </a:rPr>
              <a:t>営業時間/PM5：00〜</a:t>
            </a:r>
          </a:p>
          <a:p>
            <a:r>
              <a:rPr lang="ja-JP" altLang="en-US" sz="1200" dirty="0" smtClean="0">
                <a:solidFill>
                  <a:schemeClr val="bg1"/>
                </a:solidFill>
              </a:rPr>
              <a:t>オーダーストップ PM10:30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9495" name="図 94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78" y="8939923"/>
            <a:ext cx="1497820" cy="774959"/>
          </a:xfrm>
          <a:prstGeom prst="rect">
            <a:avLst/>
          </a:prstGeom>
        </p:spPr>
      </p:pic>
      <p:sp>
        <p:nvSpPr>
          <p:cNvPr id="9496" name="正方形/長方形 9495"/>
          <p:cNvSpPr/>
          <p:nvPr/>
        </p:nvSpPr>
        <p:spPr>
          <a:xfrm>
            <a:off x="953829" y="8996455"/>
            <a:ext cx="1144930" cy="40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居酒屋</a:t>
            </a:r>
            <a:endParaRPr lang="ja-JP" altLang="en-US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497" name="正方形/長方形 9496"/>
          <p:cNvSpPr/>
          <p:nvPr/>
        </p:nvSpPr>
        <p:spPr>
          <a:xfrm>
            <a:off x="645155" y="9331661"/>
            <a:ext cx="1364476" cy="401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b="1" spc="3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あすくる</a:t>
            </a:r>
          </a:p>
        </p:txBody>
      </p:sp>
      <p:pic>
        <p:nvPicPr>
          <p:cNvPr id="9501" name="図 95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8" y="9794984"/>
            <a:ext cx="1406250" cy="292500"/>
          </a:xfrm>
          <a:prstGeom prst="rect">
            <a:avLst/>
          </a:prstGeom>
        </p:spPr>
      </p:pic>
      <p:sp>
        <p:nvSpPr>
          <p:cNvPr id="9503" name="正方形/長方形 9502"/>
          <p:cNvSpPr/>
          <p:nvPr/>
        </p:nvSpPr>
        <p:spPr>
          <a:xfrm>
            <a:off x="1564298" y="9793873"/>
            <a:ext cx="3347391" cy="401007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r>
              <a:rPr lang="ja-JP" altLang="en-US" b="1" spc="300" dirty="0">
                <a:solidFill>
                  <a:srgbClr val="B5AC3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☎</a:t>
            </a:r>
            <a:r>
              <a:rPr lang="ja-JP" altLang="en-US" b="1" spc="300" dirty="0" smtClean="0">
                <a:solidFill>
                  <a:srgbClr val="B5AC3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</a:t>
            </a:r>
            <a:r>
              <a:rPr lang="en-US" altLang="ja-JP" b="1" spc="300" dirty="0" smtClean="0">
                <a:solidFill>
                  <a:srgbClr val="B5AC3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1111</a:t>
            </a:r>
            <a:r>
              <a:rPr lang="ja-JP" altLang="en-US" b="1" spc="300" dirty="0" smtClean="0">
                <a:solidFill>
                  <a:srgbClr val="B5AC3A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lang="ja-JP" altLang="en-US" b="1" spc="300" dirty="0">
              <a:solidFill>
                <a:srgbClr val="B5AC3A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921" name="直線コネクタ 1920"/>
          <p:cNvCxnSpPr/>
          <p:nvPr/>
        </p:nvCxnSpPr>
        <p:spPr>
          <a:xfrm>
            <a:off x="493320" y="10157824"/>
            <a:ext cx="43095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2" name="正方形/長方形 1921"/>
          <p:cNvSpPr/>
          <p:nvPr/>
        </p:nvSpPr>
        <p:spPr>
          <a:xfrm>
            <a:off x="456811" y="10161803"/>
            <a:ext cx="38862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1100" dirty="0">
                <a:solidFill>
                  <a:srgbClr val="FF0000"/>
                </a:solidFill>
              </a:rPr>
              <a:t>●居酒屋あすくる</a:t>
            </a:r>
            <a:r>
              <a:rPr lang="ja-JP" altLang="en-US" sz="1100" dirty="0" err="1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で</a:t>
            </a:r>
            <a:r>
              <a:rPr lang="ja-JP" altLang="en-US" sz="11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コース料理をご予約頂いたお客様に限り、</a:t>
            </a:r>
          </a:p>
          <a:p>
            <a:r>
              <a:rPr lang="ja-JP" altLang="en-US" sz="11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1ドリンクサービスさせていただきます。</a:t>
            </a:r>
          </a:p>
        </p:txBody>
      </p:sp>
      <p:sp>
        <p:nvSpPr>
          <p:cNvPr id="1926" name="AutoShape 7834"/>
          <p:cNvSpPr>
            <a:spLocks noChangeAspect="1" noChangeArrowheads="1" noTextEdit="1"/>
          </p:cNvSpPr>
          <p:nvPr/>
        </p:nvSpPr>
        <p:spPr bwMode="auto">
          <a:xfrm>
            <a:off x="5265738" y="8885238"/>
            <a:ext cx="1938337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27" name="Oval 7836"/>
          <p:cNvSpPr>
            <a:spLocks noChangeArrowheads="1"/>
          </p:cNvSpPr>
          <p:nvPr/>
        </p:nvSpPr>
        <p:spPr bwMode="auto">
          <a:xfrm>
            <a:off x="6880225" y="10028238"/>
            <a:ext cx="47625" cy="492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28" name="Freeform 7837"/>
          <p:cNvSpPr>
            <a:spLocks/>
          </p:cNvSpPr>
          <p:nvPr/>
        </p:nvSpPr>
        <p:spPr bwMode="auto">
          <a:xfrm>
            <a:off x="6480175" y="8885238"/>
            <a:ext cx="412750" cy="1698625"/>
          </a:xfrm>
          <a:custGeom>
            <a:avLst/>
            <a:gdLst>
              <a:gd name="T0" fmla="*/ 0 w 163"/>
              <a:gd name="T1" fmla="*/ 20 h 670"/>
              <a:gd name="T2" fmla="*/ 71 w 163"/>
              <a:gd name="T3" fmla="*/ 229 h 670"/>
              <a:gd name="T4" fmla="*/ 110 w 163"/>
              <a:gd name="T5" fmla="*/ 666 h 670"/>
              <a:gd name="T6" fmla="*/ 152 w 163"/>
              <a:gd name="T7" fmla="*/ 670 h 670"/>
              <a:gd name="T8" fmla="*/ 113 w 163"/>
              <a:gd name="T9" fmla="*/ 222 h 670"/>
              <a:gd name="T10" fmla="*/ 37 w 163"/>
              <a:gd name="T11" fmla="*/ 0 h 670"/>
              <a:gd name="T12" fmla="*/ 0 w 163"/>
              <a:gd name="T13" fmla="*/ 2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670">
                <a:moveTo>
                  <a:pt x="0" y="20"/>
                </a:moveTo>
                <a:cubicBezTo>
                  <a:pt x="1" y="21"/>
                  <a:pt x="52" y="116"/>
                  <a:pt x="71" y="229"/>
                </a:cubicBezTo>
                <a:cubicBezTo>
                  <a:pt x="95" y="363"/>
                  <a:pt x="121" y="548"/>
                  <a:pt x="110" y="666"/>
                </a:cubicBezTo>
                <a:cubicBezTo>
                  <a:pt x="152" y="670"/>
                  <a:pt x="152" y="670"/>
                  <a:pt x="152" y="670"/>
                </a:cubicBezTo>
                <a:cubicBezTo>
                  <a:pt x="163" y="547"/>
                  <a:pt x="137" y="359"/>
                  <a:pt x="113" y="222"/>
                </a:cubicBezTo>
                <a:cubicBezTo>
                  <a:pt x="92" y="102"/>
                  <a:pt x="39" y="4"/>
                  <a:pt x="37" y="0"/>
                </a:cubicBez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29" name="Freeform 7838"/>
          <p:cNvSpPr>
            <a:spLocks/>
          </p:cNvSpPr>
          <p:nvPr/>
        </p:nvSpPr>
        <p:spPr bwMode="auto">
          <a:xfrm>
            <a:off x="5384800" y="9899650"/>
            <a:ext cx="1816100" cy="161925"/>
          </a:xfrm>
          <a:custGeom>
            <a:avLst/>
            <a:gdLst>
              <a:gd name="T0" fmla="*/ 0 w 717"/>
              <a:gd name="T1" fmla="*/ 23 h 64"/>
              <a:gd name="T2" fmla="*/ 552 w 717"/>
              <a:gd name="T3" fmla="*/ 32 h 64"/>
              <a:gd name="T4" fmla="*/ 712 w 717"/>
              <a:gd name="T5" fmla="*/ 64 h 64"/>
              <a:gd name="T6" fmla="*/ 717 w 717"/>
              <a:gd name="T7" fmla="*/ 41 h 64"/>
              <a:gd name="T8" fmla="*/ 556 w 717"/>
              <a:gd name="T9" fmla="*/ 9 h 64"/>
              <a:gd name="T10" fmla="*/ 8 w 717"/>
              <a:gd name="T11" fmla="*/ 0 h 64"/>
              <a:gd name="T12" fmla="*/ 0 w 717"/>
              <a:gd name="T13" fmla="*/ 2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7" h="64">
                <a:moveTo>
                  <a:pt x="0" y="23"/>
                </a:moveTo>
                <a:cubicBezTo>
                  <a:pt x="185" y="24"/>
                  <a:pt x="522" y="27"/>
                  <a:pt x="552" y="32"/>
                </a:cubicBezTo>
                <a:cubicBezTo>
                  <a:pt x="590" y="37"/>
                  <a:pt x="711" y="64"/>
                  <a:pt x="712" y="64"/>
                </a:cubicBezTo>
                <a:cubicBezTo>
                  <a:pt x="717" y="41"/>
                  <a:pt x="717" y="41"/>
                  <a:pt x="717" y="41"/>
                </a:cubicBezTo>
                <a:cubicBezTo>
                  <a:pt x="712" y="40"/>
                  <a:pt x="594" y="15"/>
                  <a:pt x="556" y="9"/>
                </a:cubicBezTo>
                <a:cubicBezTo>
                  <a:pt x="517" y="3"/>
                  <a:pt x="29" y="0"/>
                  <a:pt x="8" y="0"/>
                </a:cubicBezTo>
                <a:lnTo>
                  <a:pt x="0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0" name="Freeform 7839"/>
          <p:cNvSpPr>
            <a:spLocks/>
          </p:cNvSpPr>
          <p:nvPr/>
        </p:nvSpPr>
        <p:spPr bwMode="auto">
          <a:xfrm>
            <a:off x="5572125" y="9263063"/>
            <a:ext cx="1109662" cy="1298575"/>
          </a:xfrm>
          <a:custGeom>
            <a:avLst/>
            <a:gdLst>
              <a:gd name="T0" fmla="*/ 105 w 438"/>
              <a:gd name="T1" fmla="*/ 0 h 512"/>
              <a:gd name="T2" fmla="*/ 0 w 438"/>
              <a:gd name="T3" fmla="*/ 114 h 512"/>
              <a:gd name="T4" fmla="*/ 0 w 438"/>
              <a:gd name="T5" fmla="*/ 512 h 512"/>
              <a:gd name="T6" fmla="*/ 27 w 438"/>
              <a:gd name="T7" fmla="*/ 512 h 512"/>
              <a:gd name="T8" fmla="*/ 27 w 438"/>
              <a:gd name="T9" fmla="*/ 114 h 512"/>
              <a:gd name="T10" fmla="*/ 105 w 438"/>
              <a:gd name="T11" fmla="*/ 27 h 512"/>
              <a:gd name="T12" fmla="*/ 438 w 438"/>
              <a:gd name="T13" fmla="*/ 27 h 512"/>
              <a:gd name="T14" fmla="*/ 438 w 438"/>
              <a:gd name="T15" fmla="*/ 0 h 512"/>
              <a:gd name="T16" fmla="*/ 105 w 438"/>
              <a:gd name="T17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512">
                <a:moveTo>
                  <a:pt x="105" y="0"/>
                </a:moveTo>
                <a:cubicBezTo>
                  <a:pt x="57" y="0"/>
                  <a:pt x="0" y="30"/>
                  <a:pt x="0" y="114"/>
                </a:cubicBezTo>
                <a:cubicBezTo>
                  <a:pt x="0" y="512"/>
                  <a:pt x="0" y="512"/>
                  <a:pt x="0" y="512"/>
                </a:cubicBezTo>
                <a:cubicBezTo>
                  <a:pt x="27" y="512"/>
                  <a:pt x="27" y="512"/>
                  <a:pt x="27" y="512"/>
                </a:cubicBezTo>
                <a:cubicBezTo>
                  <a:pt x="27" y="114"/>
                  <a:pt x="27" y="114"/>
                  <a:pt x="27" y="114"/>
                </a:cubicBezTo>
                <a:cubicBezTo>
                  <a:pt x="27" y="33"/>
                  <a:pt x="87" y="27"/>
                  <a:pt x="105" y="27"/>
                </a:cubicBezTo>
                <a:cubicBezTo>
                  <a:pt x="438" y="27"/>
                  <a:pt x="438" y="27"/>
                  <a:pt x="438" y="27"/>
                </a:cubicBezTo>
                <a:cubicBezTo>
                  <a:pt x="438" y="0"/>
                  <a:pt x="438" y="0"/>
                  <a:pt x="438" y="0"/>
                </a:cubicBezTo>
                <a:lnTo>
                  <a:pt x="10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1" name="Rectangle 7840"/>
          <p:cNvSpPr>
            <a:spLocks noChangeArrowheads="1"/>
          </p:cNvSpPr>
          <p:nvPr/>
        </p:nvSpPr>
        <p:spPr bwMode="auto">
          <a:xfrm>
            <a:off x="6357938" y="9301163"/>
            <a:ext cx="38100" cy="6334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2" name="Rectangle 7841"/>
          <p:cNvSpPr>
            <a:spLocks noChangeArrowheads="1"/>
          </p:cNvSpPr>
          <p:nvPr/>
        </p:nvSpPr>
        <p:spPr bwMode="auto">
          <a:xfrm>
            <a:off x="6208713" y="9942513"/>
            <a:ext cx="38100" cy="525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3" name="Freeform 7842"/>
          <p:cNvSpPr>
            <a:spLocks/>
          </p:cNvSpPr>
          <p:nvPr/>
        </p:nvSpPr>
        <p:spPr bwMode="auto">
          <a:xfrm>
            <a:off x="5268913" y="8902700"/>
            <a:ext cx="315912" cy="1316037"/>
          </a:xfrm>
          <a:custGeom>
            <a:avLst/>
            <a:gdLst>
              <a:gd name="T0" fmla="*/ 112 w 125"/>
              <a:gd name="T1" fmla="*/ 0 h 519"/>
              <a:gd name="T2" fmla="*/ 59 w 125"/>
              <a:gd name="T3" fmla="*/ 329 h 519"/>
              <a:gd name="T4" fmla="*/ 48 w 125"/>
              <a:gd name="T5" fmla="*/ 365 h 519"/>
              <a:gd name="T6" fmla="*/ 0 w 125"/>
              <a:gd name="T7" fmla="*/ 514 h 519"/>
              <a:gd name="T8" fmla="*/ 12 w 125"/>
              <a:gd name="T9" fmla="*/ 519 h 519"/>
              <a:gd name="T10" fmla="*/ 60 w 125"/>
              <a:gd name="T11" fmla="*/ 369 h 519"/>
              <a:gd name="T12" fmla="*/ 72 w 125"/>
              <a:gd name="T13" fmla="*/ 333 h 519"/>
              <a:gd name="T14" fmla="*/ 125 w 125"/>
              <a:gd name="T15" fmla="*/ 0 h 519"/>
              <a:gd name="T16" fmla="*/ 112 w 125"/>
              <a:gd name="T17" fmla="*/ 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519">
                <a:moveTo>
                  <a:pt x="112" y="0"/>
                </a:moveTo>
                <a:cubicBezTo>
                  <a:pt x="112" y="168"/>
                  <a:pt x="59" y="327"/>
                  <a:pt x="59" y="329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32" y="413"/>
                  <a:pt x="4" y="504"/>
                  <a:pt x="0" y="514"/>
                </a:cubicBezTo>
                <a:cubicBezTo>
                  <a:pt x="12" y="519"/>
                  <a:pt x="12" y="519"/>
                  <a:pt x="12" y="519"/>
                </a:cubicBezTo>
                <a:cubicBezTo>
                  <a:pt x="17" y="508"/>
                  <a:pt x="44" y="421"/>
                  <a:pt x="60" y="369"/>
                </a:cubicBezTo>
                <a:cubicBezTo>
                  <a:pt x="72" y="333"/>
                  <a:pt x="72" y="333"/>
                  <a:pt x="72" y="333"/>
                </a:cubicBezTo>
                <a:cubicBezTo>
                  <a:pt x="72" y="331"/>
                  <a:pt x="125" y="171"/>
                  <a:pt x="125" y="0"/>
                </a:cubicBezTo>
                <a:lnTo>
                  <a:pt x="112" y="0"/>
                </a:lnTo>
                <a:close/>
              </a:path>
            </a:pathLst>
          </a:custGeom>
          <a:noFill/>
          <a:ln w="7938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4" name="Oval 7843"/>
          <p:cNvSpPr>
            <a:spLocks noChangeArrowheads="1"/>
          </p:cNvSpPr>
          <p:nvPr/>
        </p:nvSpPr>
        <p:spPr bwMode="auto">
          <a:xfrm>
            <a:off x="6656388" y="9996488"/>
            <a:ext cx="49212" cy="47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5" name="Oval 7844"/>
          <p:cNvSpPr>
            <a:spLocks noChangeArrowheads="1"/>
          </p:cNvSpPr>
          <p:nvPr/>
        </p:nvSpPr>
        <p:spPr bwMode="auto">
          <a:xfrm>
            <a:off x="6669088" y="10074275"/>
            <a:ext cx="49212" cy="47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37" name="Oval 7845"/>
          <p:cNvSpPr>
            <a:spLocks noChangeArrowheads="1"/>
          </p:cNvSpPr>
          <p:nvPr/>
        </p:nvSpPr>
        <p:spPr bwMode="auto">
          <a:xfrm>
            <a:off x="5494338" y="9983788"/>
            <a:ext cx="47625" cy="47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9520" name="グループ化 9519"/>
          <p:cNvGrpSpPr/>
          <p:nvPr/>
        </p:nvGrpSpPr>
        <p:grpSpPr>
          <a:xfrm>
            <a:off x="6591300" y="9272588"/>
            <a:ext cx="157162" cy="57150"/>
            <a:chOff x="6591300" y="9272588"/>
            <a:chExt cx="157162" cy="57150"/>
          </a:xfrm>
        </p:grpSpPr>
        <p:sp>
          <p:nvSpPr>
            <p:cNvPr id="1939" name="Freeform 7847"/>
            <p:cNvSpPr>
              <a:spLocks/>
            </p:cNvSpPr>
            <p:nvPr/>
          </p:nvSpPr>
          <p:spPr bwMode="auto">
            <a:xfrm>
              <a:off x="6591300" y="9272588"/>
              <a:ext cx="157162" cy="57150"/>
            </a:xfrm>
            <a:custGeom>
              <a:avLst/>
              <a:gdLst>
                <a:gd name="T0" fmla="*/ 11 w 62"/>
                <a:gd name="T1" fmla="*/ 22 h 22"/>
                <a:gd name="T2" fmla="*/ 0 w 62"/>
                <a:gd name="T3" fmla="*/ 11 h 22"/>
                <a:gd name="T4" fmla="*/ 0 w 62"/>
                <a:gd name="T5" fmla="*/ 11 h 22"/>
                <a:gd name="T6" fmla="*/ 11 w 62"/>
                <a:gd name="T7" fmla="*/ 0 h 22"/>
                <a:gd name="T8" fmla="*/ 51 w 62"/>
                <a:gd name="T9" fmla="*/ 0 h 22"/>
                <a:gd name="T10" fmla="*/ 62 w 62"/>
                <a:gd name="T11" fmla="*/ 11 h 22"/>
                <a:gd name="T12" fmla="*/ 62 w 62"/>
                <a:gd name="T13" fmla="*/ 11 h 22"/>
                <a:gd name="T14" fmla="*/ 51 w 62"/>
                <a:gd name="T15" fmla="*/ 22 h 22"/>
                <a:gd name="T16" fmla="*/ 11 w 6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5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7"/>
                    <a:pt x="57" y="22"/>
                    <a:pt x="51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9519" name="グループ化 9518"/>
            <p:cNvGrpSpPr/>
            <p:nvPr/>
          </p:nvGrpSpPr>
          <p:grpSpPr>
            <a:xfrm>
              <a:off x="6604000" y="9283700"/>
              <a:ext cx="131762" cy="34925"/>
              <a:chOff x="6604000" y="9283700"/>
              <a:chExt cx="131762" cy="34925"/>
            </a:xfrm>
          </p:grpSpPr>
          <p:sp>
            <p:nvSpPr>
              <p:cNvPr id="1940" name="Oval 7848"/>
              <p:cNvSpPr>
                <a:spLocks noChangeArrowheads="1"/>
              </p:cNvSpPr>
              <p:nvPr/>
            </p:nvSpPr>
            <p:spPr bwMode="auto">
              <a:xfrm>
                <a:off x="6651625" y="9283700"/>
                <a:ext cx="34925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1941" name="Oval 7849"/>
              <p:cNvSpPr>
                <a:spLocks noChangeArrowheads="1"/>
              </p:cNvSpPr>
              <p:nvPr/>
            </p:nvSpPr>
            <p:spPr bwMode="auto">
              <a:xfrm>
                <a:off x="6604000" y="9283700"/>
                <a:ext cx="38100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1942" name="Oval 7850"/>
              <p:cNvSpPr>
                <a:spLocks noChangeArrowheads="1"/>
              </p:cNvSpPr>
              <p:nvPr/>
            </p:nvSpPr>
            <p:spPr bwMode="auto">
              <a:xfrm>
                <a:off x="6699250" y="9283700"/>
                <a:ext cx="36512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</p:grpSp>
      <p:grpSp>
        <p:nvGrpSpPr>
          <p:cNvPr id="9516" name="グループ化 9515"/>
          <p:cNvGrpSpPr/>
          <p:nvPr/>
        </p:nvGrpSpPr>
        <p:grpSpPr>
          <a:xfrm>
            <a:off x="5538788" y="9907588"/>
            <a:ext cx="155575" cy="55562"/>
            <a:chOff x="5538788" y="9907588"/>
            <a:chExt cx="155575" cy="55562"/>
          </a:xfrm>
        </p:grpSpPr>
        <p:sp>
          <p:nvSpPr>
            <p:cNvPr id="1943" name="Freeform 7851"/>
            <p:cNvSpPr>
              <a:spLocks/>
            </p:cNvSpPr>
            <p:nvPr/>
          </p:nvSpPr>
          <p:spPr bwMode="auto">
            <a:xfrm>
              <a:off x="5538788" y="9907588"/>
              <a:ext cx="155575" cy="55562"/>
            </a:xfrm>
            <a:custGeom>
              <a:avLst/>
              <a:gdLst>
                <a:gd name="T0" fmla="*/ 10 w 61"/>
                <a:gd name="T1" fmla="*/ 22 h 22"/>
                <a:gd name="T2" fmla="*/ 0 w 61"/>
                <a:gd name="T3" fmla="*/ 11 h 22"/>
                <a:gd name="T4" fmla="*/ 0 w 61"/>
                <a:gd name="T5" fmla="*/ 11 h 22"/>
                <a:gd name="T6" fmla="*/ 10 w 61"/>
                <a:gd name="T7" fmla="*/ 0 h 22"/>
                <a:gd name="T8" fmla="*/ 50 w 61"/>
                <a:gd name="T9" fmla="*/ 0 h 22"/>
                <a:gd name="T10" fmla="*/ 61 w 61"/>
                <a:gd name="T11" fmla="*/ 11 h 22"/>
                <a:gd name="T12" fmla="*/ 61 w 61"/>
                <a:gd name="T13" fmla="*/ 11 h 22"/>
                <a:gd name="T14" fmla="*/ 50 w 61"/>
                <a:gd name="T15" fmla="*/ 22 h 22"/>
                <a:gd name="T16" fmla="*/ 10 w 6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2">
                  <a:moveTo>
                    <a:pt x="10" y="22"/>
                  </a:moveTo>
                  <a:cubicBezTo>
                    <a:pt x="4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1" y="5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7"/>
                    <a:pt x="56" y="22"/>
                    <a:pt x="50" y="22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9515" name="グループ化 9514"/>
            <p:cNvGrpSpPr/>
            <p:nvPr/>
          </p:nvGrpSpPr>
          <p:grpSpPr>
            <a:xfrm>
              <a:off x="5549900" y="9917113"/>
              <a:ext cx="131762" cy="34925"/>
              <a:chOff x="5549900" y="9917113"/>
              <a:chExt cx="131762" cy="34925"/>
            </a:xfrm>
          </p:grpSpPr>
          <p:sp>
            <p:nvSpPr>
              <p:cNvPr id="1944" name="Oval 7852"/>
              <p:cNvSpPr>
                <a:spLocks noChangeArrowheads="1"/>
              </p:cNvSpPr>
              <p:nvPr/>
            </p:nvSpPr>
            <p:spPr bwMode="auto">
              <a:xfrm>
                <a:off x="5597525" y="9917113"/>
                <a:ext cx="34925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1945" name="Oval 7853"/>
              <p:cNvSpPr>
                <a:spLocks noChangeArrowheads="1"/>
              </p:cNvSpPr>
              <p:nvPr/>
            </p:nvSpPr>
            <p:spPr bwMode="auto">
              <a:xfrm>
                <a:off x="5549900" y="9917113"/>
                <a:ext cx="38100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1946" name="Oval 7854"/>
              <p:cNvSpPr>
                <a:spLocks noChangeArrowheads="1"/>
              </p:cNvSpPr>
              <p:nvPr/>
            </p:nvSpPr>
            <p:spPr bwMode="auto">
              <a:xfrm>
                <a:off x="5645150" y="9917113"/>
                <a:ext cx="36512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1947" name="Oval 7855"/>
          <p:cNvSpPr>
            <a:spLocks noChangeArrowheads="1"/>
          </p:cNvSpPr>
          <p:nvPr/>
        </p:nvSpPr>
        <p:spPr bwMode="auto">
          <a:xfrm>
            <a:off x="5873750" y="9775825"/>
            <a:ext cx="101600" cy="100012"/>
          </a:xfrm>
          <a:prstGeom prst="ellipse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48" name="Freeform 7856"/>
          <p:cNvSpPr>
            <a:spLocks/>
          </p:cNvSpPr>
          <p:nvPr/>
        </p:nvSpPr>
        <p:spPr bwMode="auto">
          <a:xfrm>
            <a:off x="5967413" y="9344025"/>
            <a:ext cx="141287" cy="25400"/>
          </a:xfrm>
          <a:custGeom>
            <a:avLst/>
            <a:gdLst>
              <a:gd name="T0" fmla="*/ 0 w 89"/>
              <a:gd name="T1" fmla="*/ 13 h 16"/>
              <a:gd name="T2" fmla="*/ 8 w 89"/>
              <a:gd name="T3" fmla="*/ 0 h 16"/>
              <a:gd name="T4" fmla="*/ 80 w 89"/>
              <a:gd name="T5" fmla="*/ 0 h 16"/>
              <a:gd name="T6" fmla="*/ 89 w 89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16">
                <a:moveTo>
                  <a:pt x="0" y="13"/>
                </a:moveTo>
                <a:lnTo>
                  <a:pt x="8" y="0"/>
                </a:lnTo>
                <a:lnTo>
                  <a:pt x="80" y="0"/>
                </a:lnTo>
                <a:lnTo>
                  <a:pt x="89" y="16"/>
                </a:lnTo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49" name="Freeform 7857"/>
          <p:cNvSpPr>
            <a:spLocks/>
          </p:cNvSpPr>
          <p:nvPr/>
        </p:nvSpPr>
        <p:spPr bwMode="auto">
          <a:xfrm>
            <a:off x="5972175" y="9980613"/>
            <a:ext cx="144462" cy="22225"/>
          </a:xfrm>
          <a:custGeom>
            <a:avLst/>
            <a:gdLst>
              <a:gd name="T0" fmla="*/ 0 w 91"/>
              <a:gd name="T1" fmla="*/ 11 h 14"/>
              <a:gd name="T2" fmla="*/ 8 w 91"/>
              <a:gd name="T3" fmla="*/ 0 h 14"/>
              <a:gd name="T4" fmla="*/ 80 w 91"/>
              <a:gd name="T5" fmla="*/ 0 h 14"/>
              <a:gd name="T6" fmla="*/ 91 w 91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" h="14">
                <a:moveTo>
                  <a:pt x="0" y="11"/>
                </a:moveTo>
                <a:lnTo>
                  <a:pt x="8" y="0"/>
                </a:lnTo>
                <a:lnTo>
                  <a:pt x="80" y="0"/>
                </a:lnTo>
                <a:lnTo>
                  <a:pt x="91" y="14"/>
                </a:lnTo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50" name="Freeform 7858"/>
          <p:cNvSpPr>
            <a:spLocks/>
          </p:cNvSpPr>
          <p:nvPr/>
        </p:nvSpPr>
        <p:spPr bwMode="auto">
          <a:xfrm>
            <a:off x="5967413" y="9223375"/>
            <a:ext cx="141287" cy="25400"/>
          </a:xfrm>
          <a:custGeom>
            <a:avLst/>
            <a:gdLst>
              <a:gd name="T0" fmla="*/ 0 w 89"/>
              <a:gd name="T1" fmla="*/ 4 h 16"/>
              <a:gd name="T2" fmla="*/ 8 w 89"/>
              <a:gd name="T3" fmla="*/ 16 h 16"/>
              <a:gd name="T4" fmla="*/ 80 w 89"/>
              <a:gd name="T5" fmla="*/ 16 h 16"/>
              <a:gd name="T6" fmla="*/ 89 w 89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16">
                <a:moveTo>
                  <a:pt x="0" y="4"/>
                </a:moveTo>
                <a:lnTo>
                  <a:pt x="8" y="16"/>
                </a:lnTo>
                <a:lnTo>
                  <a:pt x="80" y="16"/>
                </a:lnTo>
                <a:lnTo>
                  <a:pt x="89" y="0"/>
                </a:lnTo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51" name="Freeform 7859"/>
          <p:cNvSpPr>
            <a:spLocks/>
          </p:cNvSpPr>
          <p:nvPr/>
        </p:nvSpPr>
        <p:spPr bwMode="auto">
          <a:xfrm>
            <a:off x="5967413" y="9866313"/>
            <a:ext cx="141287" cy="25400"/>
          </a:xfrm>
          <a:custGeom>
            <a:avLst/>
            <a:gdLst>
              <a:gd name="T0" fmla="*/ 0 w 89"/>
              <a:gd name="T1" fmla="*/ 3 h 16"/>
              <a:gd name="T2" fmla="*/ 8 w 89"/>
              <a:gd name="T3" fmla="*/ 16 h 16"/>
              <a:gd name="T4" fmla="*/ 80 w 89"/>
              <a:gd name="T5" fmla="*/ 16 h 16"/>
              <a:gd name="T6" fmla="*/ 89 w 89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16">
                <a:moveTo>
                  <a:pt x="0" y="3"/>
                </a:moveTo>
                <a:lnTo>
                  <a:pt x="8" y="16"/>
                </a:lnTo>
                <a:lnTo>
                  <a:pt x="80" y="16"/>
                </a:lnTo>
                <a:lnTo>
                  <a:pt x="89" y="0"/>
                </a:lnTo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04" name="Rectangle 7860"/>
          <p:cNvSpPr>
            <a:spLocks noChangeArrowheads="1"/>
          </p:cNvSpPr>
          <p:nvPr/>
        </p:nvSpPr>
        <p:spPr bwMode="auto">
          <a:xfrm>
            <a:off x="5754688" y="9780588"/>
            <a:ext cx="96837" cy="95250"/>
          </a:xfrm>
          <a:prstGeom prst="rect">
            <a:avLst/>
          </a:pr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9518" name="グループ化 9517"/>
          <p:cNvGrpSpPr/>
          <p:nvPr/>
        </p:nvGrpSpPr>
        <p:grpSpPr>
          <a:xfrm>
            <a:off x="6705600" y="9921875"/>
            <a:ext cx="153987" cy="55562"/>
            <a:chOff x="6705600" y="9921875"/>
            <a:chExt cx="153987" cy="55562"/>
          </a:xfrm>
        </p:grpSpPr>
        <p:sp>
          <p:nvSpPr>
            <p:cNvPr id="9505" name="Freeform 7861"/>
            <p:cNvSpPr>
              <a:spLocks/>
            </p:cNvSpPr>
            <p:nvPr/>
          </p:nvSpPr>
          <p:spPr bwMode="auto">
            <a:xfrm>
              <a:off x="6705600" y="9921875"/>
              <a:ext cx="153987" cy="55562"/>
            </a:xfrm>
            <a:custGeom>
              <a:avLst/>
              <a:gdLst>
                <a:gd name="T0" fmla="*/ 10 w 61"/>
                <a:gd name="T1" fmla="*/ 22 h 22"/>
                <a:gd name="T2" fmla="*/ 0 w 61"/>
                <a:gd name="T3" fmla="*/ 11 h 22"/>
                <a:gd name="T4" fmla="*/ 0 w 61"/>
                <a:gd name="T5" fmla="*/ 11 h 22"/>
                <a:gd name="T6" fmla="*/ 10 w 61"/>
                <a:gd name="T7" fmla="*/ 0 h 22"/>
                <a:gd name="T8" fmla="*/ 50 w 61"/>
                <a:gd name="T9" fmla="*/ 0 h 22"/>
                <a:gd name="T10" fmla="*/ 61 w 61"/>
                <a:gd name="T11" fmla="*/ 11 h 22"/>
                <a:gd name="T12" fmla="*/ 61 w 61"/>
                <a:gd name="T13" fmla="*/ 11 h 22"/>
                <a:gd name="T14" fmla="*/ 50 w 61"/>
                <a:gd name="T15" fmla="*/ 22 h 22"/>
                <a:gd name="T16" fmla="*/ 10 w 6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2">
                  <a:moveTo>
                    <a:pt x="10" y="22"/>
                  </a:moveTo>
                  <a:cubicBezTo>
                    <a:pt x="4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1" y="5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7"/>
                    <a:pt x="56" y="22"/>
                    <a:pt x="50" y="22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9517" name="グループ化 9516"/>
            <p:cNvGrpSpPr/>
            <p:nvPr/>
          </p:nvGrpSpPr>
          <p:grpSpPr>
            <a:xfrm>
              <a:off x="6715125" y="9932988"/>
              <a:ext cx="131763" cy="34925"/>
              <a:chOff x="6715125" y="9932988"/>
              <a:chExt cx="131763" cy="34925"/>
            </a:xfrm>
          </p:grpSpPr>
          <p:sp>
            <p:nvSpPr>
              <p:cNvPr id="9506" name="Oval 7862"/>
              <p:cNvSpPr>
                <a:spLocks noChangeArrowheads="1"/>
              </p:cNvSpPr>
              <p:nvPr/>
            </p:nvSpPr>
            <p:spPr bwMode="auto">
              <a:xfrm>
                <a:off x="6762750" y="9932988"/>
                <a:ext cx="36512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9507" name="Oval 7863"/>
              <p:cNvSpPr>
                <a:spLocks noChangeArrowheads="1"/>
              </p:cNvSpPr>
              <p:nvPr/>
            </p:nvSpPr>
            <p:spPr bwMode="auto">
              <a:xfrm>
                <a:off x="6715125" y="9932988"/>
                <a:ext cx="38100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9508" name="Oval 7864"/>
              <p:cNvSpPr>
                <a:spLocks noChangeArrowheads="1"/>
              </p:cNvSpPr>
              <p:nvPr/>
            </p:nvSpPr>
            <p:spPr bwMode="auto">
              <a:xfrm>
                <a:off x="6811963" y="9932988"/>
                <a:ext cx="34925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9509" name="Freeform 7865"/>
          <p:cNvSpPr>
            <a:spLocks/>
          </p:cNvSpPr>
          <p:nvPr/>
        </p:nvSpPr>
        <p:spPr bwMode="auto">
          <a:xfrm>
            <a:off x="5911418" y="10317163"/>
            <a:ext cx="127001" cy="252412"/>
          </a:xfrm>
          <a:custGeom>
            <a:avLst/>
            <a:gdLst>
              <a:gd name="T0" fmla="*/ 46 w 46"/>
              <a:gd name="T1" fmla="*/ 0 h 132"/>
              <a:gd name="T2" fmla="*/ 0 w 46"/>
              <a:gd name="T3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132">
                <a:moveTo>
                  <a:pt x="46" y="0"/>
                </a:moveTo>
                <a:cubicBezTo>
                  <a:pt x="46" y="55"/>
                  <a:pt x="40" y="95"/>
                  <a:pt x="0" y="13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10" name="Freeform 7866"/>
          <p:cNvSpPr>
            <a:spLocks/>
          </p:cNvSpPr>
          <p:nvPr/>
        </p:nvSpPr>
        <p:spPr bwMode="auto">
          <a:xfrm>
            <a:off x="6015038" y="8913813"/>
            <a:ext cx="38100" cy="1403350"/>
          </a:xfrm>
          <a:custGeom>
            <a:avLst/>
            <a:gdLst>
              <a:gd name="T0" fmla="*/ 0 w 15"/>
              <a:gd name="T1" fmla="*/ 12 h 554"/>
              <a:gd name="T2" fmla="*/ 2 w 15"/>
              <a:gd name="T3" fmla="*/ 29 h 554"/>
              <a:gd name="T4" fmla="*/ 2 w 15"/>
              <a:gd name="T5" fmla="*/ 48 h 554"/>
              <a:gd name="T6" fmla="*/ 2 w 15"/>
              <a:gd name="T7" fmla="*/ 68 h 554"/>
              <a:gd name="T8" fmla="*/ 0 w 15"/>
              <a:gd name="T9" fmla="*/ 85 h 554"/>
              <a:gd name="T10" fmla="*/ 2 w 15"/>
              <a:gd name="T11" fmla="*/ 102 h 554"/>
              <a:gd name="T12" fmla="*/ 2 w 15"/>
              <a:gd name="T13" fmla="*/ 122 h 554"/>
              <a:gd name="T14" fmla="*/ 2 w 15"/>
              <a:gd name="T15" fmla="*/ 142 h 554"/>
              <a:gd name="T16" fmla="*/ 0 w 15"/>
              <a:gd name="T17" fmla="*/ 158 h 554"/>
              <a:gd name="T18" fmla="*/ 2 w 15"/>
              <a:gd name="T19" fmla="*/ 175 h 554"/>
              <a:gd name="T20" fmla="*/ 2 w 15"/>
              <a:gd name="T21" fmla="*/ 195 h 554"/>
              <a:gd name="T22" fmla="*/ 2 w 15"/>
              <a:gd name="T23" fmla="*/ 215 h 554"/>
              <a:gd name="T24" fmla="*/ 0 w 15"/>
              <a:gd name="T25" fmla="*/ 232 h 554"/>
              <a:gd name="T26" fmla="*/ 2 w 15"/>
              <a:gd name="T27" fmla="*/ 249 h 554"/>
              <a:gd name="T28" fmla="*/ 2 w 15"/>
              <a:gd name="T29" fmla="*/ 268 h 554"/>
              <a:gd name="T30" fmla="*/ 2 w 15"/>
              <a:gd name="T31" fmla="*/ 288 h 554"/>
              <a:gd name="T32" fmla="*/ 0 w 15"/>
              <a:gd name="T33" fmla="*/ 305 h 554"/>
              <a:gd name="T34" fmla="*/ 2 w 15"/>
              <a:gd name="T35" fmla="*/ 322 h 554"/>
              <a:gd name="T36" fmla="*/ 2 w 15"/>
              <a:gd name="T37" fmla="*/ 342 h 554"/>
              <a:gd name="T38" fmla="*/ 2 w 15"/>
              <a:gd name="T39" fmla="*/ 362 h 554"/>
              <a:gd name="T40" fmla="*/ 0 w 15"/>
              <a:gd name="T41" fmla="*/ 378 h 554"/>
              <a:gd name="T42" fmla="*/ 2 w 15"/>
              <a:gd name="T43" fmla="*/ 394 h 554"/>
              <a:gd name="T44" fmla="*/ 2 w 15"/>
              <a:gd name="T45" fmla="*/ 414 h 554"/>
              <a:gd name="T46" fmla="*/ 2 w 15"/>
              <a:gd name="T47" fmla="*/ 434 h 554"/>
              <a:gd name="T48" fmla="*/ 0 w 15"/>
              <a:gd name="T49" fmla="*/ 450 h 554"/>
              <a:gd name="T50" fmla="*/ 2 w 15"/>
              <a:gd name="T51" fmla="*/ 466 h 554"/>
              <a:gd name="T52" fmla="*/ 2 w 15"/>
              <a:gd name="T53" fmla="*/ 485 h 554"/>
              <a:gd name="T54" fmla="*/ 2 w 15"/>
              <a:gd name="T55" fmla="*/ 505 h 554"/>
              <a:gd name="T56" fmla="*/ 0 w 15"/>
              <a:gd name="T57" fmla="*/ 522 h 554"/>
              <a:gd name="T58" fmla="*/ 2 w 15"/>
              <a:gd name="T59" fmla="*/ 537 h 554"/>
              <a:gd name="T60" fmla="*/ 2 w 15"/>
              <a:gd name="T61" fmla="*/ 554 h 554"/>
              <a:gd name="T62" fmla="*/ 13 w 15"/>
              <a:gd name="T63" fmla="*/ 544 h 554"/>
              <a:gd name="T64" fmla="*/ 13 w 15"/>
              <a:gd name="T65" fmla="*/ 525 h 554"/>
              <a:gd name="T66" fmla="*/ 15 w 15"/>
              <a:gd name="T67" fmla="*/ 510 h 554"/>
              <a:gd name="T68" fmla="*/ 13 w 15"/>
              <a:gd name="T69" fmla="*/ 493 h 554"/>
              <a:gd name="T70" fmla="*/ 13 w 15"/>
              <a:gd name="T71" fmla="*/ 474 h 554"/>
              <a:gd name="T72" fmla="*/ 13 w 15"/>
              <a:gd name="T73" fmla="*/ 454 h 554"/>
              <a:gd name="T74" fmla="*/ 15 w 15"/>
              <a:gd name="T75" fmla="*/ 438 h 554"/>
              <a:gd name="T76" fmla="*/ 13 w 15"/>
              <a:gd name="T77" fmla="*/ 421 h 554"/>
              <a:gd name="T78" fmla="*/ 13 w 15"/>
              <a:gd name="T79" fmla="*/ 402 h 554"/>
              <a:gd name="T80" fmla="*/ 13 w 15"/>
              <a:gd name="T81" fmla="*/ 383 h 554"/>
              <a:gd name="T82" fmla="*/ 15 w 15"/>
              <a:gd name="T83" fmla="*/ 367 h 554"/>
              <a:gd name="T84" fmla="*/ 13 w 15"/>
              <a:gd name="T85" fmla="*/ 350 h 554"/>
              <a:gd name="T86" fmla="*/ 13 w 15"/>
              <a:gd name="T87" fmla="*/ 330 h 554"/>
              <a:gd name="T88" fmla="*/ 13 w 15"/>
              <a:gd name="T89" fmla="*/ 309 h 554"/>
              <a:gd name="T90" fmla="*/ 15 w 15"/>
              <a:gd name="T91" fmla="*/ 292 h 554"/>
              <a:gd name="T92" fmla="*/ 13 w 15"/>
              <a:gd name="T93" fmla="*/ 276 h 554"/>
              <a:gd name="T94" fmla="*/ 13 w 15"/>
              <a:gd name="T95" fmla="*/ 256 h 554"/>
              <a:gd name="T96" fmla="*/ 13 w 15"/>
              <a:gd name="T97" fmla="*/ 236 h 554"/>
              <a:gd name="T98" fmla="*/ 15 w 15"/>
              <a:gd name="T99" fmla="*/ 219 h 554"/>
              <a:gd name="T100" fmla="*/ 13 w 15"/>
              <a:gd name="T101" fmla="*/ 203 h 554"/>
              <a:gd name="T102" fmla="*/ 13 w 15"/>
              <a:gd name="T103" fmla="*/ 183 h 554"/>
              <a:gd name="T104" fmla="*/ 13 w 15"/>
              <a:gd name="T105" fmla="*/ 163 h 554"/>
              <a:gd name="T106" fmla="*/ 15 w 15"/>
              <a:gd name="T107" fmla="*/ 146 h 554"/>
              <a:gd name="T108" fmla="*/ 13 w 15"/>
              <a:gd name="T109" fmla="*/ 129 h 554"/>
              <a:gd name="T110" fmla="*/ 13 w 15"/>
              <a:gd name="T111" fmla="*/ 109 h 554"/>
              <a:gd name="T112" fmla="*/ 13 w 15"/>
              <a:gd name="T113" fmla="*/ 90 h 554"/>
              <a:gd name="T114" fmla="*/ 15 w 15"/>
              <a:gd name="T115" fmla="*/ 73 h 554"/>
              <a:gd name="T116" fmla="*/ 13 w 15"/>
              <a:gd name="T117" fmla="*/ 56 h 554"/>
              <a:gd name="T118" fmla="*/ 13 w 15"/>
              <a:gd name="T119" fmla="*/ 36 h 554"/>
              <a:gd name="T120" fmla="*/ 13 w 15"/>
              <a:gd name="T121" fmla="*/ 16 h 554"/>
              <a:gd name="T122" fmla="*/ 15 w 15"/>
              <a:gd name="T123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" h="554">
                <a:moveTo>
                  <a:pt x="2" y="0"/>
                </a:moveTo>
                <a:cubicBezTo>
                  <a:pt x="2" y="2"/>
                  <a:pt x="2" y="3"/>
                  <a:pt x="2" y="4"/>
                </a:cubicBezTo>
                <a:cubicBezTo>
                  <a:pt x="1" y="6"/>
                  <a:pt x="0" y="8"/>
                  <a:pt x="0" y="12"/>
                </a:cubicBezTo>
                <a:cubicBezTo>
                  <a:pt x="0" y="16"/>
                  <a:pt x="1" y="18"/>
                  <a:pt x="2" y="19"/>
                </a:cubicBezTo>
                <a:cubicBezTo>
                  <a:pt x="2" y="21"/>
                  <a:pt x="2" y="22"/>
                  <a:pt x="2" y="24"/>
                </a:cubicBezTo>
                <a:cubicBezTo>
                  <a:pt x="2" y="26"/>
                  <a:pt x="2" y="27"/>
                  <a:pt x="2" y="29"/>
                </a:cubicBezTo>
                <a:cubicBezTo>
                  <a:pt x="1" y="30"/>
                  <a:pt x="0" y="32"/>
                  <a:pt x="0" y="36"/>
                </a:cubicBezTo>
                <a:cubicBezTo>
                  <a:pt x="0" y="40"/>
                  <a:pt x="1" y="42"/>
                  <a:pt x="2" y="44"/>
                </a:cubicBezTo>
                <a:cubicBezTo>
                  <a:pt x="2" y="45"/>
                  <a:pt x="2" y="46"/>
                  <a:pt x="2" y="48"/>
                </a:cubicBezTo>
                <a:cubicBezTo>
                  <a:pt x="2" y="51"/>
                  <a:pt x="2" y="52"/>
                  <a:pt x="2" y="53"/>
                </a:cubicBezTo>
                <a:cubicBezTo>
                  <a:pt x="1" y="55"/>
                  <a:pt x="0" y="57"/>
                  <a:pt x="0" y="61"/>
                </a:cubicBezTo>
                <a:cubicBezTo>
                  <a:pt x="0" y="65"/>
                  <a:pt x="1" y="67"/>
                  <a:pt x="2" y="68"/>
                </a:cubicBezTo>
                <a:cubicBezTo>
                  <a:pt x="2" y="70"/>
                  <a:pt x="2" y="71"/>
                  <a:pt x="2" y="73"/>
                </a:cubicBezTo>
                <a:cubicBezTo>
                  <a:pt x="2" y="75"/>
                  <a:pt x="2" y="76"/>
                  <a:pt x="2" y="77"/>
                </a:cubicBezTo>
                <a:cubicBezTo>
                  <a:pt x="1" y="79"/>
                  <a:pt x="0" y="81"/>
                  <a:pt x="0" y="85"/>
                </a:cubicBezTo>
                <a:cubicBezTo>
                  <a:pt x="0" y="89"/>
                  <a:pt x="1" y="91"/>
                  <a:pt x="2" y="93"/>
                </a:cubicBezTo>
                <a:cubicBezTo>
                  <a:pt x="2" y="94"/>
                  <a:pt x="2" y="95"/>
                  <a:pt x="2" y="97"/>
                </a:cubicBezTo>
                <a:cubicBezTo>
                  <a:pt x="2" y="100"/>
                  <a:pt x="2" y="100"/>
                  <a:pt x="2" y="102"/>
                </a:cubicBezTo>
                <a:cubicBezTo>
                  <a:pt x="1" y="103"/>
                  <a:pt x="0" y="106"/>
                  <a:pt x="0" y="109"/>
                </a:cubicBezTo>
                <a:cubicBezTo>
                  <a:pt x="0" y="113"/>
                  <a:pt x="1" y="115"/>
                  <a:pt x="2" y="117"/>
                </a:cubicBezTo>
                <a:cubicBezTo>
                  <a:pt x="2" y="118"/>
                  <a:pt x="2" y="119"/>
                  <a:pt x="2" y="122"/>
                </a:cubicBezTo>
                <a:cubicBezTo>
                  <a:pt x="2" y="124"/>
                  <a:pt x="2" y="125"/>
                  <a:pt x="2" y="126"/>
                </a:cubicBezTo>
                <a:cubicBezTo>
                  <a:pt x="1" y="128"/>
                  <a:pt x="0" y="130"/>
                  <a:pt x="0" y="134"/>
                </a:cubicBezTo>
                <a:cubicBezTo>
                  <a:pt x="0" y="138"/>
                  <a:pt x="1" y="140"/>
                  <a:pt x="2" y="142"/>
                </a:cubicBezTo>
                <a:cubicBezTo>
                  <a:pt x="2" y="143"/>
                  <a:pt x="2" y="144"/>
                  <a:pt x="2" y="146"/>
                </a:cubicBezTo>
                <a:cubicBezTo>
                  <a:pt x="2" y="148"/>
                  <a:pt x="2" y="149"/>
                  <a:pt x="2" y="151"/>
                </a:cubicBezTo>
                <a:cubicBezTo>
                  <a:pt x="1" y="152"/>
                  <a:pt x="0" y="154"/>
                  <a:pt x="0" y="158"/>
                </a:cubicBezTo>
                <a:cubicBezTo>
                  <a:pt x="0" y="162"/>
                  <a:pt x="1" y="164"/>
                  <a:pt x="2" y="166"/>
                </a:cubicBezTo>
                <a:cubicBezTo>
                  <a:pt x="2" y="167"/>
                  <a:pt x="2" y="168"/>
                  <a:pt x="2" y="171"/>
                </a:cubicBezTo>
                <a:cubicBezTo>
                  <a:pt x="2" y="173"/>
                  <a:pt x="2" y="174"/>
                  <a:pt x="2" y="175"/>
                </a:cubicBezTo>
                <a:cubicBezTo>
                  <a:pt x="1" y="177"/>
                  <a:pt x="0" y="179"/>
                  <a:pt x="0" y="183"/>
                </a:cubicBezTo>
                <a:cubicBezTo>
                  <a:pt x="0" y="187"/>
                  <a:pt x="1" y="189"/>
                  <a:pt x="2" y="191"/>
                </a:cubicBezTo>
                <a:cubicBezTo>
                  <a:pt x="2" y="192"/>
                  <a:pt x="2" y="193"/>
                  <a:pt x="2" y="195"/>
                </a:cubicBezTo>
                <a:cubicBezTo>
                  <a:pt x="2" y="197"/>
                  <a:pt x="2" y="198"/>
                  <a:pt x="2" y="200"/>
                </a:cubicBezTo>
                <a:cubicBezTo>
                  <a:pt x="1" y="201"/>
                  <a:pt x="0" y="204"/>
                  <a:pt x="0" y="207"/>
                </a:cubicBezTo>
                <a:cubicBezTo>
                  <a:pt x="0" y="211"/>
                  <a:pt x="1" y="213"/>
                  <a:pt x="2" y="215"/>
                </a:cubicBezTo>
                <a:cubicBezTo>
                  <a:pt x="2" y="216"/>
                  <a:pt x="2" y="217"/>
                  <a:pt x="2" y="219"/>
                </a:cubicBezTo>
                <a:cubicBezTo>
                  <a:pt x="2" y="222"/>
                  <a:pt x="2" y="223"/>
                  <a:pt x="2" y="224"/>
                </a:cubicBezTo>
                <a:cubicBezTo>
                  <a:pt x="1" y="226"/>
                  <a:pt x="0" y="228"/>
                  <a:pt x="0" y="232"/>
                </a:cubicBezTo>
                <a:cubicBezTo>
                  <a:pt x="0" y="236"/>
                  <a:pt x="1" y="238"/>
                  <a:pt x="2" y="239"/>
                </a:cubicBezTo>
                <a:cubicBezTo>
                  <a:pt x="2" y="241"/>
                  <a:pt x="2" y="242"/>
                  <a:pt x="2" y="244"/>
                </a:cubicBezTo>
                <a:cubicBezTo>
                  <a:pt x="2" y="246"/>
                  <a:pt x="2" y="247"/>
                  <a:pt x="2" y="249"/>
                </a:cubicBezTo>
                <a:cubicBezTo>
                  <a:pt x="1" y="250"/>
                  <a:pt x="0" y="252"/>
                  <a:pt x="0" y="256"/>
                </a:cubicBezTo>
                <a:cubicBezTo>
                  <a:pt x="0" y="260"/>
                  <a:pt x="1" y="262"/>
                  <a:pt x="2" y="264"/>
                </a:cubicBezTo>
                <a:cubicBezTo>
                  <a:pt x="2" y="265"/>
                  <a:pt x="2" y="266"/>
                  <a:pt x="2" y="268"/>
                </a:cubicBezTo>
                <a:cubicBezTo>
                  <a:pt x="2" y="271"/>
                  <a:pt x="2" y="271"/>
                  <a:pt x="2" y="273"/>
                </a:cubicBezTo>
                <a:cubicBezTo>
                  <a:pt x="1" y="274"/>
                  <a:pt x="0" y="277"/>
                  <a:pt x="0" y="280"/>
                </a:cubicBezTo>
                <a:cubicBezTo>
                  <a:pt x="0" y="284"/>
                  <a:pt x="1" y="286"/>
                  <a:pt x="2" y="288"/>
                </a:cubicBezTo>
                <a:cubicBezTo>
                  <a:pt x="2" y="289"/>
                  <a:pt x="2" y="290"/>
                  <a:pt x="2" y="292"/>
                </a:cubicBezTo>
                <a:cubicBezTo>
                  <a:pt x="2" y="295"/>
                  <a:pt x="2" y="296"/>
                  <a:pt x="2" y="297"/>
                </a:cubicBezTo>
                <a:cubicBezTo>
                  <a:pt x="1" y="299"/>
                  <a:pt x="0" y="301"/>
                  <a:pt x="0" y="305"/>
                </a:cubicBezTo>
                <a:cubicBezTo>
                  <a:pt x="0" y="309"/>
                  <a:pt x="1" y="311"/>
                  <a:pt x="2" y="313"/>
                </a:cubicBezTo>
                <a:cubicBezTo>
                  <a:pt x="2" y="314"/>
                  <a:pt x="2" y="315"/>
                  <a:pt x="2" y="317"/>
                </a:cubicBezTo>
                <a:cubicBezTo>
                  <a:pt x="2" y="319"/>
                  <a:pt x="2" y="320"/>
                  <a:pt x="2" y="322"/>
                </a:cubicBezTo>
                <a:cubicBezTo>
                  <a:pt x="1" y="323"/>
                  <a:pt x="0" y="326"/>
                  <a:pt x="0" y="330"/>
                </a:cubicBezTo>
                <a:cubicBezTo>
                  <a:pt x="0" y="333"/>
                  <a:pt x="1" y="336"/>
                  <a:pt x="2" y="337"/>
                </a:cubicBezTo>
                <a:cubicBezTo>
                  <a:pt x="2" y="339"/>
                  <a:pt x="2" y="340"/>
                  <a:pt x="2" y="342"/>
                </a:cubicBezTo>
                <a:cubicBezTo>
                  <a:pt x="2" y="344"/>
                  <a:pt x="2" y="345"/>
                  <a:pt x="2" y="346"/>
                </a:cubicBezTo>
                <a:cubicBezTo>
                  <a:pt x="1" y="348"/>
                  <a:pt x="0" y="350"/>
                  <a:pt x="0" y="354"/>
                </a:cubicBezTo>
                <a:cubicBezTo>
                  <a:pt x="0" y="358"/>
                  <a:pt x="1" y="360"/>
                  <a:pt x="2" y="362"/>
                </a:cubicBezTo>
                <a:cubicBezTo>
                  <a:pt x="2" y="363"/>
                  <a:pt x="2" y="364"/>
                  <a:pt x="2" y="367"/>
                </a:cubicBezTo>
                <a:cubicBezTo>
                  <a:pt x="2" y="369"/>
                  <a:pt x="2" y="370"/>
                  <a:pt x="2" y="371"/>
                </a:cubicBezTo>
                <a:cubicBezTo>
                  <a:pt x="1" y="372"/>
                  <a:pt x="0" y="375"/>
                  <a:pt x="0" y="378"/>
                </a:cubicBezTo>
                <a:cubicBezTo>
                  <a:pt x="0" y="382"/>
                  <a:pt x="1" y="384"/>
                  <a:pt x="2" y="386"/>
                </a:cubicBezTo>
                <a:cubicBezTo>
                  <a:pt x="2" y="387"/>
                  <a:pt x="2" y="388"/>
                  <a:pt x="2" y="390"/>
                </a:cubicBezTo>
                <a:cubicBezTo>
                  <a:pt x="2" y="392"/>
                  <a:pt x="2" y="393"/>
                  <a:pt x="2" y="394"/>
                </a:cubicBezTo>
                <a:cubicBezTo>
                  <a:pt x="1" y="396"/>
                  <a:pt x="0" y="398"/>
                  <a:pt x="0" y="402"/>
                </a:cubicBezTo>
                <a:cubicBezTo>
                  <a:pt x="0" y="406"/>
                  <a:pt x="1" y="408"/>
                  <a:pt x="2" y="410"/>
                </a:cubicBezTo>
                <a:cubicBezTo>
                  <a:pt x="2" y="411"/>
                  <a:pt x="2" y="412"/>
                  <a:pt x="2" y="414"/>
                </a:cubicBezTo>
                <a:cubicBezTo>
                  <a:pt x="2" y="416"/>
                  <a:pt x="2" y="417"/>
                  <a:pt x="2" y="418"/>
                </a:cubicBezTo>
                <a:cubicBezTo>
                  <a:pt x="1" y="420"/>
                  <a:pt x="0" y="422"/>
                  <a:pt x="0" y="426"/>
                </a:cubicBezTo>
                <a:cubicBezTo>
                  <a:pt x="0" y="430"/>
                  <a:pt x="1" y="432"/>
                  <a:pt x="2" y="434"/>
                </a:cubicBezTo>
                <a:cubicBezTo>
                  <a:pt x="2" y="435"/>
                  <a:pt x="2" y="436"/>
                  <a:pt x="2" y="438"/>
                </a:cubicBezTo>
                <a:cubicBezTo>
                  <a:pt x="2" y="440"/>
                  <a:pt x="2" y="441"/>
                  <a:pt x="2" y="442"/>
                </a:cubicBezTo>
                <a:cubicBezTo>
                  <a:pt x="1" y="444"/>
                  <a:pt x="0" y="446"/>
                  <a:pt x="0" y="450"/>
                </a:cubicBezTo>
                <a:cubicBezTo>
                  <a:pt x="0" y="453"/>
                  <a:pt x="1" y="456"/>
                  <a:pt x="2" y="457"/>
                </a:cubicBezTo>
                <a:cubicBezTo>
                  <a:pt x="2" y="458"/>
                  <a:pt x="2" y="459"/>
                  <a:pt x="2" y="461"/>
                </a:cubicBezTo>
                <a:cubicBezTo>
                  <a:pt x="2" y="464"/>
                  <a:pt x="2" y="465"/>
                  <a:pt x="2" y="466"/>
                </a:cubicBezTo>
                <a:cubicBezTo>
                  <a:pt x="1" y="468"/>
                  <a:pt x="0" y="470"/>
                  <a:pt x="0" y="474"/>
                </a:cubicBezTo>
                <a:cubicBezTo>
                  <a:pt x="0" y="477"/>
                  <a:pt x="1" y="479"/>
                  <a:pt x="2" y="481"/>
                </a:cubicBezTo>
                <a:cubicBezTo>
                  <a:pt x="2" y="482"/>
                  <a:pt x="2" y="483"/>
                  <a:pt x="2" y="485"/>
                </a:cubicBezTo>
                <a:cubicBezTo>
                  <a:pt x="2" y="488"/>
                  <a:pt x="2" y="489"/>
                  <a:pt x="2" y="490"/>
                </a:cubicBezTo>
                <a:cubicBezTo>
                  <a:pt x="1" y="492"/>
                  <a:pt x="0" y="494"/>
                  <a:pt x="0" y="498"/>
                </a:cubicBezTo>
                <a:cubicBezTo>
                  <a:pt x="0" y="502"/>
                  <a:pt x="1" y="504"/>
                  <a:pt x="2" y="505"/>
                </a:cubicBezTo>
                <a:cubicBezTo>
                  <a:pt x="2" y="507"/>
                  <a:pt x="2" y="508"/>
                  <a:pt x="2" y="510"/>
                </a:cubicBezTo>
                <a:cubicBezTo>
                  <a:pt x="2" y="512"/>
                  <a:pt x="2" y="513"/>
                  <a:pt x="2" y="514"/>
                </a:cubicBezTo>
                <a:cubicBezTo>
                  <a:pt x="1" y="516"/>
                  <a:pt x="0" y="518"/>
                  <a:pt x="0" y="522"/>
                </a:cubicBezTo>
                <a:cubicBezTo>
                  <a:pt x="0" y="525"/>
                  <a:pt x="1" y="527"/>
                  <a:pt x="2" y="529"/>
                </a:cubicBezTo>
                <a:cubicBezTo>
                  <a:pt x="2" y="530"/>
                  <a:pt x="2" y="531"/>
                  <a:pt x="2" y="533"/>
                </a:cubicBezTo>
                <a:cubicBezTo>
                  <a:pt x="2" y="535"/>
                  <a:pt x="2" y="535"/>
                  <a:pt x="2" y="537"/>
                </a:cubicBezTo>
                <a:cubicBezTo>
                  <a:pt x="1" y="538"/>
                  <a:pt x="0" y="540"/>
                  <a:pt x="0" y="544"/>
                </a:cubicBezTo>
                <a:cubicBezTo>
                  <a:pt x="0" y="547"/>
                  <a:pt x="1" y="549"/>
                  <a:pt x="2" y="551"/>
                </a:cubicBezTo>
                <a:cubicBezTo>
                  <a:pt x="2" y="552"/>
                  <a:pt x="2" y="552"/>
                  <a:pt x="2" y="554"/>
                </a:cubicBezTo>
                <a:cubicBezTo>
                  <a:pt x="15" y="554"/>
                  <a:pt x="15" y="554"/>
                  <a:pt x="15" y="554"/>
                </a:cubicBezTo>
                <a:cubicBezTo>
                  <a:pt x="15" y="550"/>
                  <a:pt x="14" y="548"/>
                  <a:pt x="13" y="547"/>
                </a:cubicBezTo>
                <a:cubicBezTo>
                  <a:pt x="13" y="546"/>
                  <a:pt x="13" y="545"/>
                  <a:pt x="13" y="544"/>
                </a:cubicBezTo>
                <a:cubicBezTo>
                  <a:pt x="13" y="542"/>
                  <a:pt x="13" y="541"/>
                  <a:pt x="13" y="540"/>
                </a:cubicBezTo>
                <a:cubicBezTo>
                  <a:pt x="14" y="538"/>
                  <a:pt x="15" y="536"/>
                  <a:pt x="15" y="533"/>
                </a:cubicBezTo>
                <a:cubicBezTo>
                  <a:pt x="15" y="529"/>
                  <a:pt x="14" y="527"/>
                  <a:pt x="13" y="525"/>
                </a:cubicBezTo>
                <a:cubicBezTo>
                  <a:pt x="13" y="524"/>
                  <a:pt x="13" y="524"/>
                  <a:pt x="13" y="522"/>
                </a:cubicBezTo>
                <a:cubicBezTo>
                  <a:pt x="13" y="520"/>
                  <a:pt x="13" y="519"/>
                  <a:pt x="13" y="517"/>
                </a:cubicBezTo>
                <a:cubicBezTo>
                  <a:pt x="14" y="516"/>
                  <a:pt x="15" y="514"/>
                  <a:pt x="15" y="510"/>
                </a:cubicBezTo>
                <a:cubicBezTo>
                  <a:pt x="15" y="506"/>
                  <a:pt x="14" y="504"/>
                  <a:pt x="13" y="502"/>
                </a:cubicBezTo>
                <a:cubicBezTo>
                  <a:pt x="13" y="501"/>
                  <a:pt x="13" y="500"/>
                  <a:pt x="13" y="498"/>
                </a:cubicBezTo>
                <a:cubicBezTo>
                  <a:pt x="13" y="495"/>
                  <a:pt x="13" y="494"/>
                  <a:pt x="13" y="493"/>
                </a:cubicBezTo>
                <a:cubicBezTo>
                  <a:pt x="14" y="491"/>
                  <a:pt x="15" y="489"/>
                  <a:pt x="15" y="485"/>
                </a:cubicBezTo>
                <a:cubicBezTo>
                  <a:pt x="15" y="482"/>
                  <a:pt x="14" y="480"/>
                  <a:pt x="13" y="478"/>
                </a:cubicBezTo>
                <a:cubicBezTo>
                  <a:pt x="13" y="477"/>
                  <a:pt x="13" y="476"/>
                  <a:pt x="13" y="474"/>
                </a:cubicBezTo>
                <a:cubicBezTo>
                  <a:pt x="13" y="471"/>
                  <a:pt x="13" y="470"/>
                  <a:pt x="13" y="469"/>
                </a:cubicBezTo>
                <a:cubicBezTo>
                  <a:pt x="14" y="467"/>
                  <a:pt x="15" y="465"/>
                  <a:pt x="15" y="461"/>
                </a:cubicBezTo>
                <a:cubicBezTo>
                  <a:pt x="15" y="458"/>
                  <a:pt x="14" y="456"/>
                  <a:pt x="13" y="454"/>
                </a:cubicBezTo>
                <a:cubicBezTo>
                  <a:pt x="13" y="453"/>
                  <a:pt x="13" y="452"/>
                  <a:pt x="13" y="450"/>
                </a:cubicBezTo>
                <a:cubicBezTo>
                  <a:pt x="13" y="448"/>
                  <a:pt x="13" y="447"/>
                  <a:pt x="13" y="445"/>
                </a:cubicBezTo>
                <a:cubicBezTo>
                  <a:pt x="14" y="444"/>
                  <a:pt x="15" y="442"/>
                  <a:pt x="15" y="438"/>
                </a:cubicBezTo>
                <a:cubicBezTo>
                  <a:pt x="15" y="434"/>
                  <a:pt x="14" y="432"/>
                  <a:pt x="13" y="430"/>
                </a:cubicBezTo>
                <a:cubicBezTo>
                  <a:pt x="13" y="429"/>
                  <a:pt x="13" y="428"/>
                  <a:pt x="13" y="426"/>
                </a:cubicBezTo>
                <a:cubicBezTo>
                  <a:pt x="13" y="424"/>
                  <a:pt x="13" y="423"/>
                  <a:pt x="13" y="421"/>
                </a:cubicBezTo>
                <a:cubicBezTo>
                  <a:pt x="14" y="420"/>
                  <a:pt x="15" y="418"/>
                  <a:pt x="15" y="414"/>
                </a:cubicBezTo>
                <a:cubicBezTo>
                  <a:pt x="15" y="410"/>
                  <a:pt x="14" y="408"/>
                  <a:pt x="13" y="406"/>
                </a:cubicBezTo>
                <a:cubicBezTo>
                  <a:pt x="13" y="405"/>
                  <a:pt x="13" y="404"/>
                  <a:pt x="13" y="402"/>
                </a:cubicBezTo>
                <a:cubicBezTo>
                  <a:pt x="13" y="400"/>
                  <a:pt x="13" y="399"/>
                  <a:pt x="13" y="398"/>
                </a:cubicBezTo>
                <a:cubicBezTo>
                  <a:pt x="14" y="396"/>
                  <a:pt x="15" y="394"/>
                  <a:pt x="15" y="390"/>
                </a:cubicBezTo>
                <a:cubicBezTo>
                  <a:pt x="15" y="386"/>
                  <a:pt x="14" y="384"/>
                  <a:pt x="13" y="383"/>
                </a:cubicBezTo>
                <a:cubicBezTo>
                  <a:pt x="13" y="381"/>
                  <a:pt x="13" y="380"/>
                  <a:pt x="13" y="378"/>
                </a:cubicBezTo>
                <a:cubicBezTo>
                  <a:pt x="13" y="376"/>
                  <a:pt x="13" y="375"/>
                  <a:pt x="13" y="374"/>
                </a:cubicBezTo>
                <a:cubicBezTo>
                  <a:pt x="14" y="372"/>
                  <a:pt x="15" y="370"/>
                  <a:pt x="15" y="367"/>
                </a:cubicBezTo>
                <a:cubicBezTo>
                  <a:pt x="15" y="363"/>
                  <a:pt x="14" y="361"/>
                  <a:pt x="13" y="359"/>
                </a:cubicBezTo>
                <a:cubicBezTo>
                  <a:pt x="13" y="357"/>
                  <a:pt x="13" y="357"/>
                  <a:pt x="13" y="354"/>
                </a:cubicBezTo>
                <a:cubicBezTo>
                  <a:pt x="13" y="352"/>
                  <a:pt x="13" y="351"/>
                  <a:pt x="13" y="350"/>
                </a:cubicBezTo>
                <a:cubicBezTo>
                  <a:pt x="14" y="348"/>
                  <a:pt x="15" y="346"/>
                  <a:pt x="15" y="342"/>
                </a:cubicBezTo>
                <a:cubicBezTo>
                  <a:pt x="15" y="338"/>
                  <a:pt x="14" y="336"/>
                  <a:pt x="13" y="334"/>
                </a:cubicBezTo>
                <a:cubicBezTo>
                  <a:pt x="13" y="333"/>
                  <a:pt x="13" y="332"/>
                  <a:pt x="13" y="330"/>
                </a:cubicBezTo>
                <a:cubicBezTo>
                  <a:pt x="13" y="327"/>
                  <a:pt x="13" y="326"/>
                  <a:pt x="13" y="325"/>
                </a:cubicBezTo>
                <a:cubicBezTo>
                  <a:pt x="14" y="323"/>
                  <a:pt x="15" y="321"/>
                  <a:pt x="15" y="317"/>
                </a:cubicBezTo>
                <a:cubicBezTo>
                  <a:pt x="15" y="313"/>
                  <a:pt x="14" y="311"/>
                  <a:pt x="13" y="309"/>
                </a:cubicBezTo>
                <a:cubicBezTo>
                  <a:pt x="13" y="308"/>
                  <a:pt x="13" y="307"/>
                  <a:pt x="13" y="305"/>
                </a:cubicBezTo>
                <a:cubicBezTo>
                  <a:pt x="13" y="302"/>
                  <a:pt x="13" y="301"/>
                  <a:pt x="13" y="300"/>
                </a:cubicBezTo>
                <a:cubicBezTo>
                  <a:pt x="14" y="298"/>
                  <a:pt x="15" y="296"/>
                  <a:pt x="15" y="292"/>
                </a:cubicBezTo>
                <a:cubicBezTo>
                  <a:pt x="15" y="288"/>
                  <a:pt x="14" y="286"/>
                  <a:pt x="13" y="285"/>
                </a:cubicBezTo>
                <a:cubicBezTo>
                  <a:pt x="13" y="283"/>
                  <a:pt x="13" y="283"/>
                  <a:pt x="13" y="280"/>
                </a:cubicBezTo>
                <a:cubicBezTo>
                  <a:pt x="13" y="278"/>
                  <a:pt x="13" y="277"/>
                  <a:pt x="13" y="276"/>
                </a:cubicBezTo>
                <a:cubicBezTo>
                  <a:pt x="14" y="274"/>
                  <a:pt x="15" y="272"/>
                  <a:pt x="15" y="268"/>
                </a:cubicBezTo>
                <a:cubicBezTo>
                  <a:pt x="15" y="264"/>
                  <a:pt x="14" y="262"/>
                  <a:pt x="13" y="261"/>
                </a:cubicBezTo>
                <a:cubicBezTo>
                  <a:pt x="13" y="259"/>
                  <a:pt x="13" y="258"/>
                  <a:pt x="13" y="256"/>
                </a:cubicBezTo>
                <a:cubicBezTo>
                  <a:pt x="13" y="254"/>
                  <a:pt x="13" y="253"/>
                  <a:pt x="13" y="252"/>
                </a:cubicBezTo>
                <a:cubicBezTo>
                  <a:pt x="14" y="250"/>
                  <a:pt x="15" y="248"/>
                  <a:pt x="15" y="244"/>
                </a:cubicBezTo>
                <a:cubicBezTo>
                  <a:pt x="15" y="240"/>
                  <a:pt x="14" y="238"/>
                  <a:pt x="13" y="236"/>
                </a:cubicBezTo>
                <a:cubicBezTo>
                  <a:pt x="13" y="235"/>
                  <a:pt x="13" y="234"/>
                  <a:pt x="13" y="232"/>
                </a:cubicBezTo>
                <a:cubicBezTo>
                  <a:pt x="13" y="229"/>
                  <a:pt x="13" y="228"/>
                  <a:pt x="13" y="227"/>
                </a:cubicBezTo>
                <a:cubicBezTo>
                  <a:pt x="14" y="225"/>
                  <a:pt x="15" y="223"/>
                  <a:pt x="15" y="219"/>
                </a:cubicBezTo>
                <a:cubicBezTo>
                  <a:pt x="15" y="216"/>
                  <a:pt x="14" y="213"/>
                  <a:pt x="13" y="212"/>
                </a:cubicBezTo>
                <a:cubicBezTo>
                  <a:pt x="13" y="210"/>
                  <a:pt x="13" y="210"/>
                  <a:pt x="13" y="207"/>
                </a:cubicBezTo>
                <a:cubicBezTo>
                  <a:pt x="13" y="205"/>
                  <a:pt x="13" y="204"/>
                  <a:pt x="13" y="203"/>
                </a:cubicBezTo>
                <a:cubicBezTo>
                  <a:pt x="14" y="201"/>
                  <a:pt x="15" y="199"/>
                  <a:pt x="15" y="195"/>
                </a:cubicBezTo>
                <a:cubicBezTo>
                  <a:pt x="15" y="191"/>
                  <a:pt x="14" y="189"/>
                  <a:pt x="13" y="188"/>
                </a:cubicBezTo>
                <a:cubicBezTo>
                  <a:pt x="13" y="186"/>
                  <a:pt x="13" y="185"/>
                  <a:pt x="13" y="183"/>
                </a:cubicBezTo>
                <a:cubicBezTo>
                  <a:pt x="13" y="181"/>
                  <a:pt x="13" y="180"/>
                  <a:pt x="13" y="178"/>
                </a:cubicBezTo>
                <a:cubicBezTo>
                  <a:pt x="14" y="177"/>
                  <a:pt x="15" y="175"/>
                  <a:pt x="15" y="171"/>
                </a:cubicBezTo>
                <a:cubicBezTo>
                  <a:pt x="15" y="167"/>
                  <a:pt x="14" y="165"/>
                  <a:pt x="13" y="163"/>
                </a:cubicBezTo>
                <a:cubicBezTo>
                  <a:pt x="13" y="162"/>
                  <a:pt x="13" y="161"/>
                  <a:pt x="13" y="158"/>
                </a:cubicBezTo>
                <a:cubicBezTo>
                  <a:pt x="13" y="156"/>
                  <a:pt x="13" y="155"/>
                  <a:pt x="13" y="154"/>
                </a:cubicBezTo>
                <a:cubicBezTo>
                  <a:pt x="14" y="152"/>
                  <a:pt x="15" y="150"/>
                  <a:pt x="15" y="146"/>
                </a:cubicBezTo>
                <a:cubicBezTo>
                  <a:pt x="15" y="142"/>
                  <a:pt x="14" y="140"/>
                  <a:pt x="13" y="138"/>
                </a:cubicBezTo>
                <a:cubicBezTo>
                  <a:pt x="13" y="137"/>
                  <a:pt x="13" y="136"/>
                  <a:pt x="13" y="134"/>
                </a:cubicBezTo>
                <a:cubicBezTo>
                  <a:pt x="13" y="132"/>
                  <a:pt x="13" y="131"/>
                  <a:pt x="13" y="129"/>
                </a:cubicBezTo>
                <a:cubicBezTo>
                  <a:pt x="14" y="128"/>
                  <a:pt x="15" y="125"/>
                  <a:pt x="15" y="122"/>
                </a:cubicBezTo>
                <a:cubicBezTo>
                  <a:pt x="15" y="118"/>
                  <a:pt x="14" y="116"/>
                  <a:pt x="13" y="114"/>
                </a:cubicBezTo>
                <a:cubicBezTo>
                  <a:pt x="13" y="113"/>
                  <a:pt x="13" y="112"/>
                  <a:pt x="13" y="109"/>
                </a:cubicBezTo>
                <a:cubicBezTo>
                  <a:pt x="13" y="107"/>
                  <a:pt x="13" y="106"/>
                  <a:pt x="13" y="105"/>
                </a:cubicBezTo>
                <a:cubicBezTo>
                  <a:pt x="14" y="103"/>
                  <a:pt x="15" y="101"/>
                  <a:pt x="15" y="97"/>
                </a:cubicBezTo>
                <a:cubicBezTo>
                  <a:pt x="15" y="93"/>
                  <a:pt x="14" y="91"/>
                  <a:pt x="13" y="90"/>
                </a:cubicBezTo>
                <a:cubicBezTo>
                  <a:pt x="13" y="88"/>
                  <a:pt x="13" y="87"/>
                  <a:pt x="13" y="85"/>
                </a:cubicBezTo>
                <a:cubicBezTo>
                  <a:pt x="13" y="83"/>
                  <a:pt x="13" y="82"/>
                  <a:pt x="13" y="81"/>
                </a:cubicBezTo>
                <a:cubicBezTo>
                  <a:pt x="14" y="79"/>
                  <a:pt x="15" y="77"/>
                  <a:pt x="15" y="73"/>
                </a:cubicBezTo>
                <a:cubicBezTo>
                  <a:pt x="15" y="69"/>
                  <a:pt x="14" y="67"/>
                  <a:pt x="13" y="65"/>
                </a:cubicBezTo>
                <a:cubicBezTo>
                  <a:pt x="13" y="64"/>
                  <a:pt x="13" y="63"/>
                  <a:pt x="13" y="61"/>
                </a:cubicBezTo>
                <a:cubicBezTo>
                  <a:pt x="13" y="58"/>
                  <a:pt x="13" y="57"/>
                  <a:pt x="13" y="56"/>
                </a:cubicBezTo>
                <a:cubicBezTo>
                  <a:pt x="14" y="54"/>
                  <a:pt x="15" y="52"/>
                  <a:pt x="15" y="48"/>
                </a:cubicBezTo>
                <a:cubicBezTo>
                  <a:pt x="15" y="45"/>
                  <a:pt x="14" y="42"/>
                  <a:pt x="13" y="41"/>
                </a:cubicBezTo>
                <a:cubicBezTo>
                  <a:pt x="13" y="39"/>
                  <a:pt x="13" y="38"/>
                  <a:pt x="13" y="36"/>
                </a:cubicBezTo>
                <a:cubicBezTo>
                  <a:pt x="13" y="34"/>
                  <a:pt x="13" y="33"/>
                  <a:pt x="13" y="32"/>
                </a:cubicBezTo>
                <a:cubicBezTo>
                  <a:pt x="14" y="30"/>
                  <a:pt x="15" y="28"/>
                  <a:pt x="15" y="24"/>
                </a:cubicBezTo>
                <a:cubicBezTo>
                  <a:pt x="15" y="20"/>
                  <a:pt x="14" y="18"/>
                  <a:pt x="13" y="16"/>
                </a:cubicBezTo>
                <a:cubicBezTo>
                  <a:pt x="13" y="15"/>
                  <a:pt x="13" y="14"/>
                  <a:pt x="13" y="12"/>
                </a:cubicBezTo>
                <a:cubicBezTo>
                  <a:pt x="13" y="9"/>
                  <a:pt x="13" y="9"/>
                  <a:pt x="13" y="7"/>
                </a:cubicBezTo>
                <a:cubicBezTo>
                  <a:pt x="14" y="6"/>
                  <a:pt x="15" y="3"/>
                  <a:pt x="15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11" name="Freeform 7867"/>
          <p:cNvSpPr>
            <a:spLocks/>
          </p:cNvSpPr>
          <p:nvPr/>
        </p:nvSpPr>
        <p:spPr bwMode="auto">
          <a:xfrm>
            <a:off x="5375275" y="9526588"/>
            <a:ext cx="163512" cy="309562"/>
          </a:xfrm>
          <a:custGeom>
            <a:avLst/>
            <a:gdLst>
              <a:gd name="T0" fmla="*/ 51 w 103"/>
              <a:gd name="T1" fmla="*/ 195 h 195"/>
              <a:gd name="T2" fmla="*/ 0 w 103"/>
              <a:gd name="T3" fmla="*/ 179 h 195"/>
              <a:gd name="T4" fmla="*/ 51 w 103"/>
              <a:gd name="T5" fmla="*/ 0 h 195"/>
              <a:gd name="T6" fmla="*/ 103 w 103"/>
              <a:gd name="T7" fmla="*/ 16 h 195"/>
              <a:gd name="T8" fmla="*/ 51 w 103"/>
              <a:gd name="T9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95">
                <a:moveTo>
                  <a:pt x="51" y="195"/>
                </a:moveTo>
                <a:lnTo>
                  <a:pt x="0" y="179"/>
                </a:lnTo>
                <a:lnTo>
                  <a:pt x="51" y="0"/>
                </a:lnTo>
                <a:lnTo>
                  <a:pt x="103" y="16"/>
                </a:lnTo>
                <a:lnTo>
                  <a:pt x="51" y="195"/>
                </a:lnTo>
                <a:close/>
              </a:path>
            </a:pathLst>
          </a:custGeom>
          <a:solidFill>
            <a:srgbClr val="FFFFFF"/>
          </a:solidFill>
          <a:ln w="4763" cap="flat">
            <a:solidFill>
              <a:srgbClr val="89898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9512" name="Oval 7868"/>
          <p:cNvSpPr>
            <a:spLocks noChangeArrowheads="1"/>
          </p:cNvSpPr>
          <p:nvPr/>
        </p:nvSpPr>
        <p:spPr bwMode="auto">
          <a:xfrm>
            <a:off x="6961188" y="9420225"/>
            <a:ext cx="114300" cy="119062"/>
          </a:xfrm>
          <a:prstGeom prst="ellipse">
            <a:avLst/>
          </a:prstGeom>
          <a:noFill/>
          <a:ln w="47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13" name="Freeform 7869"/>
          <p:cNvSpPr>
            <a:spLocks/>
          </p:cNvSpPr>
          <p:nvPr/>
        </p:nvSpPr>
        <p:spPr bwMode="auto">
          <a:xfrm>
            <a:off x="6983413" y="9429750"/>
            <a:ext cx="68262" cy="84137"/>
          </a:xfrm>
          <a:custGeom>
            <a:avLst/>
            <a:gdLst>
              <a:gd name="T0" fmla="*/ 0 w 43"/>
              <a:gd name="T1" fmla="*/ 53 h 53"/>
              <a:gd name="T2" fmla="*/ 21 w 43"/>
              <a:gd name="T3" fmla="*/ 0 h 53"/>
              <a:gd name="T4" fmla="*/ 43 w 43"/>
              <a:gd name="T5" fmla="*/ 53 h 53"/>
              <a:gd name="T6" fmla="*/ 21 w 43"/>
              <a:gd name="T7" fmla="*/ 42 h 53"/>
              <a:gd name="T8" fmla="*/ 0 w 43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3">
                <a:moveTo>
                  <a:pt x="0" y="53"/>
                </a:moveTo>
                <a:lnTo>
                  <a:pt x="21" y="0"/>
                </a:lnTo>
                <a:lnTo>
                  <a:pt x="43" y="53"/>
                </a:lnTo>
                <a:lnTo>
                  <a:pt x="21" y="42"/>
                </a:lnTo>
                <a:lnTo>
                  <a:pt x="0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14" name="Freeform 7870"/>
          <p:cNvSpPr>
            <a:spLocks/>
          </p:cNvSpPr>
          <p:nvPr/>
        </p:nvSpPr>
        <p:spPr bwMode="auto">
          <a:xfrm>
            <a:off x="7004050" y="9380538"/>
            <a:ext cx="28575" cy="31750"/>
          </a:xfrm>
          <a:custGeom>
            <a:avLst/>
            <a:gdLst>
              <a:gd name="T0" fmla="*/ 5 w 18"/>
              <a:gd name="T1" fmla="*/ 0 h 20"/>
              <a:gd name="T2" fmla="*/ 14 w 18"/>
              <a:gd name="T3" fmla="*/ 17 h 20"/>
              <a:gd name="T4" fmla="*/ 14 w 18"/>
              <a:gd name="T5" fmla="*/ 0 h 20"/>
              <a:gd name="T6" fmla="*/ 18 w 18"/>
              <a:gd name="T7" fmla="*/ 0 h 20"/>
              <a:gd name="T8" fmla="*/ 18 w 18"/>
              <a:gd name="T9" fmla="*/ 20 h 20"/>
              <a:gd name="T10" fmla="*/ 13 w 18"/>
              <a:gd name="T11" fmla="*/ 20 h 20"/>
              <a:gd name="T12" fmla="*/ 3 w 18"/>
              <a:gd name="T13" fmla="*/ 3 h 20"/>
              <a:gd name="T14" fmla="*/ 3 w 18"/>
              <a:gd name="T15" fmla="*/ 20 h 20"/>
              <a:gd name="T16" fmla="*/ 0 w 18"/>
              <a:gd name="T17" fmla="*/ 20 h 20"/>
              <a:gd name="T18" fmla="*/ 0 w 18"/>
              <a:gd name="T19" fmla="*/ 0 h 20"/>
              <a:gd name="T20" fmla="*/ 5 w 18"/>
              <a:gd name="T2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20">
                <a:moveTo>
                  <a:pt x="5" y="0"/>
                </a:moveTo>
                <a:lnTo>
                  <a:pt x="14" y="17"/>
                </a:lnTo>
                <a:lnTo>
                  <a:pt x="14" y="0"/>
                </a:lnTo>
                <a:lnTo>
                  <a:pt x="18" y="0"/>
                </a:lnTo>
                <a:lnTo>
                  <a:pt x="18" y="20"/>
                </a:lnTo>
                <a:lnTo>
                  <a:pt x="13" y="20"/>
                </a:lnTo>
                <a:lnTo>
                  <a:pt x="3" y="3"/>
                </a:lnTo>
                <a:lnTo>
                  <a:pt x="3" y="20"/>
                </a:lnTo>
                <a:lnTo>
                  <a:pt x="0" y="20"/>
                </a:lnTo>
                <a:lnTo>
                  <a:pt x="0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22" name="正方形/長方形 9521"/>
          <p:cNvSpPr/>
          <p:nvPr/>
        </p:nvSpPr>
        <p:spPr>
          <a:xfrm>
            <a:off x="6814197" y="10040315"/>
            <a:ext cx="288862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GS</a:t>
            </a:r>
            <a:endParaRPr lang="ja-JP" altLang="en-US" sz="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23" name="正方形/長方形 9522"/>
          <p:cNvSpPr/>
          <p:nvPr/>
        </p:nvSpPr>
        <p:spPr>
          <a:xfrm>
            <a:off x="6753502" y="9761896"/>
            <a:ext cx="54373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7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下三橋町</a:t>
            </a:r>
          </a:p>
        </p:txBody>
      </p:sp>
      <p:sp>
        <p:nvSpPr>
          <p:cNvPr id="9524" name="正方形/長方形 9523"/>
          <p:cNvSpPr/>
          <p:nvPr/>
        </p:nvSpPr>
        <p:spPr>
          <a:xfrm rot="21057749">
            <a:off x="6695876" y="9455450"/>
            <a:ext cx="96180" cy="340478"/>
          </a:xfrm>
          <a:prstGeom prst="rect">
            <a:avLst/>
          </a:prstGeom>
        </p:spPr>
        <p:txBody>
          <a:bodyPr vert="eaVert" wrap="none" lIns="0" tIns="0" rIns="0" bIns="0">
            <a:spAutoFit/>
          </a:bodyPr>
          <a:lstStyle/>
          <a:p>
            <a:r>
              <a:rPr lang="zh-CN" altLang="en-US" sz="5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国道</a:t>
            </a:r>
            <a:r>
              <a:rPr lang="en-US" altLang="zh-CN" sz="5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24</a:t>
            </a:r>
            <a:r>
              <a:rPr lang="zh-CN" altLang="en-US" sz="5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号線</a:t>
            </a:r>
            <a:endParaRPr lang="ja-JP" altLang="en-US" sz="5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525" name="図 95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780" y="9507537"/>
            <a:ext cx="296140" cy="278576"/>
          </a:xfrm>
          <a:prstGeom prst="rect">
            <a:avLst/>
          </a:prstGeom>
        </p:spPr>
      </p:pic>
      <p:sp>
        <p:nvSpPr>
          <p:cNvPr id="9526" name="テキスト ボックス 9525"/>
          <p:cNvSpPr txBox="1"/>
          <p:nvPr/>
        </p:nvSpPr>
        <p:spPr>
          <a:xfrm>
            <a:off x="5679478" y="9536092"/>
            <a:ext cx="256480" cy="1538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ja-JP" altLang="en-US" sz="5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居酒屋</a:t>
            </a:r>
            <a:endParaRPr lang="en-US" altLang="ja-JP" sz="5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5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あすく</a:t>
            </a:r>
            <a:r>
              <a:rPr kumimoji="1" lang="ja-JP" altLang="en-US" sz="5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る</a:t>
            </a:r>
          </a:p>
        </p:txBody>
      </p:sp>
      <p:sp>
        <p:nvSpPr>
          <p:cNvPr id="9527" name="テキスト ボックス 9526"/>
          <p:cNvSpPr txBox="1"/>
          <p:nvPr/>
        </p:nvSpPr>
        <p:spPr>
          <a:xfrm>
            <a:off x="5899185" y="9766004"/>
            <a:ext cx="5450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ja-JP" sz="800" b="1" smtClean="0">
                <a:solidFill>
                  <a:schemeClr val="bg1"/>
                </a:solidFill>
              </a:rPr>
              <a:t>P</a:t>
            </a:r>
            <a:endParaRPr kumimoji="1" lang="ja-JP" altLang="en-US" sz="800" b="1" dirty="0">
              <a:solidFill>
                <a:schemeClr val="bg1"/>
              </a:solidFill>
            </a:endParaRPr>
          </a:p>
        </p:txBody>
      </p:sp>
      <p:sp>
        <p:nvSpPr>
          <p:cNvPr id="2008" name="正方形/長方形 2007"/>
          <p:cNvSpPr/>
          <p:nvPr/>
        </p:nvSpPr>
        <p:spPr>
          <a:xfrm>
            <a:off x="6342162" y="10087484"/>
            <a:ext cx="307777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コンビニ</a:t>
            </a:r>
            <a:endParaRPr lang="ja-JP" altLang="en-US" sz="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09" name="正方形/長方形 2008"/>
          <p:cNvSpPr/>
          <p:nvPr/>
        </p:nvSpPr>
        <p:spPr>
          <a:xfrm>
            <a:off x="6411912" y="9992679"/>
            <a:ext cx="230832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郵便局</a:t>
            </a:r>
            <a:endParaRPr lang="ja-JP" altLang="en-US" sz="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10" name="正方形/長方形 2009"/>
          <p:cNvSpPr/>
          <p:nvPr/>
        </p:nvSpPr>
        <p:spPr>
          <a:xfrm>
            <a:off x="5395815" y="10045932"/>
            <a:ext cx="153888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6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銀行</a:t>
            </a:r>
          </a:p>
        </p:txBody>
      </p:sp>
      <p:sp>
        <p:nvSpPr>
          <p:cNvPr id="9528" name="テキスト ボックス 9527"/>
          <p:cNvSpPr txBox="1"/>
          <p:nvPr/>
        </p:nvSpPr>
        <p:spPr>
          <a:xfrm rot="941820">
            <a:off x="5320795" y="9524178"/>
            <a:ext cx="276999" cy="3183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600" b="1" dirty="0" smtClean="0"/>
              <a:t>豊洲駅</a:t>
            </a:r>
            <a:endParaRPr kumimoji="1" lang="ja-JP" altLang="en-US" sz="600" b="1" dirty="0"/>
          </a:p>
        </p:txBody>
      </p:sp>
      <p:pic>
        <p:nvPicPr>
          <p:cNvPr id="9533" name="図 95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89" y="6804593"/>
            <a:ext cx="2968758" cy="2051308"/>
          </a:xfrm>
          <a:prstGeom prst="rect">
            <a:avLst/>
          </a:prstGeom>
        </p:spPr>
      </p:pic>
      <p:sp>
        <p:nvSpPr>
          <p:cNvPr id="9490" name="正方形/長方形 9489"/>
          <p:cNvSpPr/>
          <p:nvPr/>
        </p:nvSpPr>
        <p:spPr>
          <a:xfrm>
            <a:off x="670807" y="7018845"/>
            <a:ext cx="1993430" cy="1707688"/>
          </a:xfrm>
          <a:prstGeom prst="rect">
            <a:avLst/>
          </a:prstGeom>
        </p:spPr>
        <p:txBody>
          <a:bodyPr vert="eaVert" wrap="square" spcCol="7200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ウニ丼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ウニ・イクラ丼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盛合せ刺身1人前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自家製イカゴロル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活真ツブ貝刺身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ボタンエビ刺身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本マグロ赤身刺身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特製コロッケ</a:t>
            </a:r>
          </a:p>
          <a:p>
            <a:pPr>
              <a:lnSpc>
                <a:spcPct val="150000"/>
              </a:lnSpc>
            </a:pPr>
            <a:r>
              <a:rPr lang="ja-JP" altLang="en-US" sz="1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ギョウザまんじゅう</a:t>
            </a:r>
          </a:p>
        </p:txBody>
      </p:sp>
      <p:pic>
        <p:nvPicPr>
          <p:cNvPr id="9532" name="図 95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1" y="2081897"/>
            <a:ext cx="6970790" cy="6413005"/>
          </a:xfrm>
          <a:prstGeom prst="rect">
            <a:avLst/>
          </a:prstGeom>
        </p:spPr>
      </p:pic>
      <p:pic>
        <p:nvPicPr>
          <p:cNvPr id="9491" name="図 94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155" y="8271804"/>
            <a:ext cx="1976878" cy="370700"/>
          </a:xfrm>
          <a:prstGeom prst="rect">
            <a:avLst/>
          </a:prstGeom>
        </p:spPr>
      </p:pic>
      <p:pic>
        <p:nvPicPr>
          <p:cNvPr id="2002" name="図 200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005" y="4129631"/>
            <a:ext cx="167640" cy="731521"/>
          </a:xfrm>
          <a:prstGeom prst="rect">
            <a:avLst/>
          </a:prstGeom>
        </p:spPr>
      </p:pic>
      <p:pic>
        <p:nvPicPr>
          <p:cNvPr id="2004" name="図 200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925" y="7633378"/>
            <a:ext cx="161544" cy="716281"/>
          </a:xfrm>
          <a:prstGeom prst="rect">
            <a:avLst/>
          </a:prstGeom>
        </p:spPr>
      </p:pic>
      <p:sp>
        <p:nvSpPr>
          <p:cNvPr id="89" name="正方形/長方形 88"/>
          <p:cNvSpPr/>
          <p:nvPr/>
        </p:nvSpPr>
        <p:spPr>
          <a:xfrm rot="21092234">
            <a:off x="604403" y="5072162"/>
            <a:ext cx="2248426" cy="1686902"/>
          </a:xfrm>
          <a:prstGeom prst="rect">
            <a:avLst/>
          </a:prstGeom>
          <a:pattFill prst="dkVert">
            <a:fgClr>
              <a:srgbClr val="E8EE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ja-JP" altLang="en-US" sz="1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kumimoji="1" lang="en-US" altLang="ja-JP" sz="1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</a:t>
            </a:r>
            <a:r>
              <a:rPr lang="ja-JP" altLang="en-US" sz="18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れてくださ</a:t>
            </a:r>
            <a:r>
              <a:rPr lang="ja-JP" altLang="en-US" sz="1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い</a:t>
            </a:r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0" name="正方形/長方形 89"/>
          <p:cNvSpPr/>
          <p:nvPr/>
        </p:nvSpPr>
        <p:spPr>
          <a:xfrm>
            <a:off x="3619892" y="6132891"/>
            <a:ext cx="3100858" cy="2271643"/>
          </a:xfrm>
          <a:prstGeom prst="rect">
            <a:avLst/>
          </a:prstGeom>
          <a:pattFill prst="dkVert">
            <a:fgClr>
              <a:srgbClr val="E8EE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写真を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</a:t>
            </a:r>
            <a:r>
              <a:rPr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れてくださ</a:t>
            </a: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い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03" name="図 200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237" y="5946076"/>
            <a:ext cx="249937" cy="68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.potx" id="{7544697D-E042-48C7-BAE1-6048372FF0F0}" vid="{DF39B019-0560-4BAB-95D3-F17A2ECDC012}"/>
    </a:ext>
  </a:extLst>
</a:theme>
</file>

<file path=ppt/theme/theme2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213</Words>
  <Application>Microsoft Office PowerPoint</Application>
  <PresentationFormat>ユーザー設定</PresentationFormat>
  <Paragraphs>53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Office テーマ</vt:lpstr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赤星真人(d006033)</cp:lastModifiedBy>
  <cp:revision>4</cp:revision>
  <cp:lastPrinted>2013-08-08T01:44:06Z</cp:lastPrinted>
  <dcterms:created xsi:type="dcterms:W3CDTF">2013-09-02T06:57:45Z</dcterms:created>
  <dcterms:modified xsi:type="dcterms:W3CDTF">2013-09-24T10:58:16Z</dcterms:modified>
</cp:coreProperties>
</file>