
<file path=[Content_Types].xml><?xml version="1.0" encoding="utf-8"?>
<Types xmlns="http://schemas.openxmlformats.org/package/2006/content-types">
  <Default Extension="png" ContentType="image/png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3" r:id="rId1"/>
    <p:sldMasterId id="2147483676" r:id="rId2"/>
  </p:sldMasterIdLst>
  <p:notesMasterIdLst>
    <p:notesMasterId r:id="rId5"/>
  </p:notesMasterIdLst>
  <p:sldIdLst>
    <p:sldId id="260" r:id="rId3"/>
    <p:sldId id="259" r:id="rId4"/>
  </p:sldIdLst>
  <p:sldSz cx="7775575" cy="10907713"/>
  <p:notesSz cx="6794500" cy="992505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14C3F"/>
    <a:srgbClr val="F9C897"/>
    <a:srgbClr val="640000"/>
    <a:srgbClr val="3E0000"/>
    <a:srgbClr val="000000"/>
    <a:srgbClr val="905B37"/>
    <a:srgbClr val="FFC000"/>
    <a:srgbClr val="905A36"/>
    <a:srgbClr val="EA5504"/>
    <a:srgbClr val="B00E1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>
        <p:scale>
          <a:sx n="136" d="100"/>
          <a:sy n="136" d="100"/>
        </p:scale>
        <p:origin x="-78" y="1872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4283" cy="497976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646" y="0"/>
            <a:ext cx="2944283" cy="497976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2013/9/24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03450" y="1239838"/>
            <a:ext cx="23876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1" tIns="45715" rIns="91431" bIns="45715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431"/>
            <a:ext cx="5435600" cy="3907988"/>
          </a:xfrm>
          <a:prstGeom prst="rect">
            <a:avLst/>
          </a:prstGeom>
        </p:spPr>
        <p:txBody>
          <a:bodyPr vert="horz" lIns="91431" tIns="45715" rIns="91431" bIns="45715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1" y="9427077"/>
            <a:ext cx="2944283" cy="497975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646" y="9427077"/>
            <a:ext cx="2944283" cy="497975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00714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 smtClean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9/24/2013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86497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9/24/2013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030906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9/24/2013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296539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447554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9/24/2013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77681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9/24/2013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5322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9/24/2013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81847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9/24/2013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23610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9/24/2013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87929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9/24/2013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57762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9/24/2013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32944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9/24/2013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45051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slideLayout" Target="../slideLayouts/slideLayout13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5" Type="http://schemas.openxmlformats.org/officeDocument/2006/relationships/slideLayout" Target="../slideLayouts/slideLayout6.xml"/><Relationship Id="rId10" Type="http://schemas.openxmlformats.org/officeDocument/2006/relationships/slideLayout" Target="../slideLayouts/slideLayout11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57" name="図 4656"/>
          <p:cNvPicPr>
            <a:picLocks noChangeAspect="1"/>
          </p:cNvPicPr>
          <p:nvPr userDrawn="1"/>
        </p:nvPicPr>
        <p:blipFill>
          <a:blip r:embed="rId3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1555116" y="1555114"/>
            <a:ext cx="10885805" cy="7775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0488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</p:sldLayoutIdLst>
  <p:txStyles>
    <p:titleStyle>
      <a:lvl1pPr algn="l" defTabSz="777514" rtl="0" eaLnBrk="1" latinLnBrk="0" hangingPunct="1">
        <a:lnSpc>
          <a:spcPct val="90000"/>
        </a:lnSpc>
        <a:spcBef>
          <a:spcPct val="0"/>
        </a:spcBef>
        <a:buNone/>
        <a:defRPr kumimoji="1" sz="374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79" indent="-194379" algn="l" defTabSz="777514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kumimoji="1" sz="2381" kern="1200">
          <a:solidFill>
            <a:schemeClr val="tx1"/>
          </a:solidFill>
          <a:latin typeface="+mn-lt"/>
          <a:ea typeface="+mn-ea"/>
          <a:cs typeface="+mn-cs"/>
        </a:defRPr>
      </a:lvl1pPr>
      <a:lvl2pPr marL="5831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2pPr>
      <a:lvl3pPr marL="971893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360650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749407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F884F0B2-B493-4BF7-8ECE-6909FFB28D80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9/24/2013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defTabSz="1019007" fontAlgn="auto">
              <a:spcBef>
                <a:spcPts val="0"/>
              </a:spcBef>
              <a:spcAft>
                <a:spcPts val="0"/>
              </a:spcAft>
              <a:defRPr sz="102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E74A00B5-3BCE-4728-91D6-CDCA4B0AE929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707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emf"/><Relationship Id="rId3" Type="http://schemas.microsoft.com/office/2007/relationships/hdphoto" Target="../media/hdphoto2.wdp"/><Relationship Id="rId7" Type="http://schemas.openxmlformats.org/officeDocument/2006/relationships/image" Target="../media/image6.em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emf"/><Relationship Id="rId5" Type="http://schemas.openxmlformats.org/officeDocument/2006/relationships/image" Target="../media/image4.WMF"/><Relationship Id="rId10" Type="http://schemas.openxmlformats.org/officeDocument/2006/relationships/image" Target="../media/image9.emf"/><Relationship Id="rId4" Type="http://schemas.openxmlformats.org/officeDocument/2006/relationships/image" Target="../media/image3.emf"/><Relationship Id="rId9" Type="http://schemas.openxmlformats.org/officeDocument/2006/relationships/image" Target="../media/image8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41826028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3" name="正方形/長方形 832"/>
          <p:cNvSpPr/>
          <p:nvPr/>
        </p:nvSpPr>
        <p:spPr>
          <a:xfrm>
            <a:off x="683070" y="7984464"/>
            <a:ext cx="2804684" cy="344672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bg1"/>
              </a:solidFill>
            </a:endParaRPr>
          </a:p>
        </p:txBody>
      </p:sp>
      <p:pic>
        <p:nvPicPr>
          <p:cNvPr id="815" name="図 814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astelsSmooth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8075" y="768926"/>
            <a:ext cx="7897425" cy="2433482"/>
          </a:xfrm>
          <a:prstGeom prst="rect">
            <a:avLst/>
          </a:prstGeom>
        </p:spPr>
      </p:pic>
      <p:pic>
        <p:nvPicPr>
          <p:cNvPr id="816" name="図 81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47459" y="3256842"/>
            <a:ext cx="5636251" cy="1361250"/>
          </a:xfrm>
          <a:prstGeom prst="rect">
            <a:avLst/>
          </a:prstGeom>
          <a:effectLst>
            <a:outerShdw blurRad="50800" dist="38100" dir="5400000" algn="t" rotWithShape="0">
              <a:schemeClr val="tx1">
                <a:lumMod val="85000"/>
                <a:lumOff val="15000"/>
                <a:alpha val="40000"/>
              </a:schemeClr>
            </a:outerShdw>
          </a:effectLst>
        </p:spPr>
      </p:pic>
      <p:pic>
        <p:nvPicPr>
          <p:cNvPr id="818" name="図 817"/>
          <p:cNvPicPr>
            <a:picLocks noChangeAspect="1"/>
          </p:cNvPicPr>
          <p:nvPr/>
        </p:nvPicPr>
        <p:blipFill>
          <a:blip r:embed="rId5" cstate="print"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87753" y="1258726"/>
            <a:ext cx="755662" cy="1089058"/>
          </a:xfrm>
          <a:prstGeom prst="rect">
            <a:avLst/>
          </a:prstGeom>
        </p:spPr>
      </p:pic>
      <p:grpSp>
        <p:nvGrpSpPr>
          <p:cNvPr id="855" name="グループ化 854"/>
          <p:cNvGrpSpPr/>
          <p:nvPr/>
        </p:nvGrpSpPr>
        <p:grpSpPr>
          <a:xfrm>
            <a:off x="4287786" y="8226119"/>
            <a:ext cx="3072967" cy="2105136"/>
            <a:chOff x="4041960" y="8702943"/>
            <a:chExt cx="3072967" cy="2105136"/>
          </a:xfrm>
        </p:grpSpPr>
        <p:grpSp>
          <p:nvGrpSpPr>
            <p:cNvPr id="856" name="グループ化 855"/>
            <p:cNvGrpSpPr/>
            <p:nvPr/>
          </p:nvGrpSpPr>
          <p:grpSpPr>
            <a:xfrm>
              <a:off x="4076875" y="8702943"/>
              <a:ext cx="3038052" cy="1903507"/>
              <a:chOff x="3441128" y="2925323"/>
              <a:chExt cx="3132000" cy="1594586"/>
            </a:xfrm>
          </p:grpSpPr>
          <p:sp>
            <p:nvSpPr>
              <p:cNvPr id="864" name="正方形/長方形 863"/>
              <p:cNvSpPr/>
              <p:nvPr/>
            </p:nvSpPr>
            <p:spPr>
              <a:xfrm>
                <a:off x="3441128" y="3149245"/>
                <a:ext cx="3132000" cy="1080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sz="3200" dirty="0"/>
              </a:p>
            </p:txBody>
          </p:sp>
          <p:sp>
            <p:nvSpPr>
              <p:cNvPr id="865" name="正方形/長方形 864"/>
              <p:cNvSpPr/>
              <p:nvPr/>
            </p:nvSpPr>
            <p:spPr>
              <a:xfrm>
                <a:off x="3441128" y="4007306"/>
                <a:ext cx="3132000" cy="20072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sz="3200" dirty="0"/>
              </a:p>
            </p:txBody>
          </p:sp>
          <p:sp>
            <p:nvSpPr>
              <p:cNvPr id="866" name="正方形/長方形 865"/>
              <p:cNvSpPr/>
              <p:nvPr/>
            </p:nvSpPr>
            <p:spPr>
              <a:xfrm rot="5400000">
                <a:off x="2999060" y="3673908"/>
                <a:ext cx="1584000" cy="10800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sz="3200" dirty="0"/>
              </a:p>
            </p:txBody>
          </p:sp>
          <p:sp>
            <p:nvSpPr>
              <p:cNvPr id="867" name="正方形/長方形 866"/>
              <p:cNvSpPr/>
              <p:nvPr/>
            </p:nvSpPr>
            <p:spPr>
              <a:xfrm rot="5400000">
                <a:off x="5329977" y="3597489"/>
                <a:ext cx="1584000" cy="260837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sz="3200" dirty="0"/>
              </a:p>
            </p:txBody>
          </p:sp>
          <p:sp>
            <p:nvSpPr>
              <p:cNvPr id="868" name="正方形/長方形 867"/>
              <p:cNvSpPr/>
              <p:nvPr/>
            </p:nvSpPr>
            <p:spPr>
              <a:xfrm rot="5400000">
                <a:off x="4040456" y="3685402"/>
                <a:ext cx="1594365" cy="74208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sz="3200" dirty="0"/>
              </a:p>
            </p:txBody>
          </p:sp>
          <p:sp>
            <p:nvSpPr>
              <p:cNvPr id="869" name="正方形/長方形 868"/>
              <p:cNvSpPr/>
              <p:nvPr/>
            </p:nvSpPr>
            <p:spPr>
              <a:xfrm>
                <a:off x="3441128" y="3507180"/>
                <a:ext cx="3132000" cy="6754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sz="3200" dirty="0"/>
              </a:p>
            </p:txBody>
          </p:sp>
          <p:sp>
            <p:nvSpPr>
              <p:cNvPr id="870" name="テキスト ボックス 869"/>
              <p:cNvSpPr txBox="1"/>
              <p:nvPr/>
            </p:nvSpPr>
            <p:spPr>
              <a:xfrm>
                <a:off x="4983606" y="3001128"/>
                <a:ext cx="653097" cy="16758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ja-JP" altLang="en-US" sz="700" b="1" dirty="0">
                    <a:latin typeface="メイリオ" pitchFamily="50" charset="-128"/>
                    <a:ea typeface="メイリオ" pitchFamily="50" charset="-128"/>
                  </a:rPr>
                  <a:t>＊＊小学校</a:t>
                </a:r>
              </a:p>
            </p:txBody>
          </p:sp>
          <p:sp>
            <p:nvSpPr>
              <p:cNvPr id="871" name="テキスト ボックス 870"/>
              <p:cNvSpPr txBox="1"/>
              <p:nvPr/>
            </p:nvSpPr>
            <p:spPr>
              <a:xfrm>
                <a:off x="4150583" y="3828344"/>
                <a:ext cx="560553" cy="16758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r"/>
                <a:r>
                  <a:rPr lang="ja-JP" altLang="en-US" sz="700" b="1" dirty="0">
                    <a:latin typeface="メイリオ" pitchFamily="50" charset="-128"/>
                    <a:ea typeface="メイリオ" pitchFamily="50" charset="-128"/>
                  </a:rPr>
                  <a:t>コンビニ</a:t>
                </a:r>
              </a:p>
            </p:txBody>
          </p:sp>
          <p:sp>
            <p:nvSpPr>
              <p:cNvPr id="872" name="角丸四角形 871"/>
              <p:cNvSpPr/>
              <p:nvPr/>
            </p:nvSpPr>
            <p:spPr>
              <a:xfrm>
                <a:off x="4906764" y="3431928"/>
                <a:ext cx="612000" cy="396000"/>
              </a:xfrm>
              <a:prstGeom prst="round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sz="3200" dirty="0"/>
              </a:p>
            </p:txBody>
          </p:sp>
          <p:sp>
            <p:nvSpPr>
              <p:cNvPr id="873" name="テキスト ボックス 872"/>
              <p:cNvSpPr txBox="1"/>
              <p:nvPr/>
            </p:nvSpPr>
            <p:spPr>
              <a:xfrm>
                <a:off x="5343524" y="4210997"/>
                <a:ext cx="578728" cy="16758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ja-JP" altLang="en-US" sz="700" b="1" dirty="0">
                    <a:latin typeface="メイリオ" pitchFamily="50" charset="-128"/>
                    <a:ea typeface="メイリオ" pitchFamily="50" charset="-128"/>
                  </a:rPr>
                  <a:t>郵便局</a:t>
                </a:r>
              </a:p>
            </p:txBody>
          </p:sp>
        </p:grpSp>
        <p:sp>
          <p:nvSpPr>
            <p:cNvPr id="857" name="テキスト ボックス 856"/>
            <p:cNvSpPr txBox="1"/>
            <p:nvPr/>
          </p:nvSpPr>
          <p:spPr>
            <a:xfrm>
              <a:off x="4321353" y="10608024"/>
              <a:ext cx="2549096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700" b="1" dirty="0">
                  <a:solidFill>
                    <a:schemeClr val="accent1">
                      <a:lumMod val="50000"/>
                    </a:schemeClr>
                  </a:solidFill>
                  <a:latin typeface="メイリオ" pitchFamily="50" charset="-128"/>
                  <a:ea typeface="メイリオ" pitchFamily="50" charset="-128"/>
                </a:rPr>
                <a:t>※</a:t>
              </a:r>
              <a:r>
                <a:rPr lang="ja-JP" altLang="en-US" sz="700" b="1" dirty="0">
                  <a:solidFill>
                    <a:schemeClr val="accent1">
                      <a:lumMod val="50000"/>
                    </a:schemeClr>
                  </a:solidFill>
                  <a:latin typeface="メイリオ" pitchFamily="50" charset="-128"/>
                  <a:ea typeface="メイリオ" pitchFamily="50" charset="-128"/>
                </a:rPr>
                <a:t>国道沿い、コンビニのとなりです。駐車場有 ５台あり。</a:t>
              </a:r>
            </a:p>
          </p:txBody>
        </p:sp>
        <p:sp>
          <p:nvSpPr>
            <p:cNvPr id="858" name="円/楕円 857"/>
            <p:cNvSpPr/>
            <p:nvPr/>
          </p:nvSpPr>
          <p:spPr>
            <a:xfrm>
              <a:off x="6428763" y="10272016"/>
              <a:ext cx="97717" cy="89263"/>
            </a:xfrm>
            <a:prstGeom prst="ellips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3200"/>
            </a:p>
          </p:txBody>
        </p:sp>
        <p:sp>
          <p:nvSpPr>
            <p:cNvPr id="859" name="円/楕円 858"/>
            <p:cNvSpPr/>
            <p:nvPr/>
          </p:nvSpPr>
          <p:spPr>
            <a:xfrm>
              <a:off x="5267435" y="9824183"/>
              <a:ext cx="97717" cy="89263"/>
            </a:xfrm>
            <a:prstGeom prst="ellips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3200"/>
            </a:p>
          </p:txBody>
        </p:sp>
        <p:sp>
          <p:nvSpPr>
            <p:cNvPr id="860" name="円/楕円 859"/>
            <p:cNvSpPr/>
            <p:nvPr/>
          </p:nvSpPr>
          <p:spPr>
            <a:xfrm>
              <a:off x="5488068" y="8831628"/>
              <a:ext cx="97717" cy="89263"/>
            </a:xfrm>
            <a:prstGeom prst="ellips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3200"/>
            </a:p>
          </p:txBody>
        </p:sp>
        <p:sp>
          <p:nvSpPr>
            <p:cNvPr id="861" name="正方形/長方形 860"/>
            <p:cNvSpPr/>
            <p:nvPr/>
          </p:nvSpPr>
          <p:spPr>
            <a:xfrm>
              <a:off x="5667518" y="9516429"/>
              <a:ext cx="759502" cy="323165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r>
                <a:rPr lang="en-US" altLang="ja-JP" sz="1050" b="1" kern="0" dirty="0" smtClean="0">
                  <a:solidFill>
                    <a:schemeClr val="accent1">
                      <a:lumMod val="50000"/>
                    </a:schemeClr>
                  </a:solidFill>
                  <a:latin typeface="メイリオ" pitchFamily="50" charset="-128"/>
                  <a:ea typeface="メイリオ" pitchFamily="50" charset="-128"/>
                </a:rPr>
                <a:t>ASKUL</a:t>
              </a:r>
            </a:p>
            <a:p>
              <a:r>
                <a:rPr lang="en-US" altLang="ja-JP" sz="1050" b="1" kern="0" dirty="0" smtClean="0">
                  <a:solidFill>
                    <a:schemeClr val="accent1">
                      <a:lumMod val="50000"/>
                    </a:schemeClr>
                  </a:solidFill>
                  <a:latin typeface="メイリオ" pitchFamily="50" charset="-128"/>
                  <a:ea typeface="メイリオ" pitchFamily="50" charset="-128"/>
                </a:rPr>
                <a:t>CAFE</a:t>
              </a:r>
              <a:endParaRPr lang="ja-JP" altLang="en-US" sz="1050" b="1" kern="0" dirty="0">
                <a:solidFill>
                  <a:schemeClr val="accent1">
                    <a:lumMod val="50000"/>
                  </a:schemeClr>
                </a:solidFill>
                <a:latin typeface="メイリオ" pitchFamily="50" charset="-128"/>
                <a:ea typeface="メイリオ" pitchFamily="50" charset="-128"/>
              </a:endParaRPr>
            </a:p>
          </p:txBody>
        </p:sp>
        <p:sp>
          <p:nvSpPr>
            <p:cNvPr id="862" name="テキスト ボックス 861"/>
            <p:cNvSpPr txBox="1"/>
            <p:nvPr/>
          </p:nvSpPr>
          <p:spPr>
            <a:xfrm>
              <a:off x="4041960" y="9976759"/>
              <a:ext cx="109785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ja-JP" altLang="en-US" sz="1200" dirty="0" smtClean="0">
                  <a:solidFill>
                    <a:schemeClr val="bg1">
                      <a:lumMod val="50000"/>
                    </a:schemeClr>
                  </a:solidFill>
                </a:rPr>
                <a:t>国道＊号</a:t>
              </a:r>
              <a:endParaRPr lang="ja-JP" altLang="en-US" sz="12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</p:grpSp>
      <p:sp>
        <p:nvSpPr>
          <p:cNvPr id="822" name="星 7 821"/>
          <p:cNvSpPr/>
          <p:nvPr/>
        </p:nvSpPr>
        <p:spPr>
          <a:xfrm>
            <a:off x="5738908" y="9463723"/>
            <a:ext cx="150493" cy="150493"/>
          </a:xfrm>
          <a:prstGeom prst="star7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23" name="正方形/長方形 822"/>
          <p:cNvSpPr/>
          <p:nvPr/>
        </p:nvSpPr>
        <p:spPr>
          <a:xfrm>
            <a:off x="0" y="0"/>
            <a:ext cx="7775575" cy="496957"/>
          </a:xfrm>
          <a:prstGeom prst="rect">
            <a:avLst/>
          </a:prstGeom>
          <a:pattFill prst="ltVert">
            <a:fgClr>
              <a:schemeClr val="accent1">
                <a:lumMod val="50000"/>
              </a:schemeClr>
            </a:fgClr>
            <a:bgClr>
              <a:srgbClr val="614C3F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76" name="正方形/長方形 875"/>
          <p:cNvSpPr/>
          <p:nvPr/>
        </p:nvSpPr>
        <p:spPr>
          <a:xfrm>
            <a:off x="-10664" y="10390889"/>
            <a:ext cx="7775575" cy="496957"/>
          </a:xfrm>
          <a:prstGeom prst="rect">
            <a:avLst/>
          </a:prstGeom>
          <a:pattFill prst="ltVert">
            <a:fgClr>
              <a:schemeClr val="accent1">
                <a:lumMod val="50000"/>
              </a:schemeClr>
            </a:fgClr>
            <a:bgClr>
              <a:srgbClr val="614C3F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24" name="テキスト ボックス 823"/>
          <p:cNvSpPr txBox="1"/>
          <p:nvPr/>
        </p:nvSpPr>
        <p:spPr>
          <a:xfrm>
            <a:off x="1587283" y="5022363"/>
            <a:ext cx="4905510" cy="954107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2800" spc="300" dirty="0" smtClean="0">
                <a:solidFill>
                  <a:srgbClr val="3E0000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飲んで、食べて、楽しんで♪</a:t>
            </a:r>
            <a:endParaRPr kumimoji="1" lang="en-US" altLang="ja-JP" sz="2800" spc="300" dirty="0" smtClean="0">
              <a:solidFill>
                <a:srgbClr val="3E0000"/>
              </a:solidFill>
              <a:latin typeface="HGP明朝E" panose="02020900000000000000" pitchFamily="18" charset="-128"/>
              <a:ea typeface="HGP明朝E" panose="02020900000000000000" pitchFamily="18" charset="-128"/>
            </a:endParaRPr>
          </a:p>
          <a:p>
            <a:pPr algn="ctr"/>
            <a:r>
              <a:rPr lang="ja-JP" altLang="en-US" sz="2800" spc="300" dirty="0">
                <a:solidFill>
                  <a:srgbClr val="3E0000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オトナ</a:t>
            </a:r>
            <a:r>
              <a:rPr lang="ja-JP" altLang="en-US" sz="2800" spc="300" dirty="0" smtClean="0">
                <a:solidFill>
                  <a:srgbClr val="3E0000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のカフェ忘年会</a:t>
            </a:r>
            <a:endParaRPr kumimoji="1" lang="ja-JP" altLang="en-US" sz="2800" spc="300" dirty="0">
              <a:solidFill>
                <a:srgbClr val="3E0000"/>
              </a:solidFill>
              <a:latin typeface="HGP明朝E" panose="02020900000000000000" pitchFamily="18" charset="-128"/>
              <a:ea typeface="HGP明朝E" panose="02020900000000000000" pitchFamily="18" charset="-128"/>
            </a:endParaRPr>
          </a:p>
        </p:txBody>
      </p:sp>
      <p:grpSp>
        <p:nvGrpSpPr>
          <p:cNvPr id="827" name="グループ化 826"/>
          <p:cNvGrpSpPr/>
          <p:nvPr/>
        </p:nvGrpSpPr>
        <p:grpSpPr>
          <a:xfrm>
            <a:off x="2884173" y="4555149"/>
            <a:ext cx="2007227" cy="355362"/>
            <a:chOff x="2254212" y="4630119"/>
            <a:chExt cx="3240768" cy="573750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pic>
          <p:nvPicPr>
            <p:cNvPr id="825" name="図 824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2254212" y="4641369"/>
              <a:ext cx="1631250" cy="562500"/>
            </a:xfrm>
            <a:prstGeom prst="rect">
              <a:avLst/>
            </a:prstGeom>
          </p:spPr>
        </p:pic>
        <p:pic>
          <p:nvPicPr>
            <p:cNvPr id="826" name="図 825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3841230" y="4630119"/>
              <a:ext cx="1653750" cy="573750"/>
            </a:xfrm>
            <a:prstGeom prst="rect">
              <a:avLst/>
            </a:prstGeom>
          </p:spPr>
        </p:pic>
      </p:grpSp>
      <p:sp>
        <p:nvSpPr>
          <p:cNvPr id="828" name="1 つの角を切り取った四角形 827"/>
          <p:cNvSpPr/>
          <p:nvPr/>
        </p:nvSpPr>
        <p:spPr>
          <a:xfrm>
            <a:off x="-10664" y="9436622"/>
            <a:ext cx="2019937" cy="954267"/>
          </a:xfrm>
          <a:prstGeom prst="snip1Rect">
            <a:avLst/>
          </a:prstGeom>
          <a:pattFill prst="pct75">
            <a:fgClr>
              <a:srgbClr val="614C3F"/>
            </a:fgClr>
            <a:bgClr>
              <a:schemeClr val="accent1">
                <a:lumMod val="50000"/>
              </a:schemeClr>
            </a:bgClr>
          </a:pattFill>
          <a:ln w="12700">
            <a:solidFill>
              <a:srgbClr val="F9C897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82" name="1 つの角を切り取った四角形 881"/>
          <p:cNvSpPr/>
          <p:nvPr/>
        </p:nvSpPr>
        <p:spPr>
          <a:xfrm>
            <a:off x="2010790" y="9441581"/>
            <a:ext cx="2019937" cy="954267"/>
          </a:xfrm>
          <a:prstGeom prst="snip1Rect">
            <a:avLst/>
          </a:prstGeom>
          <a:pattFill prst="pct75">
            <a:fgClr>
              <a:srgbClr val="614C3F"/>
            </a:fgClr>
            <a:bgClr>
              <a:schemeClr val="accent1">
                <a:lumMod val="50000"/>
              </a:schemeClr>
            </a:bgClr>
          </a:pattFill>
          <a:ln w="12700">
            <a:solidFill>
              <a:srgbClr val="F9C897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83" name="正方形/長方形 882"/>
          <p:cNvSpPr/>
          <p:nvPr/>
        </p:nvSpPr>
        <p:spPr>
          <a:xfrm>
            <a:off x="2191148" y="9586369"/>
            <a:ext cx="1529860" cy="49244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ja-JP" altLang="en-US" sz="1600" b="1" kern="0" dirty="0" smtClean="0">
                <a:solidFill>
                  <a:srgbClr val="F9C897"/>
                </a:solidFill>
                <a:latin typeface="メイリオ" pitchFamily="50" charset="-128"/>
                <a:ea typeface="メイリオ" pitchFamily="50" charset="-128"/>
              </a:rPr>
              <a:t>プチ宴会コース</a:t>
            </a:r>
            <a:endParaRPr lang="en-US" altLang="ja-JP" sz="1600" b="1" kern="0" dirty="0" smtClean="0">
              <a:solidFill>
                <a:srgbClr val="F9C897"/>
              </a:solidFill>
              <a:latin typeface="メイリオ" pitchFamily="50" charset="-128"/>
              <a:ea typeface="メイリオ" pitchFamily="50" charset="-128"/>
            </a:endParaRPr>
          </a:p>
          <a:p>
            <a:r>
              <a:rPr lang="en-US" altLang="ja-JP" sz="1600" b="1" kern="0" dirty="0" smtClean="0">
                <a:solidFill>
                  <a:srgbClr val="F9C897"/>
                </a:solidFill>
                <a:latin typeface="メイリオ" pitchFamily="50" charset="-128"/>
                <a:ea typeface="メイリオ" pitchFamily="50" charset="-128"/>
              </a:rPr>
              <a:t>3,000</a:t>
            </a:r>
            <a:r>
              <a:rPr lang="ja-JP" altLang="en-US" sz="1600" b="1" kern="0" dirty="0" smtClean="0">
                <a:solidFill>
                  <a:srgbClr val="F9C897"/>
                </a:solidFill>
                <a:latin typeface="メイリオ" pitchFamily="50" charset="-128"/>
                <a:ea typeface="メイリオ" pitchFamily="50" charset="-128"/>
              </a:rPr>
              <a:t>円</a:t>
            </a:r>
            <a:r>
              <a:rPr lang="en-US" altLang="ja-JP" sz="1100" b="1" kern="0" dirty="0" smtClean="0">
                <a:solidFill>
                  <a:srgbClr val="F9C897"/>
                </a:solidFill>
                <a:latin typeface="メイリオ" pitchFamily="50" charset="-128"/>
                <a:ea typeface="メイリオ" pitchFamily="50" charset="-128"/>
              </a:rPr>
              <a:t>(</a:t>
            </a:r>
            <a:r>
              <a:rPr lang="ja-JP" altLang="en-US" sz="1100" b="1" kern="0" dirty="0" smtClean="0">
                <a:solidFill>
                  <a:srgbClr val="F9C897"/>
                </a:solidFill>
                <a:latin typeface="メイリオ" pitchFamily="50" charset="-128"/>
                <a:ea typeface="メイリオ" pitchFamily="50" charset="-128"/>
              </a:rPr>
              <a:t>飲放題付</a:t>
            </a:r>
            <a:r>
              <a:rPr lang="en-US" altLang="ja-JP" sz="1100" b="1" kern="0" dirty="0" smtClean="0">
                <a:solidFill>
                  <a:srgbClr val="F9C897"/>
                </a:solidFill>
                <a:latin typeface="メイリオ" pitchFamily="50" charset="-128"/>
                <a:ea typeface="メイリオ" pitchFamily="50" charset="-128"/>
              </a:rPr>
              <a:t>)</a:t>
            </a:r>
            <a:endParaRPr lang="ja-JP" altLang="en-US" sz="1100" b="1" kern="0" dirty="0">
              <a:solidFill>
                <a:srgbClr val="F9C897"/>
              </a:solidFill>
              <a:latin typeface="メイリオ" pitchFamily="50" charset="-128"/>
              <a:ea typeface="メイリオ" pitchFamily="50" charset="-128"/>
            </a:endParaRPr>
          </a:p>
        </p:txBody>
      </p:sp>
      <p:sp>
        <p:nvSpPr>
          <p:cNvPr id="884" name="正方形/長方形 883"/>
          <p:cNvSpPr/>
          <p:nvPr/>
        </p:nvSpPr>
        <p:spPr>
          <a:xfrm>
            <a:off x="607256" y="9586369"/>
            <a:ext cx="1529860" cy="5232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ja-JP" altLang="en-US" sz="1600" b="1" kern="0" dirty="0" smtClean="0">
                <a:solidFill>
                  <a:srgbClr val="F9C897"/>
                </a:solidFill>
                <a:latin typeface="メイリオ" pitchFamily="50" charset="-128"/>
                <a:ea typeface="メイリオ" pitchFamily="50" charset="-128"/>
              </a:rPr>
              <a:t>御飲食代</a:t>
            </a:r>
            <a:endParaRPr lang="en-US" altLang="ja-JP" sz="1100" b="1" kern="0" dirty="0">
              <a:solidFill>
                <a:srgbClr val="F9C897"/>
              </a:solidFill>
              <a:latin typeface="メイリオ" pitchFamily="50" charset="-128"/>
              <a:ea typeface="メイリオ" pitchFamily="50" charset="-128"/>
            </a:endParaRPr>
          </a:p>
          <a:p>
            <a:r>
              <a:rPr lang="ja-JP" altLang="en-US" sz="1800" b="1" kern="0" dirty="0" smtClean="0">
                <a:solidFill>
                  <a:srgbClr val="F9C897"/>
                </a:solidFill>
                <a:latin typeface="メイリオ" pitchFamily="50" charset="-128"/>
                <a:ea typeface="メイリオ" pitchFamily="50" charset="-128"/>
              </a:rPr>
              <a:t>１０％</a:t>
            </a:r>
            <a:r>
              <a:rPr lang="en-US" altLang="ja-JP" sz="1800" b="1" kern="0" dirty="0" smtClean="0">
                <a:solidFill>
                  <a:srgbClr val="F9C897"/>
                </a:solidFill>
                <a:latin typeface="メイリオ" pitchFamily="50" charset="-128"/>
                <a:ea typeface="メイリオ" pitchFamily="50" charset="-128"/>
              </a:rPr>
              <a:t>OFF</a:t>
            </a:r>
            <a:endParaRPr lang="ja-JP" altLang="en-US" sz="1800" b="1" kern="0" dirty="0">
              <a:solidFill>
                <a:srgbClr val="F9C897"/>
              </a:solidFill>
              <a:latin typeface="メイリオ" pitchFamily="50" charset="-128"/>
              <a:ea typeface="メイリオ" pitchFamily="50" charset="-128"/>
            </a:endParaRPr>
          </a:p>
        </p:txBody>
      </p:sp>
      <p:sp>
        <p:nvSpPr>
          <p:cNvPr id="885" name="正方形/長方形 884"/>
          <p:cNvSpPr/>
          <p:nvPr/>
        </p:nvSpPr>
        <p:spPr>
          <a:xfrm>
            <a:off x="530993" y="10090826"/>
            <a:ext cx="1529860" cy="24622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altLang="ja-JP" sz="800" kern="0" dirty="0" smtClean="0">
                <a:solidFill>
                  <a:srgbClr val="F9C897"/>
                </a:solidFill>
                <a:latin typeface="メイリオ" pitchFamily="50" charset="-128"/>
                <a:ea typeface="メイリオ" pitchFamily="50" charset="-128"/>
              </a:rPr>
              <a:t>※</a:t>
            </a:r>
            <a:r>
              <a:rPr lang="ja-JP" altLang="en-US" sz="800" kern="0" dirty="0" smtClean="0">
                <a:solidFill>
                  <a:srgbClr val="F9C897"/>
                </a:solidFill>
                <a:latin typeface="メイリオ" pitchFamily="50" charset="-128"/>
                <a:ea typeface="メイリオ" pitchFamily="50" charset="-128"/>
              </a:rPr>
              <a:t>入店時にご提示ください</a:t>
            </a:r>
            <a:endParaRPr lang="en-US" altLang="ja-JP" sz="800" kern="0" dirty="0" smtClean="0">
              <a:solidFill>
                <a:srgbClr val="F9C897"/>
              </a:solidFill>
              <a:latin typeface="メイリオ" pitchFamily="50" charset="-128"/>
              <a:ea typeface="メイリオ" pitchFamily="50" charset="-128"/>
            </a:endParaRPr>
          </a:p>
          <a:p>
            <a:r>
              <a:rPr lang="en-US" altLang="ja-JP" sz="800" kern="0" dirty="0" smtClean="0">
                <a:solidFill>
                  <a:srgbClr val="F9C897"/>
                </a:solidFill>
                <a:latin typeface="メイリオ" pitchFamily="50" charset="-128"/>
                <a:ea typeface="メイリオ" pitchFamily="50" charset="-128"/>
              </a:rPr>
              <a:t>※</a:t>
            </a:r>
            <a:r>
              <a:rPr lang="ja-JP" altLang="en-US" sz="800" kern="0" dirty="0" smtClean="0">
                <a:solidFill>
                  <a:srgbClr val="F9C897"/>
                </a:solidFill>
                <a:latin typeface="メイリオ" pitchFamily="50" charset="-128"/>
                <a:ea typeface="メイリオ" pitchFamily="50" charset="-128"/>
              </a:rPr>
              <a:t>割引上限￥</a:t>
            </a:r>
            <a:r>
              <a:rPr lang="en-US" altLang="ja-JP" sz="800" kern="0" dirty="0" smtClean="0">
                <a:solidFill>
                  <a:srgbClr val="F9C897"/>
                </a:solidFill>
                <a:latin typeface="メイリオ" pitchFamily="50" charset="-128"/>
                <a:ea typeface="メイリオ" pitchFamily="50" charset="-128"/>
              </a:rPr>
              <a:t>3,000</a:t>
            </a:r>
            <a:endParaRPr lang="ja-JP" altLang="en-US" sz="500" kern="0" dirty="0">
              <a:solidFill>
                <a:srgbClr val="F9C897"/>
              </a:solidFill>
              <a:latin typeface="メイリオ" pitchFamily="50" charset="-128"/>
              <a:ea typeface="メイリオ" pitchFamily="50" charset="-128"/>
            </a:endParaRPr>
          </a:p>
        </p:txBody>
      </p:sp>
      <p:sp>
        <p:nvSpPr>
          <p:cNvPr id="886" name="正方形/長方形 885"/>
          <p:cNvSpPr/>
          <p:nvPr/>
        </p:nvSpPr>
        <p:spPr>
          <a:xfrm>
            <a:off x="2172936" y="10090826"/>
            <a:ext cx="1765691" cy="24622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altLang="ja-JP" sz="800" kern="0" dirty="0" smtClean="0">
                <a:solidFill>
                  <a:srgbClr val="F9C897"/>
                </a:solidFill>
                <a:latin typeface="メイリオ" pitchFamily="50" charset="-128"/>
                <a:ea typeface="メイリオ" pitchFamily="50" charset="-128"/>
              </a:rPr>
              <a:t>※</a:t>
            </a:r>
            <a:r>
              <a:rPr lang="ja-JP" altLang="en-US" sz="800" kern="0" dirty="0" smtClean="0">
                <a:solidFill>
                  <a:srgbClr val="F9C897"/>
                </a:solidFill>
                <a:latin typeface="メイリオ" pitchFamily="50" charset="-128"/>
                <a:ea typeface="メイリオ" pitchFamily="50" charset="-128"/>
              </a:rPr>
              <a:t>ご予約時にお</a:t>
            </a:r>
            <a:r>
              <a:rPr lang="ja-JP" altLang="en-US" sz="800" kern="0" dirty="0">
                <a:solidFill>
                  <a:srgbClr val="F9C897"/>
                </a:solidFill>
                <a:latin typeface="メイリオ" pitchFamily="50" charset="-128"/>
                <a:ea typeface="メイリオ" pitchFamily="50" charset="-128"/>
              </a:rPr>
              <a:t>知</a:t>
            </a:r>
            <a:r>
              <a:rPr lang="ja-JP" altLang="en-US" sz="800" kern="0" dirty="0" smtClean="0">
                <a:solidFill>
                  <a:srgbClr val="F9C897"/>
                </a:solidFill>
                <a:latin typeface="メイリオ" pitchFamily="50" charset="-128"/>
                <a:ea typeface="メイリオ" pitchFamily="50" charset="-128"/>
              </a:rPr>
              <a:t>らせください</a:t>
            </a:r>
            <a:endParaRPr lang="en-US" altLang="ja-JP" sz="800" kern="0" dirty="0" smtClean="0">
              <a:solidFill>
                <a:srgbClr val="F9C897"/>
              </a:solidFill>
              <a:latin typeface="メイリオ" pitchFamily="50" charset="-128"/>
              <a:ea typeface="メイリオ" pitchFamily="50" charset="-128"/>
            </a:endParaRPr>
          </a:p>
          <a:p>
            <a:r>
              <a:rPr lang="en-US" altLang="ja-JP" sz="800" kern="0" dirty="0" smtClean="0">
                <a:solidFill>
                  <a:srgbClr val="F9C897"/>
                </a:solidFill>
                <a:latin typeface="メイリオ" pitchFamily="50" charset="-128"/>
                <a:ea typeface="メイリオ" pitchFamily="50" charset="-128"/>
              </a:rPr>
              <a:t>※</a:t>
            </a:r>
            <a:r>
              <a:rPr lang="ja-JP" altLang="en-US" sz="800" kern="0" dirty="0" smtClean="0">
                <a:solidFill>
                  <a:srgbClr val="F9C897"/>
                </a:solidFill>
                <a:latin typeface="メイリオ" pitchFamily="50" charset="-128"/>
                <a:ea typeface="メイリオ" pitchFamily="50" charset="-128"/>
              </a:rPr>
              <a:t>割引上限￥</a:t>
            </a:r>
            <a:r>
              <a:rPr lang="en-US" altLang="ja-JP" sz="800" kern="0" dirty="0" smtClean="0">
                <a:solidFill>
                  <a:srgbClr val="F9C897"/>
                </a:solidFill>
                <a:latin typeface="メイリオ" pitchFamily="50" charset="-128"/>
                <a:ea typeface="メイリオ" pitchFamily="50" charset="-128"/>
              </a:rPr>
              <a:t>3,000</a:t>
            </a:r>
            <a:endParaRPr lang="ja-JP" altLang="en-US" sz="500" kern="0" dirty="0">
              <a:solidFill>
                <a:srgbClr val="F9C897"/>
              </a:solidFill>
              <a:latin typeface="メイリオ" pitchFamily="50" charset="-128"/>
              <a:ea typeface="メイリオ" pitchFamily="50" charset="-128"/>
            </a:endParaRPr>
          </a:p>
        </p:txBody>
      </p:sp>
      <p:sp>
        <p:nvSpPr>
          <p:cNvPr id="887" name="正方形/長方形 886"/>
          <p:cNvSpPr/>
          <p:nvPr/>
        </p:nvSpPr>
        <p:spPr>
          <a:xfrm>
            <a:off x="731125" y="8031171"/>
            <a:ext cx="2707200" cy="30777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/>
            <a:r>
              <a:rPr lang="en-US" altLang="ja-JP" sz="2000" kern="0" spc="600" dirty="0" smtClean="0">
                <a:solidFill>
                  <a:schemeClr val="bg1"/>
                </a:solidFill>
                <a:latin typeface="メイリオ" pitchFamily="50" charset="-128"/>
                <a:ea typeface="メイリオ" pitchFamily="50" charset="-128"/>
              </a:rPr>
              <a:t>café</a:t>
            </a:r>
            <a:r>
              <a:rPr lang="ja-JP" altLang="en-US" sz="2000" kern="0" spc="600" dirty="0" smtClean="0">
                <a:solidFill>
                  <a:schemeClr val="bg1"/>
                </a:solidFill>
                <a:latin typeface="メイリオ" pitchFamily="50" charset="-128"/>
                <a:ea typeface="メイリオ" pitchFamily="50" charset="-128"/>
              </a:rPr>
              <a:t>　</a:t>
            </a:r>
            <a:r>
              <a:rPr lang="en-US" altLang="ja-JP" sz="2000" kern="0" spc="600" dirty="0" smtClean="0">
                <a:solidFill>
                  <a:schemeClr val="bg1"/>
                </a:solidFill>
                <a:latin typeface="メイリオ" pitchFamily="50" charset="-128"/>
                <a:ea typeface="メイリオ" pitchFamily="50" charset="-128"/>
              </a:rPr>
              <a:t>ASKUL</a:t>
            </a:r>
            <a:endParaRPr lang="ja-JP" altLang="en-US" sz="1400" kern="0" spc="600" dirty="0">
              <a:solidFill>
                <a:schemeClr val="bg1"/>
              </a:solidFill>
              <a:latin typeface="メイリオ" pitchFamily="50" charset="-128"/>
              <a:ea typeface="メイリオ" pitchFamily="50" charset="-128"/>
            </a:endParaRPr>
          </a:p>
        </p:txBody>
      </p:sp>
      <p:sp>
        <p:nvSpPr>
          <p:cNvPr id="888" name="正方形/長方形 887"/>
          <p:cNvSpPr/>
          <p:nvPr/>
        </p:nvSpPr>
        <p:spPr>
          <a:xfrm>
            <a:off x="975435" y="8411011"/>
            <a:ext cx="2573013" cy="25005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altLang="ja-JP" sz="1600" b="1" kern="0" dirty="0" smtClean="0">
                <a:solidFill>
                  <a:schemeClr val="accent1">
                    <a:lumMod val="50000"/>
                  </a:schemeClr>
                </a:solidFill>
                <a:latin typeface="メイリオ" pitchFamily="50" charset="-128"/>
                <a:ea typeface="メイリオ" pitchFamily="50" charset="-128"/>
              </a:rPr>
              <a:t>11:00</a:t>
            </a:r>
            <a:r>
              <a:rPr lang="ja-JP" altLang="en-US" sz="1600" b="1" kern="0" dirty="0" smtClean="0">
                <a:solidFill>
                  <a:schemeClr val="accent1">
                    <a:lumMod val="50000"/>
                  </a:schemeClr>
                </a:solidFill>
                <a:latin typeface="メイリオ" pitchFamily="50" charset="-128"/>
                <a:ea typeface="メイリオ" pitchFamily="50" charset="-128"/>
              </a:rPr>
              <a:t>～</a:t>
            </a:r>
            <a:r>
              <a:rPr lang="en-US" altLang="ja-JP" sz="1600" b="1" kern="0" dirty="0" smtClean="0">
                <a:solidFill>
                  <a:schemeClr val="accent1">
                    <a:lumMod val="50000"/>
                  </a:schemeClr>
                </a:solidFill>
                <a:latin typeface="メイリオ" pitchFamily="50" charset="-128"/>
                <a:ea typeface="メイリオ" pitchFamily="50" charset="-128"/>
              </a:rPr>
              <a:t>22:00</a:t>
            </a:r>
            <a:r>
              <a:rPr lang="en-US" altLang="ja-JP" sz="1200" kern="0" dirty="0" smtClean="0">
                <a:solidFill>
                  <a:schemeClr val="accent1">
                    <a:lumMod val="50000"/>
                  </a:schemeClr>
                </a:solidFill>
                <a:latin typeface="メイリオ" pitchFamily="50" charset="-128"/>
                <a:ea typeface="メイリオ" pitchFamily="50" charset="-128"/>
              </a:rPr>
              <a:t>(L.O21:30)</a:t>
            </a:r>
            <a:endParaRPr lang="ja-JP" altLang="en-US" sz="1000" kern="0" dirty="0">
              <a:solidFill>
                <a:schemeClr val="accent1">
                  <a:lumMod val="50000"/>
                </a:schemeClr>
              </a:solidFill>
              <a:latin typeface="メイリオ" pitchFamily="50" charset="-128"/>
              <a:ea typeface="メイリオ" pitchFamily="50" charset="-128"/>
            </a:endParaRPr>
          </a:p>
        </p:txBody>
      </p:sp>
      <p:pic>
        <p:nvPicPr>
          <p:cNvPr id="829" name="図 828"/>
          <p:cNvPicPr>
            <a:picLocks noChangeAspect="1"/>
          </p:cNvPicPr>
          <p:nvPr/>
        </p:nvPicPr>
        <p:blipFill>
          <a:blip r:embed="rId8">
            <a:duotone>
              <a:schemeClr val="accent5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683069" y="8717619"/>
            <a:ext cx="263212" cy="268934"/>
          </a:xfrm>
          <a:prstGeom prst="rect">
            <a:avLst/>
          </a:prstGeom>
        </p:spPr>
      </p:pic>
      <p:pic>
        <p:nvPicPr>
          <p:cNvPr id="830" name="図 829"/>
          <p:cNvPicPr>
            <a:picLocks noChangeAspect="1"/>
          </p:cNvPicPr>
          <p:nvPr/>
        </p:nvPicPr>
        <p:blipFill>
          <a:blip r:embed="rId9">
            <a:duotone>
              <a:schemeClr val="accent5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683069" y="8409093"/>
            <a:ext cx="261305" cy="268935"/>
          </a:xfrm>
          <a:prstGeom prst="rect">
            <a:avLst/>
          </a:prstGeom>
        </p:spPr>
      </p:pic>
      <p:pic>
        <p:nvPicPr>
          <p:cNvPr id="831" name="図 830"/>
          <p:cNvPicPr>
            <a:picLocks noChangeAspect="1"/>
          </p:cNvPicPr>
          <p:nvPr/>
        </p:nvPicPr>
        <p:blipFill>
          <a:blip r:embed="rId10">
            <a:duotone>
              <a:schemeClr val="accent5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683069" y="9026144"/>
            <a:ext cx="261305" cy="268935"/>
          </a:xfrm>
          <a:prstGeom prst="rect">
            <a:avLst/>
          </a:prstGeom>
        </p:spPr>
      </p:pic>
      <p:sp>
        <p:nvSpPr>
          <p:cNvPr id="892" name="正方形/長方形 891"/>
          <p:cNvSpPr/>
          <p:nvPr/>
        </p:nvSpPr>
        <p:spPr>
          <a:xfrm>
            <a:off x="975435" y="8753131"/>
            <a:ext cx="2573013" cy="24622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zh-TW" altLang="en-US" sz="1600" b="1" kern="0" dirty="0" smtClean="0">
                <a:solidFill>
                  <a:schemeClr val="accent1">
                    <a:lumMod val="50000"/>
                  </a:schemeClr>
                </a:solidFill>
                <a:latin typeface="メイリオ" pitchFamily="50" charset="-128"/>
                <a:ea typeface="メイリオ" pitchFamily="50" charset="-128"/>
              </a:rPr>
              <a:t>東京都</a:t>
            </a:r>
            <a:r>
              <a:rPr lang="zh-TW" altLang="en-US" sz="1600" b="1" kern="0" dirty="0">
                <a:solidFill>
                  <a:schemeClr val="accent1">
                    <a:lumMod val="50000"/>
                  </a:schemeClr>
                </a:solidFill>
                <a:latin typeface="メイリオ" pitchFamily="50" charset="-128"/>
                <a:ea typeface="メイリオ" pitchFamily="50" charset="-128"/>
              </a:rPr>
              <a:t>江東区豊洲</a:t>
            </a:r>
            <a:r>
              <a:rPr lang="en-US" altLang="zh-TW" sz="1600" b="1" kern="0" dirty="0">
                <a:solidFill>
                  <a:schemeClr val="accent1">
                    <a:lumMod val="50000"/>
                  </a:schemeClr>
                </a:solidFill>
                <a:latin typeface="メイリオ" pitchFamily="50" charset="-128"/>
                <a:ea typeface="メイリオ" pitchFamily="50" charset="-128"/>
              </a:rPr>
              <a:t>3-2-3</a:t>
            </a:r>
            <a:endParaRPr lang="ja-JP" altLang="en-US" sz="1000" kern="0" dirty="0">
              <a:solidFill>
                <a:schemeClr val="accent1">
                  <a:lumMod val="50000"/>
                </a:schemeClr>
              </a:solidFill>
              <a:latin typeface="メイリオ" pitchFamily="50" charset="-128"/>
              <a:ea typeface="メイリオ" pitchFamily="50" charset="-128"/>
            </a:endParaRPr>
          </a:p>
        </p:txBody>
      </p:sp>
      <p:sp>
        <p:nvSpPr>
          <p:cNvPr id="893" name="正方形/長方形 892"/>
          <p:cNvSpPr/>
          <p:nvPr/>
        </p:nvSpPr>
        <p:spPr>
          <a:xfrm>
            <a:off x="975435" y="9078076"/>
            <a:ext cx="2573013" cy="25005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altLang="ja-JP" sz="1600" b="1" kern="0" dirty="0" smtClean="0">
                <a:solidFill>
                  <a:schemeClr val="accent1">
                    <a:lumMod val="50000"/>
                  </a:schemeClr>
                </a:solidFill>
                <a:latin typeface="メイリオ" pitchFamily="50" charset="-128"/>
                <a:ea typeface="メイリオ" pitchFamily="50" charset="-128"/>
              </a:rPr>
              <a:t>03-1234-1111</a:t>
            </a:r>
            <a:endParaRPr lang="ja-JP" altLang="en-US" sz="1000" kern="0" dirty="0">
              <a:solidFill>
                <a:schemeClr val="accent1">
                  <a:lumMod val="50000"/>
                </a:schemeClr>
              </a:solidFill>
              <a:latin typeface="メイリオ" pitchFamily="50" charset="-128"/>
              <a:ea typeface="メイリオ" pitchFamily="50" charset="-128"/>
            </a:endParaRPr>
          </a:p>
        </p:txBody>
      </p:sp>
      <p:grpSp>
        <p:nvGrpSpPr>
          <p:cNvPr id="837" name="グループ化 836"/>
          <p:cNvGrpSpPr/>
          <p:nvPr/>
        </p:nvGrpSpPr>
        <p:grpSpPr>
          <a:xfrm>
            <a:off x="-25999" y="6123354"/>
            <a:ext cx="7801574" cy="1654169"/>
            <a:chOff x="-25999" y="6123354"/>
            <a:chExt cx="7801574" cy="1654169"/>
          </a:xfrm>
        </p:grpSpPr>
        <p:sp>
          <p:nvSpPr>
            <p:cNvPr id="834" name="正方形/長方形 833"/>
            <p:cNvSpPr/>
            <p:nvPr/>
          </p:nvSpPr>
          <p:spPr>
            <a:xfrm>
              <a:off x="-10664" y="6152242"/>
              <a:ext cx="7775575" cy="1598387"/>
            </a:xfrm>
            <a:prstGeom prst="rect">
              <a:avLst/>
            </a:prstGeom>
            <a:solidFill>
              <a:srgbClr val="3E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836" name="直線コネクタ 835"/>
            <p:cNvCxnSpPr/>
            <p:nvPr/>
          </p:nvCxnSpPr>
          <p:spPr>
            <a:xfrm>
              <a:off x="-10664" y="6123354"/>
              <a:ext cx="7786239" cy="0"/>
            </a:xfrm>
            <a:prstGeom prst="line">
              <a:avLst/>
            </a:prstGeom>
            <a:ln w="19050" cap="rnd">
              <a:solidFill>
                <a:srgbClr val="640000"/>
              </a:solidFill>
              <a:prstDash val="dash"/>
              <a:round/>
              <a:headEnd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9" name="直線コネクタ 898"/>
            <p:cNvCxnSpPr/>
            <p:nvPr/>
          </p:nvCxnSpPr>
          <p:spPr>
            <a:xfrm>
              <a:off x="-25999" y="7777523"/>
              <a:ext cx="7786239" cy="0"/>
            </a:xfrm>
            <a:prstGeom prst="line">
              <a:avLst/>
            </a:prstGeom>
            <a:ln w="19050" cap="rnd">
              <a:solidFill>
                <a:srgbClr val="640000"/>
              </a:solidFill>
              <a:prstDash val="dash"/>
              <a:round/>
              <a:headEnd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39" name="グループ化 838"/>
          <p:cNvGrpSpPr/>
          <p:nvPr/>
        </p:nvGrpSpPr>
        <p:grpSpPr>
          <a:xfrm>
            <a:off x="664443" y="6227258"/>
            <a:ext cx="3110883" cy="1390832"/>
            <a:chOff x="664443" y="6227258"/>
            <a:chExt cx="3110883" cy="1390832"/>
          </a:xfrm>
        </p:grpSpPr>
        <p:sp>
          <p:nvSpPr>
            <p:cNvPr id="901" name="正方形/長方形 900"/>
            <p:cNvSpPr/>
            <p:nvPr/>
          </p:nvSpPr>
          <p:spPr>
            <a:xfrm>
              <a:off x="664443" y="6233060"/>
              <a:ext cx="3110883" cy="344672"/>
            </a:xfrm>
            <a:prstGeom prst="rect">
              <a:avLst/>
            </a:prstGeom>
            <a:pattFill prst="pct90">
              <a:fgClr>
                <a:schemeClr val="accent1">
                  <a:lumMod val="60000"/>
                  <a:lumOff val="40000"/>
                </a:schemeClr>
              </a:fgClr>
              <a:bgClr>
                <a:schemeClr val="accent1">
                  <a:lumMod val="20000"/>
                  <a:lumOff val="80000"/>
                </a:schemeClr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2000"/>
            </a:p>
          </p:txBody>
        </p:sp>
        <p:sp>
          <p:nvSpPr>
            <p:cNvPr id="902" name="正方形/長方形 901"/>
            <p:cNvSpPr/>
            <p:nvPr/>
          </p:nvSpPr>
          <p:spPr>
            <a:xfrm>
              <a:off x="664443" y="6227258"/>
              <a:ext cx="3110883" cy="1390832"/>
            </a:xfrm>
            <a:prstGeom prst="rect">
              <a:avLst/>
            </a:prstGeom>
            <a:noFill/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03" name="正方形/長方形 902"/>
            <p:cNvSpPr/>
            <p:nvPr/>
          </p:nvSpPr>
          <p:spPr>
            <a:xfrm>
              <a:off x="780554" y="6286491"/>
              <a:ext cx="2940454" cy="246221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ctr"/>
              <a:r>
                <a:rPr lang="ja-JP" altLang="en-US" sz="1600" b="1" kern="0" spc="300" dirty="0" smtClean="0">
                  <a:solidFill>
                    <a:srgbClr val="3E0000"/>
                  </a:solidFill>
                  <a:latin typeface="メイリオ" pitchFamily="50" charset="-128"/>
                  <a:ea typeface="メイリオ" pitchFamily="50" charset="-128"/>
                </a:rPr>
                <a:t>プチ宴会コース</a:t>
              </a:r>
              <a:endParaRPr lang="ja-JP" altLang="en-US" sz="1100" b="1" kern="0" spc="300" dirty="0">
                <a:solidFill>
                  <a:srgbClr val="3E0000"/>
                </a:solidFill>
                <a:latin typeface="メイリオ" pitchFamily="50" charset="-128"/>
                <a:ea typeface="メイリオ" pitchFamily="50" charset="-128"/>
              </a:endParaRPr>
            </a:p>
          </p:txBody>
        </p:sp>
      </p:grpSp>
      <p:grpSp>
        <p:nvGrpSpPr>
          <p:cNvPr id="838" name="グループ化 837"/>
          <p:cNvGrpSpPr/>
          <p:nvPr/>
        </p:nvGrpSpPr>
        <p:grpSpPr>
          <a:xfrm>
            <a:off x="4017516" y="6227258"/>
            <a:ext cx="3110883" cy="1390832"/>
            <a:chOff x="4017516" y="6227391"/>
            <a:chExt cx="3110883" cy="1390832"/>
          </a:xfrm>
        </p:grpSpPr>
        <p:sp>
          <p:nvSpPr>
            <p:cNvPr id="904" name="正方形/長方形 903"/>
            <p:cNvSpPr/>
            <p:nvPr/>
          </p:nvSpPr>
          <p:spPr>
            <a:xfrm>
              <a:off x="4017516" y="6233193"/>
              <a:ext cx="3110883" cy="344672"/>
            </a:xfrm>
            <a:prstGeom prst="rect">
              <a:avLst/>
            </a:prstGeom>
            <a:pattFill prst="pct5">
              <a:fgClr>
                <a:schemeClr val="accent4">
                  <a:lumMod val="20000"/>
                  <a:lumOff val="80000"/>
                </a:schemeClr>
              </a:fgClr>
              <a:bgClr>
                <a:schemeClr val="accent4">
                  <a:lumMod val="60000"/>
                  <a:lumOff val="40000"/>
                </a:schemeClr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05" name="正方形/長方形 904"/>
            <p:cNvSpPr/>
            <p:nvPr/>
          </p:nvSpPr>
          <p:spPr>
            <a:xfrm>
              <a:off x="4017516" y="6227391"/>
              <a:ext cx="3110883" cy="1390832"/>
            </a:xfrm>
            <a:prstGeom prst="rect">
              <a:avLst/>
            </a:prstGeom>
            <a:noFill/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06" name="正方形/長方形 905"/>
            <p:cNvSpPr/>
            <p:nvPr/>
          </p:nvSpPr>
          <p:spPr>
            <a:xfrm>
              <a:off x="4257378" y="6286624"/>
              <a:ext cx="2707200" cy="246221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ctr"/>
              <a:r>
                <a:rPr lang="ja-JP" altLang="en-US" sz="1600" b="1" kern="0" spc="300" dirty="0" smtClean="0">
                  <a:solidFill>
                    <a:srgbClr val="3E0000"/>
                  </a:solidFill>
                  <a:latin typeface="メイリオ" pitchFamily="50" charset="-128"/>
                  <a:ea typeface="メイリオ" pitchFamily="50" charset="-128"/>
                </a:rPr>
                <a:t>早得♪忘年会コース</a:t>
              </a:r>
              <a:endParaRPr lang="ja-JP" altLang="en-US" sz="1600" b="1" kern="0" spc="300" dirty="0">
                <a:solidFill>
                  <a:srgbClr val="3E0000"/>
                </a:solidFill>
                <a:latin typeface="メイリオ" pitchFamily="50" charset="-128"/>
                <a:ea typeface="メイリオ" pitchFamily="50" charset="-128"/>
              </a:endParaRPr>
            </a:p>
          </p:txBody>
        </p:sp>
      </p:grpSp>
      <p:sp>
        <p:nvSpPr>
          <p:cNvPr id="841" name="テキスト ボックス 840"/>
          <p:cNvSpPr txBox="1"/>
          <p:nvPr/>
        </p:nvSpPr>
        <p:spPr>
          <a:xfrm>
            <a:off x="697421" y="6662583"/>
            <a:ext cx="316464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spc="300" dirty="0" smtClean="0">
                <a:solidFill>
                  <a:srgbClr val="F9C897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サーモンマリネ</a:t>
            </a:r>
            <a:r>
              <a:rPr kumimoji="1" lang="en-US" altLang="ja-JP" sz="1200" spc="300" dirty="0" smtClean="0">
                <a:solidFill>
                  <a:srgbClr val="F9C897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/</a:t>
            </a:r>
            <a:r>
              <a:rPr kumimoji="1" lang="ja-JP" altLang="en-US" sz="1200" spc="300" dirty="0" smtClean="0">
                <a:solidFill>
                  <a:srgbClr val="F9C897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アボカドタルタル</a:t>
            </a:r>
            <a:endParaRPr kumimoji="1" lang="en-US" altLang="ja-JP" sz="1200" spc="300" dirty="0" smtClean="0">
              <a:solidFill>
                <a:srgbClr val="F9C897"/>
              </a:solidFill>
              <a:latin typeface="HGP明朝E" panose="02020900000000000000" pitchFamily="18" charset="-128"/>
              <a:ea typeface="HGP明朝E" panose="02020900000000000000" pitchFamily="18" charset="-128"/>
            </a:endParaRPr>
          </a:p>
          <a:p>
            <a:r>
              <a:rPr kumimoji="1" lang="en-US" altLang="ja-JP" sz="1200" spc="300" dirty="0" smtClean="0">
                <a:solidFill>
                  <a:srgbClr val="F9C897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/</a:t>
            </a:r>
            <a:r>
              <a:rPr kumimoji="1" lang="ja-JP" altLang="en-US" sz="1200" spc="300" dirty="0" smtClean="0">
                <a:solidFill>
                  <a:srgbClr val="F9C897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マルゲリータピッツァ</a:t>
            </a:r>
            <a:r>
              <a:rPr kumimoji="1" lang="en-US" altLang="ja-JP" sz="1200" spc="300" dirty="0" smtClean="0">
                <a:solidFill>
                  <a:srgbClr val="F9C897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/</a:t>
            </a:r>
            <a:r>
              <a:rPr kumimoji="1" lang="ja-JP" altLang="en-US" sz="1200" spc="300" dirty="0" smtClean="0">
                <a:solidFill>
                  <a:srgbClr val="F9C897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魚介パエリア</a:t>
            </a:r>
            <a:endParaRPr kumimoji="1" lang="en-US" altLang="ja-JP" sz="1200" spc="300" dirty="0" smtClean="0">
              <a:solidFill>
                <a:srgbClr val="F9C897"/>
              </a:solidFill>
              <a:latin typeface="HGP明朝E" panose="02020900000000000000" pitchFamily="18" charset="-128"/>
              <a:ea typeface="HGP明朝E" panose="02020900000000000000" pitchFamily="18" charset="-128"/>
            </a:endParaRPr>
          </a:p>
          <a:p>
            <a:r>
              <a:rPr kumimoji="1" lang="en-US" altLang="ja-JP" sz="1200" spc="300" dirty="0" smtClean="0">
                <a:solidFill>
                  <a:srgbClr val="F9C897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/</a:t>
            </a:r>
            <a:r>
              <a:rPr kumimoji="1" lang="ja-JP" altLang="en-US" sz="1200" spc="300" dirty="0" smtClean="0">
                <a:solidFill>
                  <a:srgbClr val="F9C897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肉料理</a:t>
            </a:r>
            <a:r>
              <a:rPr kumimoji="1" lang="en-US" altLang="ja-JP" sz="1200" spc="300" dirty="0" smtClean="0">
                <a:solidFill>
                  <a:srgbClr val="F9C897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/</a:t>
            </a:r>
            <a:r>
              <a:rPr kumimoji="1" lang="ja-JP" altLang="en-US" sz="1200" spc="300" dirty="0" smtClean="0">
                <a:solidFill>
                  <a:srgbClr val="F9C897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デザート</a:t>
            </a:r>
            <a:endParaRPr kumimoji="1" lang="en-US" altLang="ja-JP" sz="1200" spc="300" dirty="0" smtClean="0">
              <a:solidFill>
                <a:srgbClr val="F9C897"/>
              </a:solidFill>
              <a:latin typeface="HGP明朝E" panose="02020900000000000000" pitchFamily="18" charset="-128"/>
              <a:ea typeface="HGP明朝E" panose="02020900000000000000" pitchFamily="18" charset="-128"/>
            </a:endParaRPr>
          </a:p>
          <a:p>
            <a:r>
              <a:rPr lang="en-US" altLang="ja-JP" sz="1200" spc="300" dirty="0" smtClean="0">
                <a:solidFill>
                  <a:srgbClr val="F9C897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※</a:t>
            </a:r>
            <a:r>
              <a:rPr lang="ja-JP" altLang="en-US" sz="1200" spc="300" dirty="0" smtClean="0">
                <a:solidFill>
                  <a:srgbClr val="F9C897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飲放題</a:t>
            </a:r>
            <a:r>
              <a:rPr lang="en-US" altLang="ja-JP" sz="1200" spc="300" dirty="0" smtClean="0">
                <a:solidFill>
                  <a:srgbClr val="F9C897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2</a:t>
            </a:r>
            <a:r>
              <a:rPr lang="ja-JP" altLang="en-US" sz="1200" spc="300" dirty="0" smtClean="0">
                <a:solidFill>
                  <a:srgbClr val="F9C897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時間付のコースです</a:t>
            </a:r>
            <a:endParaRPr kumimoji="1" lang="ja-JP" altLang="en-US" sz="1200" spc="300" dirty="0">
              <a:solidFill>
                <a:srgbClr val="F9C897"/>
              </a:solidFill>
              <a:latin typeface="HGP明朝E" panose="02020900000000000000" pitchFamily="18" charset="-128"/>
              <a:ea typeface="HGP明朝E" panose="02020900000000000000" pitchFamily="18" charset="-128"/>
            </a:endParaRPr>
          </a:p>
        </p:txBody>
      </p:sp>
      <p:sp>
        <p:nvSpPr>
          <p:cNvPr id="911" name="テキスト ボックス 910"/>
          <p:cNvSpPr txBox="1"/>
          <p:nvPr/>
        </p:nvSpPr>
        <p:spPr>
          <a:xfrm>
            <a:off x="4015065" y="6655824"/>
            <a:ext cx="325241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200" spc="300" dirty="0" smtClean="0">
                <a:solidFill>
                  <a:srgbClr val="F9C897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前菜カルパッチョ</a:t>
            </a:r>
            <a:r>
              <a:rPr lang="en-US" altLang="ja-JP" sz="1200" spc="300" dirty="0" smtClean="0">
                <a:solidFill>
                  <a:srgbClr val="F9C897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/</a:t>
            </a:r>
            <a:r>
              <a:rPr lang="ja-JP" altLang="en-US" sz="1200" spc="300" dirty="0" smtClean="0">
                <a:solidFill>
                  <a:srgbClr val="F9C897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冷製ローストビーフ</a:t>
            </a:r>
            <a:endParaRPr lang="en-US" altLang="ja-JP" sz="1200" spc="300" dirty="0" smtClean="0">
              <a:solidFill>
                <a:srgbClr val="F9C897"/>
              </a:solidFill>
              <a:latin typeface="HGP明朝E" panose="02020900000000000000" pitchFamily="18" charset="-128"/>
              <a:ea typeface="HGP明朝E" panose="02020900000000000000" pitchFamily="18" charset="-128"/>
            </a:endParaRPr>
          </a:p>
          <a:p>
            <a:r>
              <a:rPr lang="en-US" altLang="ja-JP" sz="1200" spc="300" dirty="0" smtClean="0">
                <a:solidFill>
                  <a:srgbClr val="F9C897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/</a:t>
            </a:r>
            <a:r>
              <a:rPr lang="ja-JP" altLang="en-US" sz="1200" spc="300" dirty="0" smtClean="0">
                <a:solidFill>
                  <a:srgbClr val="F9C897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緑黄色野菜のサラダ</a:t>
            </a:r>
            <a:r>
              <a:rPr lang="en-US" altLang="ja-JP" sz="1200" spc="300" dirty="0" smtClean="0">
                <a:solidFill>
                  <a:srgbClr val="F9C897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/</a:t>
            </a:r>
            <a:r>
              <a:rPr lang="ja-JP" altLang="en-US" sz="1200" spc="300" dirty="0" smtClean="0">
                <a:solidFill>
                  <a:srgbClr val="F9C897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ジャーマンポテト</a:t>
            </a:r>
            <a:r>
              <a:rPr lang="en-US" altLang="ja-JP" sz="1200" spc="300" dirty="0" smtClean="0">
                <a:solidFill>
                  <a:srgbClr val="F9C897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/</a:t>
            </a:r>
            <a:r>
              <a:rPr lang="ja-JP" altLang="en-US" sz="1200" spc="300" dirty="0" smtClean="0">
                <a:solidFill>
                  <a:srgbClr val="F9C897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選べるパスタ＆ピッツァ</a:t>
            </a:r>
            <a:endParaRPr lang="en-US" altLang="ja-JP" sz="1200" spc="300" dirty="0" smtClean="0">
              <a:solidFill>
                <a:srgbClr val="F9C897"/>
              </a:solidFill>
              <a:latin typeface="HGP明朝E" panose="02020900000000000000" pitchFamily="18" charset="-128"/>
              <a:ea typeface="HGP明朝E" panose="02020900000000000000" pitchFamily="18" charset="-128"/>
            </a:endParaRPr>
          </a:p>
          <a:p>
            <a:r>
              <a:rPr lang="en-US" altLang="ja-JP" sz="1200" spc="300" dirty="0" smtClean="0">
                <a:solidFill>
                  <a:srgbClr val="F9C897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/</a:t>
            </a:r>
            <a:r>
              <a:rPr lang="ja-JP" altLang="en-US" sz="1200" spc="300" dirty="0" smtClean="0">
                <a:solidFill>
                  <a:srgbClr val="F9C897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肉料理</a:t>
            </a:r>
            <a:r>
              <a:rPr lang="en-US" altLang="ja-JP" sz="1200" spc="300" dirty="0" smtClean="0">
                <a:solidFill>
                  <a:srgbClr val="F9C897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/</a:t>
            </a:r>
            <a:r>
              <a:rPr lang="ja-JP" altLang="en-US" sz="1200" spc="300" dirty="0" smtClean="0">
                <a:solidFill>
                  <a:srgbClr val="F9C897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デザート</a:t>
            </a:r>
            <a:r>
              <a:rPr lang="ja-JP" altLang="en-US" sz="1200" spc="300" dirty="0">
                <a:solidFill>
                  <a:srgbClr val="F9C897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　</a:t>
            </a:r>
            <a:endParaRPr lang="en-US" altLang="ja-JP" sz="1200" spc="300" dirty="0" smtClean="0">
              <a:solidFill>
                <a:srgbClr val="F9C897"/>
              </a:solidFill>
              <a:latin typeface="HGP明朝E" panose="02020900000000000000" pitchFamily="18" charset="-128"/>
              <a:ea typeface="HGP明朝E" panose="02020900000000000000" pitchFamily="18" charset="-128"/>
            </a:endParaRPr>
          </a:p>
          <a:p>
            <a:r>
              <a:rPr lang="en-US" altLang="ja-JP" sz="800" dirty="0" smtClean="0">
                <a:solidFill>
                  <a:srgbClr val="F9C897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※</a:t>
            </a:r>
            <a:r>
              <a:rPr lang="ja-JP" altLang="en-US" sz="800" dirty="0" smtClean="0">
                <a:solidFill>
                  <a:srgbClr val="F9C897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早期ご予約で飲放題＋</a:t>
            </a:r>
            <a:r>
              <a:rPr lang="en-US" altLang="ja-JP" sz="800" dirty="0" smtClean="0">
                <a:solidFill>
                  <a:srgbClr val="F9C897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1,500</a:t>
            </a:r>
            <a:r>
              <a:rPr lang="ja-JP" altLang="en-US" sz="800" dirty="0" smtClean="0">
                <a:solidFill>
                  <a:srgbClr val="F9C897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で承ります</a:t>
            </a:r>
            <a:endParaRPr kumimoji="1" lang="ja-JP" altLang="en-US" sz="800" dirty="0">
              <a:solidFill>
                <a:srgbClr val="F9C897"/>
              </a:solidFill>
              <a:latin typeface="HGP明朝E" panose="02020900000000000000" pitchFamily="18" charset="-128"/>
              <a:ea typeface="HGP明朝E" panose="02020900000000000000" pitchFamily="18" charset="-128"/>
            </a:endParaRPr>
          </a:p>
        </p:txBody>
      </p:sp>
      <p:sp>
        <p:nvSpPr>
          <p:cNvPr id="912" name="正方形/長方形 911"/>
          <p:cNvSpPr/>
          <p:nvPr/>
        </p:nvSpPr>
        <p:spPr>
          <a:xfrm>
            <a:off x="193431" y="2162777"/>
            <a:ext cx="2248076" cy="24622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/>
            <a:r>
              <a:rPr lang="ja-JP" altLang="en-US" sz="1600" kern="0" dirty="0" smtClean="0">
                <a:solidFill>
                  <a:schemeClr val="bg1">
                    <a:lumMod val="95000"/>
                  </a:schemeClr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緑あふれるカフェで</a:t>
            </a:r>
            <a:endParaRPr lang="ja-JP" altLang="en-US" sz="1600" kern="0" dirty="0">
              <a:solidFill>
                <a:schemeClr val="bg1">
                  <a:lumMod val="95000"/>
                </a:schemeClr>
              </a:solidFill>
              <a:latin typeface="HGP明朝E" panose="02020900000000000000" pitchFamily="18" charset="-128"/>
              <a:ea typeface="HGP明朝E" panose="02020900000000000000" pitchFamily="18" charset="-128"/>
            </a:endParaRPr>
          </a:p>
        </p:txBody>
      </p:sp>
      <p:sp>
        <p:nvSpPr>
          <p:cNvPr id="913" name="正方形/長方形 912"/>
          <p:cNvSpPr/>
          <p:nvPr/>
        </p:nvSpPr>
        <p:spPr>
          <a:xfrm>
            <a:off x="5287371" y="2162777"/>
            <a:ext cx="2248076" cy="24622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/>
            <a:r>
              <a:rPr lang="ja-JP" altLang="en-US" sz="1600" kern="0" dirty="0" smtClean="0">
                <a:solidFill>
                  <a:schemeClr val="bg1">
                    <a:lumMod val="95000"/>
                  </a:schemeClr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パーティをどうぞ</a:t>
            </a:r>
            <a:endParaRPr lang="ja-JP" altLang="en-US" sz="1600" kern="0" dirty="0">
              <a:solidFill>
                <a:schemeClr val="bg1">
                  <a:lumMod val="95000"/>
                </a:schemeClr>
              </a:solidFill>
              <a:latin typeface="HGP明朝E" panose="02020900000000000000" pitchFamily="18" charset="-128"/>
              <a:ea typeface="HGP明朝E" panose="02020900000000000000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210186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プレゼンテーション1" id="{DB911613-A6AE-4F8F-859C-26BA1E59A871}" vid="{9EACD152-11C9-4AE4-B4F3-2C08A33B4B98}"/>
    </a:ext>
  </a:extLst>
</a:theme>
</file>

<file path=ppt/theme/theme2.xml><?xml version="1.0" encoding="utf-8"?>
<a:theme xmlns:a="http://schemas.openxmlformats.org/drawingml/2006/main" name="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5.potx" id="{3F8E5C06-014F-4A13-A3C7-E133BECAFD1E}" vid="{BD152B00-4CFD-4022-8208-530F7579D794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</TotalTime>
  <Words>242</Words>
  <Application>Microsoft Office PowerPoint</Application>
  <PresentationFormat>ユーザー設定</PresentationFormat>
  <Paragraphs>50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2</vt:i4>
      </vt:variant>
      <vt:variant>
        <vt:lpstr>スライド タイトル</vt:lpstr>
      </vt:variant>
      <vt:variant>
        <vt:i4>2</vt:i4>
      </vt:variant>
    </vt:vector>
  </HeadingPairs>
  <TitlesOfParts>
    <vt:vector size="4" baseType="lpstr">
      <vt:lpstr>Office テーマ</vt:lpstr>
      <vt:lpstr>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cp:lastModifiedBy>赤星真人(d006033)</cp:lastModifiedBy>
  <cp:revision>2</cp:revision>
  <cp:lastPrinted>2013-08-09T07:55:36Z</cp:lastPrinted>
  <dcterms:created xsi:type="dcterms:W3CDTF">2013-09-02T07:08:39Z</dcterms:created>
  <dcterms:modified xsi:type="dcterms:W3CDTF">2013-09-24T11:01:12Z</dcterms:modified>
</cp:coreProperties>
</file>