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3676" r:id="rId2"/>
  </p:sldMasterIdLst>
  <p:notesMasterIdLst>
    <p:notesMasterId r:id="rId5"/>
  </p:notesMasterIdLst>
  <p:sldIdLst>
    <p:sldId id="260" r:id="rId3"/>
    <p:sldId id="259" r:id="rId4"/>
  </p:sldIdLst>
  <p:sldSz cx="10907713" cy="7775575"/>
  <p:notesSz cx="9925050" cy="679450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7669"/>
    <a:srgbClr val="DAAD98"/>
    <a:srgbClr val="F5A1AD"/>
    <a:srgbClr val="AE4E4E"/>
    <a:srgbClr val="7D0000"/>
    <a:srgbClr val="F07385"/>
    <a:srgbClr val="896545"/>
    <a:srgbClr val="39482A"/>
    <a:srgbClr val="000000"/>
    <a:srgbClr val="9D7B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62" d="100"/>
          <a:sy n="62" d="100"/>
        </p:scale>
        <p:origin x="-1194" y="-90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0855" cy="340905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621901" y="0"/>
            <a:ext cx="4300855" cy="340905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2013/9/24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352800" y="849313"/>
            <a:ext cx="3219450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92505" y="3269854"/>
            <a:ext cx="7940040" cy="2675334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6453598"/>
            <a:ext cx="4300855" cy="340904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621901" y="6453598"/>
            <a:ext cx="4300855" cy="340904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4750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0871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77250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5658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6882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985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3883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45443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49537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600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2584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75568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9906" y="413979"/>
            <a:ext cx="9407902" cy="15029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9906" y="2069886"/>
            <a:ext cx="9407902" cy="49335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9906" y="7206808"/>
            <a:ext cx="2454235" cy="4139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31">
                <a:solidFill>
                  <a:schemeClr val="tx1">
                    <a:tint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fld id="{C764DE79-268F-4C1A-8933-263129D2AF90}" type="datetimeFigureOut">
              <a:rPr lang="en-US" smtClean="0"/>
              <a:pPr/>
              <a:t>9/24/2013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3180" y="7206808"/>
            <a:ext cx="3681354" cy="4139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31">
                <a:solidFill>
                  <a:schemeClr val="tx1">
                    <a:tint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3572" y="7206808"/>
            <a:ext cx="2454235" cy="4139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31">
                <a:solidFill>
                  <a:schemeClr val="tx1">
                    <a:tint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図 8"/>
          <p:cNvPicPr>
            <a:picLocks noChangeAspect="1"/>
          </p:cNvPicPr>
          <p:nvPr userDrawn="1"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Cutout/>
                    </a14:imgEffect>
                    <a14:imgEffect>
                      <a14:colorTemperature colorTemp="5900"/>
                    </a14:imgEffect>
                    <a14:imgEffect>
                      <a14:saturation sat="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75"/>
            <a:ext cx="10907712" cy="7772400"/>
          </a:xfrm>
          <a:prstGeom prst="rect">
            <a:avLst/>
          </a:prstGeom>
        </p:spPr>
      </p:pic>
      <p:sp>
        <p:nvSpPr>
          <p:cNvPr id="11" name="正方形/長方形 10"/>
          <p:cNvSpPr/>
          <p:nvPr userDrawn="1"/>
        </p:nvSpPr>
        <p:spPr>
          <a:xfrm>
            <a:off x="572367" y="438765"/>
            <a:ext cx="9762979" cy="6901221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1090697" rtl="0" eaLnBrk="1" latinLnBrk="0" hangingPunct="1">
        <a:lnSpc>
          <a:spcPct val="90000"/>
        </a:lnSpc>
        <a:spcBef>
          <a:spcPct val="0"/>
        </a:spcBef>
        <a:buNone/>
        <a:defRPr kumimoji="1" sz="5248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j-cs"/>
        </a:defRPr>
      </a:lvl1pPr>
    </p:titleStyle>
    <p:bodyStyle>
      <a:lvl1pPr marL="272675" indent="-272675" algn="l" defTabSz="1090697" rtl="0" eaLnBrk="1" latinLnBrk="0" hangingPunct="1">
        <a:lnSpc>
          <a:spcPct val="90000"/>
        </a:lnSpc>
        <a:spcBef>
          <a:spcPts val="1192"/>
        </a:spcBef>
        <a:buFont typeface="Arial" panose="020B0604020202020204" pitchFamily="34" charset="0"/>
        <a:buChar char="•"/>
        <a:defRPr kumimoji="1" sz="334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1pPr>
      <a:lvl2pPr marL="818023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2pPr>
      <a:lvl3pPr marL="1363372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386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3pPr>
      <a:lvl4pPr marL="1908720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4pPr>
      <a:lvl5pPr marL="2454068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5pPr>
      <a:lvl6pPr marL="2999416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6pPr>
      <a:lvl7pPr marL="3544766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7pPr>
      <a:lvl8pPr marL="4090115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8pPr>
      <a:lvl9pPr marL="4635463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1pPr>
      <a:lvl2pPr marL="545348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2pPr>
      <a:lvl3pPr marL="1090697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3pPr>
      <a:lvl4pPr marL="1636045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4pPr>
      <a:lvl5pPr marL="2181395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5pPr>
      <a:lvl6pPr marL="2726743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6pPr>
      <a:lvl7pPr marL="3272091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7pPr>
      <a:lvl8pPr marL="3817440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8pPr>
      <a:lvl9pPr marL="4362788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8778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image" Target="../media/image3.emf"/><Relationship Id="rId7" Type="http://schemas.openxmlformats.org/officeDocument/2006/relationships/image" Target="../media/image7.W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11" Type="http://schemas.openxmlformats.org/officeDocument/2006/relationships/image" Target="../media/image11.emf"/><Relationship Id="rId5" Type="http://schemas.openxmlformats.org/officeDocument/2006/relationships/image" Target="../media/image5.png"/><Relationship Id="rId10" Type="http://schemas.openxmlformats.org/officeDocument/2006/relationships/image" Target="../media/image10.emf"/><Relationship Id="rId4" Type="http://schemas.openxmlformats.org/officeDocument/2006/relationships/image" Target="../media/image4.emf"/><Relationship Id="rId9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0464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グループ化 26"/>
          <p:cNvGrpSpPr/>
          <p:nvPr/>
        </p:nvGrpSpPr>
        <p:grpSpPr>
          <a:xfrm>
            <a:off x="5089106" y="5149561"/>
            <a:ext cx="2238750" cy="2407500"/>
            <a:chOff x="5089106" y="5149561"/>
            <a:chExt cx="2238750" cy="2407500"/>
          </a:xfrm>
        </p:grpSpPr>
        <p:pic>
          <p:nvPicPr>
            <p:cNvPr id="16" name="図 1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20095019">
              <a:off x="5089106" y="5149561"/>
              <a:ext cx="2238750" cy="2407500"/>
            </a:xfrm>
            <a:prstGeom prst="rect">
              <a:avLst/>
            </a:prstGeom>
          </p:spPr>
        </p:pic>
        <p:pic>
          <p:nvPicPr>
            <p:cNvPr id="26" name="図 2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404520">
              <a:off x="5624897" y="6933007"/>
              <a:ext cx="1062790" cy="127128"/>
            </a:xfrm>
            <a:prstGeom prst="rect">
              <a:avLst/>
            </a:prstGeom>
          </p:spPr>
        </p:pic>
      </p:grpSp>
      <p:sp>
        <p:nvSpPr>
          <p:cNvPr id="53" name="正方形/長方形 52"/>
          <p:cNvSpPr/>
          <p:nvPr/>
        </p:nvSpPr>
        <p:spPr>
          <a:xfrm rot="458286">
            <a:off x="5530280" y="5565511"/>
            <a:ext cx="1338174" cy="1245114"/>
          </a:xfrm>
          <a:prstGeom prst="rect">
            <a:avLst/>
          </a:prstGeom>
          <a:ln>
            <a:noFill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kumimoji="1" lang="ja-JP" altLang="en-US" sz="1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写真を</a:t>
            </a:r>
            <a:endParaRPr kumimoji="1" lang="en-US" altLang="ja-JP" sz="10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入</a:t>
            </a:r>
            <a:r>
              <a:rPr lang="ja-JP" altLang="en-US" sz="1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れてくださ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い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0" name="フレーム 189"/>
          <p:cNvSpPr/>
          <p:nvPr/>
        </p:nvSpPr>
        <p:spPr>
          <a:xfrm>
            <a:off x="646002" y="3745364"/>
            <a:ext cx="4413573" cy="3635146"/>
          </a:xfrm>
          <a:prstGeom prst="frame">
            <a:avLst>
              <a:gd name="adj1" fmla="val 3492"/>
            </a:avLst>
          </a:prstGeom>
          <a:pattFill prst="ltUpDiag">
            <a:fgClr>
              <a:srgbClr val="DD7669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grpSp>
        <p:nvGrpSpPr>
          <p:cNvPr id="23" name="グループ化 22"/>
          <p:cNvGrpSpPr/>
          <p:nvPr/>
        </p:nvGrpSpPr>
        <p:grpSpPr>
          <a:xfrm>
            <a:off x="5241219" y="3217695"/>
            <a:ext cx="2238750" cy="2407500"/>
            <a:chOff x="5241219" y="3217695"/>
            <a:chExt cx="2238750" cy="2407500"/>
          </a:xfrm>
        </p:grpSpPr>
        <p:pic>
          <p:nvPicPr>
            <p:cNvPr id="177" name="図 17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20717368">
              <a:off x="5241219" y="3217695"/>
              <a:ext cx="2238750" cy="2407500"/>
            </a:xfrm>
            <a:prstGeom prst="rect">
              <a:avLst/>
            </a:prstGeom>
          </p:spPr>
        </p:pic>
        <p:pic>
          <p:nvPicPr>
            <p:cNvPr id="22" name="図 2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927821">
              <a:off x="5753917" y="4979625"/>
              <a:ext cx="821677" cy="118057"/>
            </a:xfrm>
            <a:prstGeom prst="rect">
              <a:avLst/>
            </a:prstGeom>
          </p:spPr>
        </p:pic>
      </p:grpSp>
      <p:pic>
        <p:nvPicPr>
          <p:cNvPr id="18" name="図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53417">
            <a:off x="5686505" y="3614461"/>
            <a:ext cx="1387956" cy="1298460"/>
          </a:xfrm>
          <a:prstGeom prst="rect">
            <a:avLst/>
          </a:prstGeom>
        </p:spPr>
      </p:pic>
      <p:grpSp>
        <p:nvGrpSpPr>
          <p:cNvPr id="25" name="グループ化 24"/>
          <p:cNvGrpSpPr/>
          <p:nvPr/>
        </p:nvGrpSpPr>
        <p:grpSpPr>
          <a:xfrm>
            <a:off x="3670275" y="3989247"/>
            <a:ext cx="2407500" cy="2238750"/>
            <a:chOff x="3670275" y="3989247"/>
            <a:chExt cx="2407500" cy="2238750"/>
          </a:xfrm>
        </p:grpSpPr>
        <p:pic>
          <p:nvPicPr>
            <p:cNvPr id="174" name="図 17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8242532">
              <a:off x="3754650" y="3904872"/>
              <a:ext cx="2238750" cy="2407500"/>
            </a:xfrm>
            <a:prstGeom prst="rect">
              <a:avLst/>
            </a:prstGeom>
          </p:spPr>
        </p:pic>
        <p:pic>
          <p:nvPicPr>
            <p:cNvPr id="24" name="図 2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20202369">
              <a:off x="4787302" y="5686932"/>
              <a:ext cx="687530" cy="118540"/>
            </a:xfrm>
            <a:prstGeom prst="rect">
              <a:avLst/>
            </a:prstGeom>
          </p:spPr>
        </p:pic>
      </p:grpSp>
      <p:sp>
        <p:nvSpPr>
          <p:cNvPr id="62" name="正方形/長方形 61"/>
          <p:cNvSpPr/>
          <p:nvPr/>
        </p:nvSpPr>
        <p:spPr>
          <a:xfrm>
            <a:off x="4260482" y="827954"/>
            <a:ext cx="2929732" cy="1182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700"/>
              </a:lnSpc>
            </a:pPr>
            <a:r>
              <a:rPr lang="ja-JP" altLang="en-US" sz="900" dirty="0">
                <a:latin typeface="HGS明朝B" panose="02020800000000000000" pitchFamily="18" charset="-128"/>
                <a:ea typeface="HGS明朝B" panose="02020800000000000000" pitchFamily="18" charset="-128"/>
              </a:rPr>
              <a:t>ひっそりと佇む</a:t>
            </a:r>
            <a:r>
              <a:rPr lang="ja-JP" altLang="en-US" sz="900" dirty="0" smtClean="0">
                <a:latin typeface="HGS明朝B" panose="02020800000000000000" pitchFamily="18" charset="-128"/>
                <a:ea typeface="HGS明朝B" panose="02020800000000000000" pitchFamily="18" charset="-128"/>
              </a:rPr>
              <a:t>和風なカフェですがいかがです～？</a:t>
            </a:r>
            <a:r>
              <a:rPr lang="ja-JP" altLang="en-US" sz="900" dirty="0">
                <a:latin typeface="HGS明朝B" panose="02020800000000000000" pitchFamily="18" charset="-128"/>
                <a:ea typeface="HGS明朝B" panose="02020800000000000000" pitchFamily="18" charset="-128"/>
              </a:rPr>
              <a:t/>
            </a:r>
            <a:br>
              <a:rPr lang="ja-JP" altLang="en-US" sz="900" dirty="0">
                <a:latin typeface="HGS明朝B" panose="02020800000000000000" pitchFamily="18" charset="-128"/>
                <a:ea typeface="HGS明朝B" panose="02020800000000000000" pitchFamily="18" charset="-128"/>
              </a:rPr>
            </a:br>
            <a:r>
              <a:rPr lang="ja-JP" altLang="en-US" sz="900" dirty="0">
                <a:latin typeface="HGS明朝B" panose="02020800000000000000" pitchFamily="18" charset="-128"/>
                <a:ea typeface="HGS明朝B" panose="02020800000000000000" pitchFamily="18" charset="-128"/>
              </a:rPr>
              <a:t>棚にならぶ陶器の器の中から好きなものを選んで</a:t>
            </a:r>
            <a:r>
              <a:rPr lang="ja-JP" altLang="en-US" sz="900" dirty="0" smtClean="0">
                <a:latin typeface="HGS明朝B" panose="02020800000000000000" pitchFamily="18" charset="-128"/>
                <a:ea typeface="HGS明朝B" panose="02020800000000000000" pitchFamily="18" charset="-128"/>
              </a:rPr>
              <a:t>、</a:t>
            </a:r>
            <a:endParaRPr lang="en-US" altLang="ja-JP" sz="900" dirty="0" smtClean="0">
              <a:latin typeface="HGS明朝B" panose="02020800000000000000" pitchFamily="18" charset="-128"/>
              <a:ea typeface="HGS明朝B" panose="02020800000000000000" pitchFamily="18" charset="-128"/>
            </a:endParaRPr>
          </a:p>
          <a:p>
            <a:pPr>
              <a:lnSpc>
                <a:spcPts val="1700"/>
              </a:lnSpc>
            </a:pPr>
            <a:r>
              <a:rPr lang="ja-JP" altLang="en-US" sz="900" dirty="0" smtClean="0">
                <a:latin typeface="HGS明朝B" panose="02020800000000000000" pitchFamily="18" charset="-128"/>
                <a:ea typeface="HGS明朝B" panose="02020800000000000000" pitchFamily="18" charset="-128"/>
              </a:rPr>
              <a:t>その</a:t>
            </a:r>
            <a:r>
              <a:rPr lang="ja-JP" altLang="en-US" sz="900" dirty="0">
                <a:latin typeface="HGS明朝B" panose="02020800000000000000" pitchFamily="18" charset="-128"/>
                <a:ea typeface="HGS明朝B" panose="02020800000000000000" pitchFamily="18" charset="-128"/>
              </a:rPr>
              <a:t>器でドリンクを</a:t>
            </a:r>
            <a:r>
              <a:rPr lang="ja-JP" altLang="en-US" sz="900" dirty="0" smtClean="0">
                <a:latin typeface="HGS明朝B" panose="02020800000000000000" pitchFamily="18" charset="-128"/>
                <a:ea typeface="HGS明朝B" panose="02020800000000000000" pitchFamily="18" charset="-128"/>
              </a:rPr>
              <a:t>楽しめますよ！</a:t>
            </a:r>
            <a:endParaRPr lang="en-US" altLang="ja-JP" sz="900" dirty="0" smtClean="0">
              <a:latin typeface="HGS明朝B" panose="02020800000000000000" pitchFamily="18" charset="-128"/>
              <a:ea typeface="HGS明朝B" panose="02020800000000000000" pitchFamily="18" charset="-128"/>
            </a:endParaRPr>
          </a:p>
          <a:p>
            <a:pPr>
              <a:lnSpc>
                <a:spcPts val="1700"/>
              </a:lnSpc>
            </a:pPr>
            <a:r>
              <a:rPr lang="ja-JP" altLang="en-US" sz="900" dirty="0" smtClean="0">
                <a:solidFill>
                  <a:srgbClr val="000000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忘年会や歓迎会に、カフェでほのぼの集うのも、</a:t>
            </a:r>
            <a:endParaRPr lang="en-US" altLang="ja-JP" sz="900" dirty="0" smtClean="0">
              <a:solidFill>
                <a:srgbClr val="000000"/>
              </a:solidFill>
              <a:latin typeface="HGS明朝B" panose="02020800000000000000" pitchFamily="18" charset="-128"/>
              <a:ea typeface="HGS明朝B" panose="02020800000000000000" pitchFamily="18" charset="-128"/>
            </a:endParaRPr>
          </a:p>
          <a:p>
            <a:pPr>
              <a:lnSpc>
                <a:spcPts val="1700"/>
              </a:lnSpc>
            </a:pPr>
            <a:r>
              <a:rPr lang="ja-JP" altLang="en-US" sz="900" dirty="0" smtClean="0">
                <a:solidFill>
                  <a:srgbClr val="000000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ワイワイ楽しむのもありですよ。</a:t>
            </a:r>
            <a:endParaRPr lang="en-US" altLang="ja-JP" sz="900" dirty="0" smtClean="0">
              <a:solidFill>
                <a:srgbClr val="000000"/>
              </a:solidFill>
              <a:latin typeface="HGS明朝B" panose="02020800000000000000" pitchFamily="18" charset="-128"/>
              <a:ea typeface="HGS明朝B" panose="02020800000000000000" pitchFamily="18" charset="-128"/>
            </a:endParaRPr>
          </a:p>
        </p:txBody>
      </p:sp>
      <p:sp>
        <p:nvSpPr>
          <p:cNvPr id="118" name="正方形/長方形 117"/>
          <p:cNvSpPr/>
          <p:nvPr/>
        </p:nvSpPr>
        <p:spPr>
          <a:xfrm>
            <a:off x="7283265" y="6409483"/>
            <a:ext cx="28905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800" dirty="0" smtClean="0">
                <a:solidFill>
                  <a:srgbClr val="000000"/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☎ 03-1234-</a:t>
            </a:r>
            <a:r>
              <a:rPr lang="en-US" altLang="ja-JP" sz="2800" dirty="0" smtClean="0">
                <a:solidFill>
                  <a:srgbClr val="000000"/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1111</a:t>
            </a:r>
            <a:endParaRPr lang="ja-JP" altLang="en-US" sz="2800" dirty="0">
              <a:solidFill>
                <a:srgbClr val="000000"/>
              </a:solidFill>
              <a:latin typeface="Adobe Fan Heiti Std B" panose="020B0700000000000000" pitchFamily="34" charset="-128"/>
              <a:ea typeface="Adobe Fan Heiti Std B" panose="020B0700000000000000" pitchFamily="34" charset="-128"/>
            </a:endParaRPr>
          </a:p>
        </p:txBody>
      </p:sp>
      <p:sp>
        <p:nvSpPr>
          <p:cNvPr id="119" name="正方形/長方形 118"/>
          <p:cNvSpPr/>
          <p:nvPr/>
        </p:nvSpPr>
        <p:spPr>
          <a:xfrm>
            <a:off x="7445258" y="6904646"/>
            <a:ext cx="2918931" cy="123111"/>
          </a:xfrm>
          <a:prstGeom prst="rect">
            <a:avLst/>
          </a:prstGeom>
        </p:spPr>
        <p:txBody>
          <a:bodyPr wrap="square" lIns="36000" tIns="0" rIns="36000" bIns="0">
            <a:spAutoFit/>
          </a:bodyPr>
          <a:lstStyle/>
          <a:p>
            <a:r>
              <a:rPr lang="ja-JP" altLang="en-US" sz="800" dirty="0">
                <a:solidFill>
                  <a:srgbClr val="00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営業時間: </a:t>
            </a:r>
            <a:r>
              <a:rPr lang="ja-JP" altLang="en-US" sz="800" dirty="0" smtClean="0">
                <a:solidFill>
                  <a:srgbClr val="00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10:00-</a:t>
            </a:r>
            <a:r>
              <a:rPr lang="en-US" altLang="ja-JP" sz="800" dirty="0" smtClean="0">
                <a:solidFill>
                  <a:srgbClr val="00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22</a:t>
            </a:r>
            <a:r>
              <a:rPr lang="ja-JP" altLang="en-US" sz="800" dirty="0" smtClean="0">
                <a:solidFill>
                  <a:srgbClr val="00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:00</a:t>
            </a:r>
            <a:r>
              <a:rPr lang="ja-JP" altLang="en-US" sz="800" dirty="0">
                <a:solidFill>
                  <a:srgbClr val="00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　/定休日：月曜日</a:t>
            </a:r>
          </a:p>
        </p:txBody>
      </p:sp>
      <p:sp>
        <p:nvSpPr>
          <p:cNvPr id="121" name="正方形/長方形 120"/>
          <p:cNvSpPr/>
          <p:nvPr/>
        </p:nvSpPr>
        <p:spPr>
          <a:xfrm>
            <a:off x="7454927" y="7074901"/>
            <a:ext cx="2259199" cy="123111"/>
          </a:xfrm>
          <a:prstGeom prst="rect">
            <a:avLst/>
          </a:prstGeom>
        </p:spPr>
        <p:txBody>
          <a:bodyPr wrap="none" lIns="36000" tIns="0" rIns="36000" bIns="0">
            <a:spAutoFit/>
          </a:bodyPr>
          <a:lstStyle/>
          <a:p>
            <a:r>
              <a:rPr lang="zh-TW" altLang="en-US" sz="800" dirty="0">
                <a:solidFill>
                  <a:srgbClr val="00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東京都江東区豊洲</a:t>
            </a:r>
            <a:r>
              <a:rPr lang="en-US" altLang="zh-TW" sz="800" dirty="0" smtClean="0">
                <a:solidFill>
                  <a:srgbClr val="00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3-2-3</a:t>
            </a:r>
            <a:r>
              <a:rPr lang="ja-JP" altLang="en-US" sz="800" dirty="0" smtClean="0">
                <a:solidFill>
                  <a:srgbClr val="00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　</a:t>
            </a:r>
            <a:r>
              <a:rPr lang="en-US" altLang="ja-JP" sz="800" dirty="0">
                <a:solidFill>
                  <a:srgbClr val="00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http://www.askult.com/</a:t>
            </a:r>
            <a:endParaRPr lang="ja-JP" altLang="en-US" sz="800" dirty="0">
              <a:solidFill>
                <a:srgbClr val="000000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135" name="正方形/長方形 134"/>
          <p:cNvSpPr/>
          <p:nvPr/>
        </p:nvSpPr>
        <p:spPr>
          <a:xfrm>
            <a:off x="7539108" y="3168466"/>
            <a:ext cx="273123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/>
            <a:r>
              <a:rPr lang="ja-JP" altLang="en-US" sz="1200" b="1" dirty="0">
                <a:solidFill>
                  <a:srgbClr val="AE4E4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大人気女子会コース￥</a:t>
            </a:r>
            <a:r>
              <a:rPr lang="en-US" altLang="ja-JP" sz="1200" b="1" dirty="0">
                <a:solidFill>
                  <a:srgbClr val="AE4E4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2000</a:t>
            </a:r>
          </a:p>
          <a:p>
            <a:pPr latinLnBrk="1"/>
            <a:r>
              <a:rPr lang="ja-JP" altLang="en-US" sz="1200" dirty="0">
                <a:latin typeface="HGS明朝B" panose="02020800000000000000" pitchFamily="18" charset="-128"/>
                <a:ea typeface="HGS明朝B" panose="02020800000000000000" pitchFamily="18" charset="-128"/>
              </a:rPr>
              <a:t>￥</a:t>
            </a:r>
            <a:r>
              <a:rPr lang="en-US" altLang="ja-JP" sz="1200" dirty="0">
                <a:latin typeface="HGS明朝B" panose="02020800000000000000" pitchFamily="18" charset="-128"/>
                <a:ea typeface="HGS明朝B" panose="02020800000000000000" pitchFamily="18" charset="-128"/>
              </a:rPr>
              <a:t>2000</a:t>
            </a:r>
            <a:r>
              <a:rPr lang="ja-JP" altLang="en-US" sz="1200" dirty="0">
                <a:latin typeface="HGS明朝B" panose="02020800000000000000" pitchFamily="18" charset="-128"/>
                <a:ea typeface="HGS明朝B" panose="02020800000000000000" pitchFamily="18" charset="-128"/>
              </a:rPr>
              <a:t>から、平日３</a:t>
            </a:r>
            <a:r>
              <a:rPr lang="en-US" altLang="ja-JP" sz="1200" dirty="0">
                <a:latin typeface="HGS明朝B" panose="02020800000000000000" pitchFamily="18" charset="-128"/>
                <a:ea typeface="HGS明朝B" panose="02020800000000000000" pitchFamily="18" charset="-128"/>
              </a:rPr>
              <a:t>H</a:t>
            </a:r>
            <a:r>
              <a:rPr lang="ja-JP" altLang="en-US" sz="1200" dirty="0">
                <a:latin typeface="HGS明朝B" panose="02020800000000000000" pitchFamily="18" charset="-128"/>
                <a:ea typeface="HGS明朝B" panose="02020800000000000000" pitchFamily="18" charset="-128"/>
              </a:rPr>
              <a:t>制が大人気</a:t>
            </a:r>
            <a:r>
              <a:rPr lang="ja-JP" altLang="en-US" sz="1200" dirty="0" smtClean="0">
                <a:latin typeface="HGS明朝B" panose="02020800000000000000" pitchFamily="18" charset="-128"/>
                <a:ea typeface="HGS明朝B" panose="02020800000000000000" pitchFamily="18" charset="-128"/>
              </a:rPr>
              <a:t>！</a:t>
            </a:r>
            <a:endParaRPr lang="en-US" altLang="ja-JP" sz="1200" dirty="0" smtClean="0">
              <a:latin typeface="HGS明朝B" panose="02020800000000000000" pitchFamily="18" charset="-128"/>
              <a:ea typeface="HGS明朝B" panose="02020800000000000000" pitchFamily="18" charset="-128"/>
            </a:endParaRPr>
          </a:p>
          <a:p>
            <a:pPr latinLnBrk="1"/>
            <a:r>
              <a:rPr lang="ja-JP" altLang="en-US" sz="1200" dirty="0" smtClean="0">
                <a:latin typeface="HGS明朝B" panose="02020800000000000000" pitchFamily="18" charset="-128"/>
                <a:ea typeface="HGS明朝B" panose="02020800000000000000" pitchFamily="18" charset="-128"/>
              </a:rPr>
              <a:t>お誕生</a:t>
            </a:r>
            <a:r>
              <a:rPr lang="ja-JP" altLang="en-US" sz="1200" dirty="0">
                <a:latin typeface="HGS明朝B" panose="02020800000000000000" pitchFamily="18" charset="-128"/>
                <a:ea typeface="HGS明朝B" panose="02020800000000000000" pitchFamily="18" charset="-128"/>
              </a:rPr>
              <a:t>日で可愛いケーキ</a:t>
            </a:r>
            <a:r>
              <a:rPr lang="en-US" altLang="ja-JP" sz="1200" dirty="0">
                <a:latin typeface="HGS明朝B" panose="02020800000000000000" pitchFamily="18" charset="-128"/>
                <a:ea typeface="HGS明朝B" panose="02020800000000000000" pitchFamily="18" charset="-128"/>
              </a:rPr>
              <a:t>BOX</a:t>
            </a:r>
            <a:r>
              <a:rPr lang="ja-JP" altLang="en-US" sz="1200" dirty="0" smtClean="0">
                <a:latin typeface="HGS明朝B" panose="02020800000000000000" pitchFamily="18" charset="-128"/>
                <a:ea typeface="HGS明朝B" panose="02020800000000000000" pitchFamily="18" charset="-128"/>
              </a:rPr>
              <a:t>と世界</a:t>
            </a:r>
            <a:r>
              <a:rPr lang="ja-JP" altLang="en-US" sz="1200" dirty="0">
                <a:latin typeface="HGS明朝B" panose="02020800000000000000" pitchFamily="18" charset="-128"/>
                <a:ea typeface="HGS明朝B" panose="02020800000000000000" pitchFamily="18" charset="-128"/>
              </a:rPr>
              <a:t>に一つのオリジナルボトルが</a:t>
            </a:r>
            <a:r>
              <a:rPr lang="ja-JP" altLang="en-US" sz="1200" dirty="0" smtClean="0">
                <a:latin typeface="HGS明朝B" panose="02020800000000000000" pitchFamily="18" charset="-128"/>
                <a:ea typeface="HGS明朝B" panose="02020800000000000000" pitchFamily="18" charset="-128"/>
              </a:rPr>
              <a:t>大好評</a:t>
            </a:r>
            <a:endParaRPr lang="ja-JP" altLang="en-US" sz="1200" dirty="0">
              <a:latin typeface="HGS明朝B" panose="02020800000000000000" pitchFamily="18" charset="-128"/>
              <a:ea typeface="HGS明朝B" panose="02020800000000000000" pitchFamily="18" charset="-128"/>
            </a:endParaRP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7" cstate="print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2959" y="391630"/>
            <a:ext cx="3231230" cy="2579413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273907">
            <a:off x="2263933" y="618279"/>
            <a:ext cx="466733" cy="566748"/>
          </a:xfrm>
          <a:prstGeom prst="rect">
            <a:avLst/>
          </a:prstGeom>
        </p:spPr>
      </p:pic>
      <p:sp>
        <p:nvSpPr>
          <p:cNvPr id="13" name="正方形/長方形 12"/>
          <p:cNvSpPr/>
          <p:nvPr/>
        </p:nvSpPr>
        <p:spPr>
          <a:xfrm>
            <a:off x="816682" y="3936180"/>
            <a:ext cx="4175859" cy="32008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/>
            <a:r>
              <a:rPr lang="en-US" altLang="ja-JP" sz="2000" b="1" dirty="0" smtClean="0">
                <a:solidFill>
                  <a:srgbClr val="AE4E4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3H</a:t>
            </a:r>
            <a:r>
              <a:rPr lang="ja-JP" altLang="en-US" sz="2000" b="1" dirty="0" smtClean="0">
                <a:solidFill>
                  <a:srgbClr val="AE4E4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飲放付</a:t>
            </a:r>
            <a:r>
              <a:rPr lang="en-US" altLang="ja-JP" sz="2000" b="1" dirty="0" smtClean="0">
                <a:solidFill>
                  <a:srgbClr val="AE4E4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2000" b="1" dirty="0" smtClean="0">
                <a:solidFill>
                  <a:srgbClr val="AE4E4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全</a:t>
            </a:r>
            <a:r>
              <a:rPr lang="en-US" altLang="ja-JP" sz="2000" b="1" dirty="0" smtClean="0">
                <a:solidFill>
                  <a:srgbClr val="AE4E4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10</a:t>
            </a:r>
            <a:r>
              <a:rPr lang="ja-JP" altLang="en-US" sz="2000" b="1" dirty="0" smtClean="0">
                <a:solidFill>
                  <a:srgbClr val="AE4E4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品</a:t>
            </a:r>
            <a:r>
              <a:rPr lang="en-US" altLang="ja-JP" sz="2000" b="1" dirty="0" smtClean="0">
                <a:solidFill>
                  <a:srgbClr val="AE4E4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】2,980</a:t>
            </a:r>
            <a:r>
              <a:rPr lang="ja-JP" altLang="en-US" sz="2000" b="1" dirty="0" smtClean="0">
                <a:solidFill>
                  <a:srgbClr val="AE4E4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endParaRPr lang="en-US" altLang="ja-JP" sz="1400" dirty="0" smtClean="0">
              <a:solidFill>
                <a:srgbClr val="DD7669"/>
              </a:solidFill>
              <a:latin typeface="HGS明朝B" panose="02020800000000000000" pitchFamily="18" charset="-128"/>
              <a:ea typeface="HGS明朝B" panose="02020800000000000000" pitchFamily="18" charset="-128"/>
            </a:endParaRPr>
          </a:p>
          <a:p>
            <a:pPr latinLnBrk="1"/>
            <a:r>
              <a:rPr lang="ja-JP" altLang="en-US" sz="1400" dirty="0" smtClean="0">
                <a:solidFill>
                  <a:srgbClr val="DD7669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🌺</a:t>
            </a:r>
            <a:r>
              <a:rPr lang="ja-JP" altLang="en-US" sz="1400" dirty="0" smtClean="0">
                <a:latin typeface="HGS明朝B" panose="02020800000000000000" pitchFamily="18" charset="-128"/>
                <a:ea typeface="HGS明朝B" panose="02020800000000000000" pitchFamily="18" charset="-128"/>
              </a:rPr>
              <a:t>彩り野菜のバーニャカウダ</a:t>
            </a:r>
            <a:endParaRPr lang="en-US" altLang="ja-JP" sz="1400" dirty="0" smtClean="0">
              <a:latin typeface="HGS明朝B" panose="02020800000000000000" pitchFamily="18" charset="-128"/>
              <a:ea typeface="HGS明朝B" panose="02020800000000000000" pitchFamily="18" charset="-128"/>
            </a:endParaRPr>
          </a:p>
          <a:p>
            <a:pPr latinLnBrk="1"/>
            <a:r>
              <a:rPr lang="ja-JP" altLang="en-US" sz="1400" dirty="0" smtClean="0">
                <a:solidFill>
                  <a:srgbClr val="DD7669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🌺</a:t>
            </a:r>
            <a:r>
              <a:rPr lang="ja-JP" altLang="en-US" sz="1400" dirty="0" smtClean="0">
                <a:latin typeface="HGS明朝B" panose="02020800000000000000" pitchFamily="18" charset="-128"/>
                <a:ea typeface="HGS明朝B" panose="02020800000000000000" pitchFamily="18" charset="-128"/>
              </a:rPr>
              <a:t>絶品トマト鍋</a:t>
            </a:r>
            <a:endParaRPr lang="en-US" altLang="ja-JP" sz="1400" dirty="0" smtClean="0">
              <a:latin typeface="HGS明朝B" panose="02020800000000000000" pitchFamily="18" charset="-128"/>
              <a:ea typeface="HGS明朝B" panose="02020800000000000000" pitchFamily="18" charset="-128"/>
            </a:endParaRPr>
          </a:p>
          <a:p>
            <a:pPr latinLnBrk="1"/>
            <a:r>
              <a:rPr lang="ja-JP" altLang="en-US" sz="1400" dirty="0" smtClean="0">
                <a:solidFill>
                  <a:srgbClr val="DD7669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🌺</a:t>
            </a:r>
            <a:r>
              <a:rPr lang="ja-JP" altLang="en-US" sz="1400" dirty="0" smtClean="0">
                <a:latin typeface="HGS明朝B" panose="02020800000000000000" pitchFamily="18" charset="-128"/>
                <a:ea typeface="HGS明朝B" panose="02020800000000000000" pitchFamily="18" charset="-128"/>
              </a:rPr>
              <a:t>生パスタ</a:t>
            </a:r>
            <a:r>
              <a:rPr lang="ja-JP" altLang="en-US" sz="1400" dirty="0">
                <a:latin typeface="HGS明朝B" panose="02020800000000000000" pitchFamily="18" charset="-128"/>
                <a:ea typeface="HGS明朝B" panose="02020800000000000000" pitchFamily="18" charset="-128"/>
              </a:rPr>
              <a:t> </a:t>
            </a:r>
            <a:r>
              <a:rPr lang="ja-JP" altLang="en-US" sz="1400" dirty="0" smtClean="0">
                <a:latin typeface="HGS明朝B" panose="02020800000000000000" pitchFamily="18" charset="-128"/>
                <a:ea typeface="HGS明朝B" panose="02020800000000000000" pitchFamily="18" charset="-128"/>
              </a:rPr>
              <a:t>カルボナーラ</a:t>
            </a:r>
            <a:r>
              <a:rPr lang="ja-JP" altLang="en-US" sz="1400" dirty="0">
                <a:latin typeface="HGS明朝B" panose="02020800000000000000" pitchFamily="18" charset="-128"/>
                <a:ea typeface="HGS明朝B" panose="02020800000000000000" pitchFamily="18" charset="-128"/>
              </a:rPr>
              <a:t/>
            </a:r>
            <a:br>
              <a:rPr lang="ja-JP" altLang="en-US" sz="1400" dirty="0">
                <a:latin typeface="HGS明朝B" panose="02020800000000000000" pitchFamily="18" charset="-128"/>
                <a:ea typeface="HGS明朝B" panose="02020800000000000000" pitchFamily="18" charset="-128"/>
              </a:rPr>
            </a:br>
            <a:r>
              <a:rPr lang="ja-JP" altLang="en-US" sz="1400" dirty="0">
                <a:solidFill>
                  <a:srgbClr val="DD7669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🌺</a:t>
            </a:r>
            <a:r>
              <a:rPr lang="ja-JP" altLang="en-US" sz="1400" dirty="0" smtClean="0">
                <a:latin typeface="HGS明朝B" panose="02020800000000000000" pitchFamily="18" charset="-128"/>
                <a:ea typeface="HGS明朝B" panose="02020800000000000000" pitchFamily="18" charset="-128"/>
              </a:rPr>
              <a:t>魚介</a:t>
            </a:r>
            <a:r>
              <a:rPr lang="ja-JP" altLang="en-US" sz="1400" dirty="0">
                <a:latin typeface="HGS明朝B" panose="02020800000000000000" pitchFamily="18" charset="-128"/>
                <a:ea typeface="HGS明朝B" panose="02020800000000000000" pitchFamily="18" charset="-128"/>
              </a:rPr>
              <a:t>のアヒージョ　バケット添え</a:t>
            </a:r>
            <a:br>
              <a:rPr lang="ja-JP" altLang="en-US" sz="1400" dirty="0">
                <a:latin typeface="HGS明朝B" panose="02020800000000000000" pitchFamily="18" charset="-128"/>
                <a:ea typeface="HGS明朝B" panose="02020800000000000000" pitchFamily="18" charset="-128"/>
              </a:rPr>
            </a:br>
            <a:r>
              <a:rPr lang="ja-JP" altLang="en-US" sz="1400" dirty="0">
                <a:solidFill>
                  <a:srgbClr val="DD7669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🌺</a:t>
            </a:r>
            <a:r>
              <a:rPr lang="ja-JP" altLang="en-US" sz="1400" dirty="0" smtClean="0">
                <a:latin typeface="HGS明朝B" panose="02020800000000000000" pitchFamily="18" charset="-128"/>
                <a:ea typeface="HGS明朝B" panose="02020800000000000000" pitchFamily="18" charset="-128"/>
              </a:rPr>
              <a:t>シーザーサラダ</a:t>
            </a:r>
            <a:r>
              <a:rPr lang="ja-JP" altLang="en-US" sz="1400" dirty="0">
                <a:latin typeface="HGS明朝B" panose="02020800000000000000" pitchFamily="18" charset="-128"/>
                <a:ea typeface="HGS明朝B" panose="02020800000000000000" pitchFamily="18" charset="-128"/>
              </a:rPr>
              <a:t/>
            </a:r>
            <a:br>
              <a:rPr lang="ja-JP" altLang="en-US" sz="1400" dirty="0">
                <a:latin typeface="HGS明朝B" panose="02020800000000000000" pitchFamily="18" charset="-128"/>
                <a:ea typeface="HGS明朝B" panose="02020800000000000000" pitchFamily="18" charset="-128"/>
              </a:rPr>
            </a:br>
            <a:r>
              <a:rPr lang="ja-JP" altLang="en-US" sz="1400" dirty="0">
                <a:solidFill>
                  <a:srgbClr val="DD7669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🌺</a:t>
            </a:r>
            <a:r>
              <a:rPr lang="ja-JP" altLang="en-US" sz="1400" dirty="0" smtClean="0">
                <a:latin typeface="HGS明朝B" panose="02020800000000000000" pitchFamily="18" charset="-128"/>
                <a:ea typeface="HGS明朝B" panose="02020800000000000000" pitchFamily="18" charset="-128"/>
              </a:rPr>
              <a:t>スモークサーモン</a:t>
            </a:r>
            <a:r>
              <a:rPr lang="ja-JP" altLang="en-US" sz="1400" dirty="0">
                <a:latin typeface="HGS明朝B" panose="02020800000000000000" pitchFamily="18" charset="-128"/>
                <a:ea typeface="HGS明朝B" panose="02020800000000000000" pitchFamily="18" charset="-128"/>
              </a:rPr>
              <a:t>のカルパッチョ</a:t>
            </a:r>
            <a:br>
              <a:rPr lang="ja-JP" altLang="en-US" sz="1400" dirty="0">
                <a:latin typeface="HGS明朝B" panose="02020800000000000000" pitchFamily="18" charset="-128"/>
                <a:ea typeface="HGS明朝B" panose="02020800000000000000" pitchFamily="18" charset="-128"/>
              </a:rPr>
            </a:br>
            <a:r>
              <a:rPr lang="ja-JP" altLang="en-US" sz="1400" dirty="0" smtClean="0">
                <a:solidFill>
                  <a:srgbClr val="DD7669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🌺</a:t>
            </a:r>
            <a:r>
              <a:rPr lang="ja-JP" altLang="en-US" sz="1400" dirty="0" smtClean="0">
                <a:latin typeface="HGS明朝B" panose="02020800000000000000" pitchFamily="18" charset="-128"/>
                <a:ea typeface="HGS明朝B" panose="02020800000000000000" pitchFamily="18" charset="-128"/>
              </a:rPr>
              <a:t>フライドポテト</a:t>
            </a:r>
            <a:r>
              <a:rPr lang="ja-JP" altLang="en-US" sz="1400" dirty="0">
                <a:latin typeface="HGS明朝B" panose="02020800000000000000" pitchFamily="18" charset="-128"/>
                <a:ea typeface="HGS明朝B" panose="02020800000000000000" pitchFamily="18" charset="-128"/>
              </a:rPr>
              <a:t/>
            </a:r>
            <a:br>
              <a:rPr lang="ja-JP" altLang="en-US" sz="1400" dirty="0">
                <a:latin typeface="HGS明朝B" panose="02020800000000000000" pitchFamily="18" charset="-128"/>
                <a:ea typeface="HGS明朝B" panose="02020800000000000000" pitchFamily="18" charset="-128"/>
              </a:rPr>
            </a:br>
            <a:r>
              <a:rPr lang="ja-JP" altLang="en-US" sz="1400" dirty="0">
                <a:solidFill>
                  <a:srgbClr val="DD7669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🌺</a:t>
            </a:r>
            <a:r>
              <a:rPr lang="ja-JP" altLang="en-US" sz="1400" dirty="0" smtClean="0">
                <a:latin typeface="HGS明朝B" panose="02020800000000000000" pitchFamily="18" charset="-128"/>
                <a:ea typeface="HGS明朝B" panose="02020800000000000000" pitchFamily="18" charset="-128"/>
              </a:rPr>
              <a:t>マルゲリータ</a:t>
            </a:r>
            <a:r>
              <a:rPr lang="ja-JP" altLang="en-US" sz="1400" dirty="0">
                <a:latin typeface="HGS明朝B" panose="02020800000000000000" pitchFamily="18" charset="-128"/>
                <a:ea typeface="HGS明朝B" panose="02020800000000000000" pitchFamily="18" charset="-128"/>
              </a:rPr>
              <a:t/>
            </a:r>
            <a:br>
              <a:rPr lang="ja-JP" altLang="en-US" sz="1400" dirty="0">
                <a:latin typeface="HGS明朝B" panose="02020800000000000000" pitchFamily="18" charset="-128"/>
                <a:ea typeface="HGS明朝B" panose="02020800000000000000" pitchFamily="18" charset="-128"/>
              </a:rPr>
            </a:br>
            <a:r>
              <a:rPr lang="ja-JP" altLang="en-US" sz="1400" dirty="0">
                <a:solidFill>
                  <a:srgbClr val="DD7669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🌺</a:t>
            </a:r>
            <a:r>
              <a:rPr lang="ja-JP" altLang="en-US" sz="1400" dirty="0" smtClean="0">
                <a:latin typeface="HGS明朝B" panose="02020800000000000000" pitchFamily="18" charset="-128"/>
                <a:ea typeface="HGS明朝B" panose="02020800000000000000" pitchFamily="18" charset="-128"/>
              </a:rPr>
              <a:t>リゾット</a:t>
            </a:r>
            <a:r>
              <a:rPr lang="ja-JP" altLang="en-US" sz="1400" dirty="0">
                <a:latin typeface="HGS明朝B" panose="02020800000000000000" pitchFamily="18" charset="-128"/>
                <a:ea typeface="HGS明朝B" panose="02020800000000000000" pitchFamily="18" charset="-128"/>
              </a:rPr>
              <a:t>（トマト鍋の</a:t>
            </a:r>
            <a:r>
              <a:rPr lang="ja-JP" altLang="en-US" sz="1400" dirty="0" smtClean="0">
                <a:latin typeface="HGS明朝B" panose="02020800000000000000" pitchFamily="18" charset="-128"/>
                <a:ea typeface="HGS明朝B" panose="02020800000000000000" pitchFamily="18" charset="-128"/>
              </a:rPr>
              <a:t>〆）</a:t>
            </a:r>
            <a:r>
              <a:rPr lang="ja-JP" altLang="en-US" sz="1400" dirty="0">
                <a:latin typeface="HGS明朝B" panose="02020800000000000000" pitchFamily="18" charset="-128"/>
                <a:ea typeface="HGS明朝B" panose="02020800000000000000" pitchFamily="18" charset="-128"/>
              </a:rPr>
              <a:t/>
            </a:r>
            <a:br>
              <a:rPr lang="ja-JP" altLang="en-US" sz="1400" dirty="0">
                <a:latin typeface="HGS明朝B" panose="02020800000000000000" pitchFamily="18" charset="-128"/>
                <a:ea typeface="HGS明朝B" panose="02020800000000000000" pitchFamily="18" charset="-128"/>
              </a:rPr>
            </a:br>
            <a:r>
              <a:rPr lang="ja-JP" altLang="en-US" sz="1400" dirty="0" smtClean="0">
                <a:solidFill>
                  <a:srgbClr val="DD7669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🌺</a:t>
            </a:r>
            <a:r>
              <a:rPr lang="ja-JP" altLang="en-US" sz="1400" dirty="0" smtClean="0">
                <a:latin typeface="HGS明朝B" panose="02020800000000000000" pitchFamily="18" charset="-128"/>
                <a:ea typeface="HGS明朝B" panose="02020800000000000000" pitchFamily="18" charset="-128"/>
              </a:rPr>
              <a:t>さっぱり柚子アイス</a:t>
            </a:r>
            <a:r>
              <a:rPr lang="ja-JP" altLang="en-US" sz="1400" dirty="0">
                <a:latin typeface="HGS明朝B" panose="02020800000000000000" pitchFamily="18" charset="-128"/>
                <a:ea typeface="HGS明朝B" panose="02020800000000000000" pitchFamily="18" charset="-128"/>
              </a:rPr>
              <a:t/>
            </a:r>
            <a:br>
              <a:rPr lang="ja-JP" altLang="en-US" sz="1400" dirty="0">
                <a:latin typeface="HGS明朝B" panose="02020800000000000000" pitchFamily="18" charset="-128"/>
                <a:ea typeface="HGS明朝B" panose="02020800000000000000" pitchFamily="18" charset="-128"/>
              </a:rPr>
            </a:br>
            <a:r>
              <a:rPr lang="ja-JP" altLang="en-US" sz="1400" dirty="0">
                <a:latin typeface="HGS明朝B" panose="02020800000000000000" pitchFamily="18" charset="-128"/>
                <a:ea typeface="HGS明朝B" panose="02020800000000000000" pitchFamily="18" charset="-128"/>
              </a:rPr>
              <a:t/>
            </a:r>
            <a:br>
              <a:rPr lang="ja-JP" altLang="en-US" sz="1400" dirty="0">
                <a:latin typeface="HGS明朝B" panose="02020800000000000000" pitchFamily="18" charset="-128"/>
                <a:ea typeface="HGS明朝B" panose="02020800000000000000" pitchFamily="18" charset="-128"/>
              </a:rPr>
            </a:br>
            <a:r>
              <a:rPr lang="en-US" altLang="ja-JP" sz="1400" dirty="0">
                <a:latin typeface="HGS明朝B" panose="02020800000000000000" pitchFamily="18" charset="-128"/>
                <a:ea typeface="HGS明朝B" panose="02020800000000000000" pitchFamily="18" charset="-128"/>
              </a:rPr>
              <a:t>3</a:t>
            </a:r>
            <a:r>
              <a:rPr lang="ja-JP" altLang="en-US" sz="1400" dirty="0">
                <a:latin typeface="HGS明朝B" panose="02020800000000000000" pitchFamily="18" charset="-128"/>
                <a:ea typeface="HGS明朝B" panose="02020800000000000000" pitchFamily="18" charset="-128"/>
              </a:rPr>
              <a:t>時間飲み放題付で人気商品がズラリ！</a:t>
            </a:r>
            <a:br>
              <a:rPr lang="ja-JP" altLang="en-US" sz="1400" dirty="0">
                <a:latin typeface="HGS明朝B" panose="02020800000000000000" pitchFamily="18" charset="-128"/>
                <a:ea typeface="HGS明朝B" panose="02020800000000000000" pitchFamily="18" charset="-128"/>
              </a:rPr>
            </a:br>
            <a:r>
              <a:rPr lang="ja-JP" altLang="en-US" sz="1400" dirty="0">
                <a:latin typeface="HGS明朝B" panose="02020800000000000000" pitchFamily="18" charset="-128"/>
                <a:ea typeface="HGS明朝B" panose="02020800000000000000" pitchFamily="18" charset="-128"/>
              </a:rPr>
              <a:t>女子会はもちろん、男性でも大満足間違いなし！</a:t>
            </a:r>
            <a:endParaRPr lang="ja-JP" altLang="en-US" sz="1400" b="0" i="0" dirty="0">
              <a:solidFill>
                <a:srgbClr val="333333"/>
              </a:solidFill>
              <a:effectLst/>
              <a:latin typeface="HGS明朝B" panose="02020800000000000000" pitchFamily="18" charset="-128"/>
              <a:ea typeface="HGS明朝B" panose="02020800000000000000" pitchFamily="18" charset="-128"/>
            </a:endParaRPr>
          </a:p>
        </p:txBody>
      </p:sp>
      <p:grpSp>
        <p:nvGrpSpPr>
          <p:cNvPr id="15" name="グループ化 14"/>
          <p:cNvGrpSpPr/>
          <p:nvPr/>
        </p:nvGrpSpPr>
        <p:grpSpPr>
          <a:xfrm>
            <a:off x="7132958" y="4363778"/>
            <a:ext cx="3072967" cy="2081040"/>
            <a:chOff x="7120323" y="5122995"/>
            <a:chExt cx="3072967" cy="2081040"/>
          </a:xfrm>
        </p:grpSpPr>
        <p:grpSp>
          <p:nvGrpSpPr>
            <p:cNvPr id="149" name="グループ化 148"/>
            <p:cNvGrpSpPr/>
            <p:nvPr/>
          </p:nvGrpSpPr>
          <p:grpSpPr>
            <a:xfrm>
              <a:off x="7120323" y="5122995"/>
              <a:ext cx="3072967" cy="2081040"/>
              <a:chOff x="4041960" y="8702943"/>
              <a:chExt cx="3072967" cy="2081040"/>
            </a:xfrm>
          </p:grpSpPr>
          <p:grpSp>
            <p:nvGrpSpPr>
              <p:cNvPr id="150" name="グループ化 149"/>
              <p:cNvGrpSpPr/>
              <p:nvPr/>
            </p:nvGrpSpPr>
            <p:grpSpPr>
              <a:xfrm>
                <a:off x="4076875" y="8702943"/>
                <a:ext cx="3038052" cy="1903507"/>
                <a:chOff x="3441128" y="2925323"/>
                <a:chExt cx="3132000" cy="1594586"/>
              </a:xfrm>
            </p:grpSpPr>
            <p:sp>
              <p:nvSpPr>
                <p:cNvPr id="157" name="正方形/長方形 156"/>
                <p:cNvSpPr/>
                <p:nvPr/>
              </p:nvSpPr>
              <p:spPr>
                <a:xfrm>
                  <a:off x="3441128" y="3149245"/>
                  <a:ext cx="3132000" cy="108000"/>
                </a:xfrm>
                <a:prstGeom prst="rect">
                  <a:avLst/>
                </a:prstGeom>
                <a:solidFill>
                  <a:srgbClr val="DAAD9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3200" dirty="0"/>
                </a:p>
              </p:txBody>
            </p:sp>
            <p:sp>
              <p:nvSpPr>
                <p:cNvPr id="158" name="正方形/長方形 157"/>
                <p:cNvSpPr/>
                <p:nvPr/>
              </p:nvSpPr>
              <p:spPr>
                <a:xfrm>
                  <a:off x="3441128" y="4007306"/>
                  <a:ext cx="3132000" cy="200720"/>
                </a:xfrm>
                <a:prstGeom prst="rect">
                  <a:avLst/>
                </a:prstGeom>
                <a:solidFill>
                  <a:srgbClr val="DAAD9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3200" dirty="0"/>
                </a:p>
              </p:txBody>
            </p:sp>
            <p:sp>
              <p:nvSpPr>
                <p:cNvPr id="159" name="正方形/長方形 158"/>
                <p:cNvSpPr/>
                <p:nvPr/>
              </p:nvSpPr>
              <p:spPr>
                <a:xfrm rot="5400000">
                  <a:off x="2999060" y="3673908"/>
                  <a:ext cx="1584000" cy="108001"/>
                </a:xfrm>
                <a:prstGeom prst="rect">
                  <a:avLst/>
                </a:prstGeom>
                <a:solidFill>
                  <a:srgbClr val="DAAD9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3200" dirty="0"/>
                </a:p>
              </p:txBody>
            </p:sp>
            <p:sp>
              <p:nvSpPr>
                <p:cNvPr id="160" name="正方形/長方形 159"/>
                <p:cNvSpPr/>
                <p:nvPr/>
              </p:nvSpPr>
              <p:spPr>
                <a:xfrm rot="5400000">
                  <a:off x="5329977" y="3597489"/>
                  <a:ext cx="1584000" cy="260837"/>
                </a:xfrm>
                <a:prstGeom prst="rect">
                  <a:avLst/>
                </a:prstGeom>
                <a:solidFill>
                  <a:srgbClr val="DAAD9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3200" dirty="0"/>
                </a:p>
              </p:txBody>
            </p:sp>
            <p:sp>
              <p:nvSpPr>
                <p:cNvPr id="161" name="正方形/長方形 160"/>
                <p:cNvSpPr/>
                <p:nvPr/>
              </p:nvSpPr>
              <p:spPr>
                <a:xfrm rot="5400000">
                  <a:off x="4040456" y="3685402"/>
                  <a:ext cx="1594365" cy="74208"/>
                </a:xfrm>
                <a:prstGeom prst="rect">
                  <a:avLst/>
                </a:prstGeom>
                <a:solidFill>
                  <a:srgbClr val="DAAD9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3200" dirty="0"/>
                </a:p>
              </p:txBody>
            </p:sp>
            <p:sp>
              <p:nvSpPr>
                <p:cNvPr id="162" name="正方形/長方形 161"/>
                <p:cNvSpPr/>
                <p:nvPr/>
              </p:nvSpPr>
              <p:spPr>
                <a:xfrm>
                  <a:off x="3441128" y="3507180"/>
                  <a:ext cx="3132000" cy="67544"/>
                </a:xfrm>
                <a:prstGeom prst="rect">
                  <a:avLst/>
                </a:prstGeom>
                <a:solidFill>
                  <a:srgbClr val="DAAD9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3200" dirty="0"/>
                </a:p>
              </p:txBody>
            </p:sp>
            <p:sp>
              <p:nvSpPr>
                <p:cNvPr id="163" name="テキスト ボックス 162"/>
                <p:cNvSpPr txBox="1"/>
                <p:nvPr/>
              </p:nvSpPr>
              <p:spPr>
                <a:xfrm>
                  <a:off x="4983606" y="3001128"/>
                  <a:ext cx="653097" cy="16758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ja-JP" altLang="en-US" sz="700" b="1" dirty="0">
                      <a:solidFill>
                        <a:srgbClr val="DAAD98"/>
                      </a:solidFill>
                      <a:latin typeface="メイリオ" pitchFamily="50" charset="-128"/>
                      <a:ea typeface="メイリオ" pitchFamily="50" charset="-128"/>
                    </a:rPr>
                    <a:t>＊＊小学校</a:t>
                  </a:r>
                </a:p>
              </p:txBody>
            </p:sp>
            <p:sp>
              <p:nvSpPr>
                <p:cNvPr id="164" name="テキスト ボックス 163"/>
                <p:cNvSpPr txBox="1"/>
                <p:nvPr/>
              </p:nvSpPr>
              <p:spPr>
                <a:xfrm>
                  <a:off x="4150583" y="3828344"/>
                  <a:ext cx="560553" cy="16758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ja-JP" altLang="en-US" sz="700" b="1" dirty="0">
                      <a:solidFill>
                        <a:srgbClr val="DAAD98"/>
                      </a:solidFill>
                      <a:latin typeface="メイリオ" pitchFamily="50" charset="-128"/>
                      <a:ea typeface="メイリオ" pitchFamily="50" charset="-128"/>
                    </a:rPr>
                    <a:t>コンビニ</a:t>
                  </a:r>
                </a:p>
              </p:txBody>
            </p:sp>
            <p:sp>
              <p:nvSpPr>
                <p:cNvPr id="165" name="角丸四角形 164"/>
                <p:cNvSpPr/>
                <p:nvPr/>
              </p:nvSpPr>
              <p:spPr>
                <a:xfrm>
                  <a:off x="4906764" y="3431928"/>
                  <a:ext cx="612000" cy="396000"/>
                </a:xfrm>
                <a:prstGeom prst="round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3200" dirty="0"/>
                </a:p>
              </p:txBody>
            </p:sp>
            <p:sp>
              <p:nvSpPr>
                <p:cNvPr id="166" name="テキスト ボックス 165"/>
                <p:cNvSpPr txBox="1"/>
                <p:nvPr/>
              </p:nvSpPr>
              <p:spPr>
                <a:xfrm>
                  <a:off x="5343524" y="4210997"/>
                  <a:ext cx="578728" cy="1675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ja-JP" altLang="en-US" sz="700" b="1" dirty="0">
                      <a:solidFill>
                        <a:srgbClr val="DAAD98"/>
                      </a:solidFill>
                      <a:latin typeface="メイリオ" pitchFamily="50" charset="-128"/>
                      <a:ea typeface="メイリオ" pitchFamily="50" charset="-128"/>
                    </a:rPr>
                    <a:t>郵便局</a:t>
                  </a:r>
                </a:p>
              </p:txBody>
            </p:sp>
          </p:grpSp>
          <p:sp>
            <p:nvSpPr>
              <p:cNvPr id="151" name="テキスト ボックス 150"/>
              <p:cNvSpPr txBox="1"/>
              <p:nvPr/>
            </p:nvSpPr>
            <p:spPr>
              <a:xfrm>
                <a:off x="4567651" y="10583928"/>
                <a:ext cx="1890261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700" b="1" dirty="0">
                    <a:solidFill>
                      <a:schemeClr val="accent1">
                        <a:lumMod val="50000"/>
                      </a:schemeClr>
                    </a:solidFill>
                    <a:latin typeface="メイリオ" pitchFamily="50" charset="-128"/>
                    <a:ea typeface="メイリオ" pitchFamily="50" charset="-128"/>
                  </a:rPr>
                  <a:t>※</a:t>
                </a:r>
                <a:r>
                  <a:rPr lang="ja-JP" altLang="en-US" sz="700" b="1" dirty="0">
                    <a:solidFill>
                      <a:schemeClr val="accent1">
                        <a:lumMod val="50000"/>
                      </a:schemeClr>
                    </a:solidFill>
                    <a:latin typeface="メイリオ" pitchFamily="50" charset="-128"/>
                    <a:ea typeface="メイリオ" pitchFamily="50" charset="-128"/>
                  </a:rPr>
                  <a:t>国道沿い、コンビニ</a:t>
                </a:r>
                <a:r>
                  <a:rPr lang="ja-JP" altLang="en-US" sz="700" b="1" dirty="0" smtClean="0">
                    <a:solidFill>
                      <a:schemeClr val="accent1">
                        <a:lumMod val="50000"/>
                      </a:schemeClr>
                    </a:solidFill>
                    <a:latin typeface="メイリオ" pitchFamily="50" charset="-128"/>
                    <a:ea typeface="メイリオ" pitchFamily="50" charset="-128"/>
                  </a:rPr>
                  <a:t>の斜め向かいです。</a:t>
                </a:r>
                <a:endParaRPr lang="ja-JP" altLang="en-US" sz="700" b="1" dirty="0">
                  <a:solidFill>
                    <a:schemeClr val="accent1">
                      <a:lumMod val="50000"/>
                    </a:schemeClr>
                  </a:solidFill>
                  <a:latin typeface="メイリオ" pitchFamily="50" charset="-128"/>
                  <a:ea typeface="メイリオ" pitchFamily="50" charset="-128"/>
                </a:endParaRPr>
              </a:p>
            </p:txBody>
          </p:sp>
          <p:sp>
            <p:nvSpPr>
              <p:cNvPr id="152" name="円/楕円 151"/>
              <p:cNvSpPr/>
              <p:nvPr/>
            </p:nvSpPr>
            <p:spPr>
              <a:xfrm>
                <a:off x="6428763" y="10272016"/>
                <a:ext cx="97717" cy="89263"/>
              </a:xfrm>
              <a:prstGeom prst="ellipse">
                <a:avLst/>
              </a:prstGeom>
              <a:solidFill>
                <a:srgbClr val="DAAD98"/>
              </a:solidFill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3200">
                  <a:solidFill>
                    <a:srgbClr val="DAAD98"/>
                  </a:solidFill>
                </a:endParaRPr>
              </a:p>
            </p:txBody>
          </p:sp>
          <p:sp>
            <p:nvSpPr>
              <p:cNvPr id="153" name="円/楕円 152"/>
              <p:cNvSpPr/>
              <p:nvPr/>
            </p:nvSpPr>
            <p:spPr>
              <a:xfrm>
                <a:off x="5267435" y="9824183"/>
                <a:ext cx="97717" cy="89263"/>
              </a:xfrm>
              <a:prstGeom prst="ellipse">
                <a:avLst/>
              </a:prstGeom>
              <a:solidFill>
                <a:srgbClr val="DAAD98"/>
              </a:solidFill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3200">
                  <a:solidFill>
                    <a:srgbClr val="DAAD98"/>
                  </a:solidFill>
                </a:endParaRPr>
              </a:p>
            </p:txBody>
          </p:sp>
          <p:sp>
            <p:nvSpPr>
              <p:cNvPr id="154" name="円/楕円 153"/>
              <p:cNvSpPr/>
              <p:nvPr/>
            </p:nvSpPr>
            <p:spPr>
              <a:xfrm>
                <a:off x="5512782" y="8843985"/>
                <a:ext cx="97717" cy="89263"/>
              </a:xfrm>
              <a:prstGeom prst="ellipse">
                <a:avLst/>
              </a:prstGeom>
              <a:solidFill>
                <a:srgbClr val="DAAD98"/>
              </a:solidFill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3200">
                  <a:solidFill>
                    <a:srgbClr val="DAAD98"/>
                  </a:solidFill>
                </a:endParaRPr>
              </a:p>
            </p:txBody>
          </p:sp>
          <p:sp>
            <p:nvSpPr>
              <p:cNvPr id="156" name="テキスト ボックス 155"/>
              <p:cNvSpPr txBox="1"/>
              <p:nvPr/>
            </p:nvSpPr>
            <p:spPr>
              <a:xfrm>
                <a:off x="4041960" y="9976759"/>
                <a:ext cx="109785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ja-JP" altLang="en-US" sz="1200" dirty="0" smtClean="0">
                    <a:solidFill>
                      <a:schemeClr val="bg1">
                        <a:lumMod val="50000"/>
                      </a:schemeClr>
                    </a:solidFill>
                  </a:rPr>
                  <a:t>国道＊号</a:t>
                </a:r>
                <a:endParaRPr lang="ja-JP" altLang="en-US" sz="12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  <p:sp>
          <p:nvSpPr>
            <p:cNvPr id="167" name="星 7 166"/>
            <p:cNvSpPr/>
            <p:nvPr/>
          </p:nvSpPr>
          <p:spPr>
            <a:xfrm>
              <a:off x="8576062" y="5930211"/>
              <a:ext cx="150493" cy="150493"/>
            </a:xfrm>
            <a:prstGeom prst="star7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36" name="正方形/長方形 135"/>
          <p:cNvSpPr/>
          <p:nvPr/>
        </p:nvSpPr>
        <p:spPr>
          <a:xfrm rot="553796">
            <a:off x="7299195" y="1067690"/>
            <a:ext cx="287086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>
              <a:lnSpc>
                <a:spcPts val="2000"/>
              </a:lnSpc>
            </a:pPr>
            <a:r>
              <a:rPr lang="ja-JP" altLang="en-US" sz="1400" b="1" dirty="0" smtClean="0">
                <a:solidFill>
                  <a:srgbClr val="7D0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各コース：</a:t>
            </a:r>
            <a:r>
              <a:rPr lang="en-US" altLang="ja-JP" sz="1400" b="1" dirty="0">
                <a:solidFill>
                  <a:srgbClr val="7D0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2</a:t>
            </a:r>
            <a:r>
              <a:rPr lang="en-US" altLang="ja-JP" sz="1400" b="1" dirty="0" smtClean="0">
                <a:solidFill>
                  <a:srgbClr val="7D0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000</a:t>
            </a:r>
            <a:r>
              <a:rPr lang="ja-JP" altLang="en-US" sz="1400" b="1" dirty="0">
                <a:solidFill>
                  <a:srgbClr val="7D0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円～</a:t>
            </a:r>
            <a:r>
              <a:rPr lang="ja-JP" altLang="en-US" sz="1400" b="1" dirty="0" smtClean="0">
                <a:solidFill>
                  <a:srgbClr val="7D0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ご用意</a:t>
            </a:r>
            <a:endParaRPr lang="ja-JP" altLang="en-US" sz="1400" b="1" dirty="0">
              <a:solidFill>
                <a:srgbClr val="7D0000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 latinLnBrk="1">
              <a:lnSpc>
                <a:spcPts val="2000"/>
              </a:lnSpc>
            </a:pPr>
            <a:r>
              <a:rPr lang="ja-JP" altLang="en-US" sz="1400" dirty="0">
                <a:solidFill>
                  <a:srgbClr val="7D0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貸切パーティ・二次会・歓送</a:t>
            </a:r>
            <a:r>
              <a:rPr lang="ja-JP" altLang="en-US" sz="1400" dirty="0" smtClean="0">
                <a:solidFill>
                  <a:srgbClr val="7D0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迎会</a:t>
            </a:r>
            <a:endParaRPr lang="en-US" altLang="ja-JP" sz="1400" dirty="0">
              <a:solidFill>
                <a:srgbClr val="7D0000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 latinLnBrk="1">
              <a:lnSpc>
                <a:spcPts val="2000"/>
              </a:lnSpc>
            </a:pPr>
            <a:r>
              <a:rPr lang="ja-JP" altLang="en-US" sz="1400" dirty="0" smtClean="0">
                <a:solidFill>
                  <a:srgbClr val="7D0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ほっこりする店内</a:t>
            </a:r>
            <a:r>
              <a:rPr lang="ja-JP" altLang="en-US" sz="1400" dirty="0">
                <a:solidFill>
                  <a:srgbClr val="7D0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でのパーティ</a:t>
            </a:r>
            <a:r>
              <a:rPr lang="ja-JP" altLang="en-US" sz="1400" dirty="0" smtClean="0">
                <a:solidFill>
                  <a:srgbClr val="7D0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に</a:t>
            </a:r>
            <a:endParaRPr lang="en-US" altLang="ja-JP" sz="1400" dirty="0" smtClean="0">
              <a:solidFill>
                <a:srgbClr val="7D0000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 latinLnBrk="1">
              <a:lnSpc>
                <a:spcPts val="2000"/>
              </a:lnSpc>
            </a:pPr>
            <a:r>
              <a:rPr lang="ja-JP" altLang="en-US" sz="1400" dirty="0" smtClean="0">
                <a:solidFill>
                  <a:srgbClr val="7D0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ピッタリ</a:t>
            </a:r>
            <a:r>
              <a:rPr lang="ja-JP" altLang="en-US" sz="1400" dirty="0">
                <a:solidFill>
                  <a:srgbClr val="7D0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のコース</a:t>
            </a:r>
            <a:r>
              <a:rPr lang="en-US" altLang="ja-JP" sz="1400" dirty="0">
                <a:solidFill>
                  <a:srgbClr val="7D0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3000</a:t>
            </a:r>
            <a:r>
              <a:rPr lang="ja-JP" altLang="en-US" sz="1400" dirty="0">
                <a:solidFill>
                  <a:srgbClr val="7D0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円</a:t>
            </a:r>
            <a:r>
              <a:rPr lang="ja-JP" altLang="en-US" sz="1400" dirty="0" smtClean="0">
                <a:solidFill>
                  <a:srgbClr val="7D0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～</a:t>
            </a:r>
            <a:endParaRPr lang="en-US" altLang="ja-JP" sz="1400" dirty="0" smtClean="0">
              <a:solidFill>
                <a:srgbClr val="7D0000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 latinLnBrk="1">
              <a:lnSpc>
                <a:spcPts val="2000"/>
              </a:lnSpc>
            </a:pPr>
            <a:r>
              <a:rPr lang="en-US" altLang="ja-JP" sz="1400" dirty="0">
                <a:solidFill>
                  <a:srgbClr val="7D0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※</a:t>
            </a:r>
            <a:r>
              <a:rPr lang="ja-JP" altLang="en-US" sz="1400" dirty="0" smtClean="0">
                <a:solidFill>
                  <a:srgbClr val="7D0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飲み放題</a:t>
            </a:r>
            <a:r>
              <a:rPr lang="ja-JP" altLang="en-US" sz="1400" dirty="0">
                <a:solidFill>
                  <a:srgbClr val="7D0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も＋</a:t>
            </a:r>
            <a:r>
              <a:rPr lang="en-US" altLang="ja-JP" sz="1400" dirty="0">
                <a:solidFill>
                  <a:srgbClr val="7D0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1500</a:t>
            </a:r>
            <a:r>
              <a:rPr lang="ja-JP" altLang="en-US" sz="1400" dirty="0">
                <a:solidFill>
                  <a:srgbClr val="7D0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円☆ほか</a:t>
            </a:r>
            <a:r>
              <a:rPr lang="ja-JP" altLang="en-US" sz="1400" dirty="0" smtClean="0">
                <a:solidFill>
                  <a:srgbClr val="7D0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、</a:t>
            </a:r>
            <a:endParaRPr lang="en-US" altLang="ja-JP" sz="1400" dirty="0" smtClean="0">
              <a:solidFill>
                <a:srgbClr val="7D0000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 latinLnBrk="1">
              <a:lnSpc>
                <a:spcPts val="2000"/>
              </a:lnSpc>
            </a:pPr>
            <a:r>
              <a:rPr lang="ja-JP" altLang="en-US" sz="1400" dirty="0" smtClean="0">
                <a:solidFill>
                  <a:srgbClr val="7D0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ご予算</a:t>
            </a:r>
            <a:r>
              <a:rPr lang="ja-JP" altLang="en-US" sz="1400" dirty="0">
                <a:solidFill>
                  <a:srgbClr val="7D0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に応じて相談ください</a:t>
            </a:r>
            <a:r>
              <a:rPr lang="ja-JP" altLang="en-US" sz="1400" dirty="0" smtClean="0">
                <a:solidFill>
                  <a:srgbClr val="7D0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♪</a:t>
            </a:r>
            <a:endParaRPr lang="ja-JP" altLang="en-US" sz="1400" dirty="0">
              <a:solidFill>
                <a:srgbClr val="7D0000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pic>
        <p:nvPicPr>
          <p:cNvPr id="17" name="図 1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17000" y="2313083"/>
            <a:ext cx="5484709" cy="1145159"/>
          </a:xfrm>
          <a:prstGeom prst="rect">
            <a:avLst/>
          </a:prstGeom>
        </p:spPr>
      </p:pic>
      <p:sp>
        <p:nvSpPr>
          <p:cNvPr id="176" name="正方形/長方形 175"/>
          <p:cNvSpPr/>
          <p:nvPr/>
        </p:nvSpPr>
        <p:spPr>
          <a:xfrm rot="553796">
            <a:off x="8077961" y="744142"/>
            <a:ext cx="1747693" cy="3150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latinLnBrk="1">
              <a:lnSpc>
                <a:spcPts val="2000"/>
              </a:lnSpc>
            </a:pPr>
            <a:r>
              <a:rPr lang="ja-JP" altLang="en-US" sz="14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ここはオトク！？</a:t>
            </a:r>
            <a:endParaRPr lang="ja-JP" altLang="en-US" sz="14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29" name="フレーム 28"/>
          <p:cNvSpPr/>
          <p:nvPr/>
        </p:nvSpPr>
        <p:spPr>
          <a:xfrm>
            <a:off x="7454927" y="3067326"/>
            <a:ext cx="2743587" cy="1014640"/>
          </a:xfrm>
          <a:prstGeom prst="frame">
            <a:avLst>
              <a:gd name="adj1" fmla="val 6551"/>
            </a:avLst>
          </a:prstGeom>
          <a:pattFill prst="ltUpDiag">
            <a:fgClr>
              <a:srgbClr val="F5A1AD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33" name="図 3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35856" y="714997"/>
            <a:ext cx="1035000" cy="416250"/>
          </a:xfrm>
          <a:prstGeom prst="rect">
            <a:avLst/>
          </a:prstGeom>
        </p:spPr>
      </p:pic>
      <p:pic>
        <p:nvPicPr>
          <p:cNvPr id="35" name="図 3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55140" y="1299279"/>
            <a:ext cx="3228750" cy="753750"/>
          </a:xfrm>
          <a:prstGeom prst="rect">
            <a:avLst/>
          </a:prstGeom>
        </p:spPr>
      </p:pic>
      <p:grpSp>
        <p:nvGrpSpPr>
          <p:cNvPr id="36" name="グループ化 35"/>
          <p:cNvGrpSpPr/>
          <p:nvPr/>
        </p:nvGrpSpPr>
        <p:grpSpPr>
          <a:xfrm>
            <a:off x="8752924" y="5173621"/>
            <a:ext cx="509419" cy="226369"/>
            <a:chOff x="1007540" y="770679"/>
            <a:chExt cx="3228750" cy="1434750"/>
          </a:xfrm>
        </p:grpSpPr>
        <p:pic>
          <p:nvPicPr>
            <p:cNvPr id="68" name="図 67"/>
            <p:cNvPicPr>
              <a:picLocks noChangeAspect="1"/>
            </p:cNvPicPr>
            <p:nvPr/>
          </p:nvPicPr>
          <p:blipFill>
            <a:blip r:embed="rId8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 rot="1273907">
              <a:off x="2416333" y="770679"/>
              <a:ext cx="466733" cy="566748"/>
            </a:xfrm>
            <a:prstGeom prst="rect">
              <a:avLst/>
            </a:prstGeom>
          </p:spPr>
        </p:pic>
        <p:pic>
          <p:nvPicPr>
            <p:cNvPr id="69" name="図 68"/>
            <p:cNvPicPr>
              <a:picLocks noChangeAspect="1"/>
            </p:cNvPicPr>
            <p:nvPr/>
          </p:nvPicPr>
          <p:blipFill>
            <a:blip r:embed="rId10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1088256" y="867397"/>
              <a:ext cx="1035000" cy="416250"/>
            </a:xfrm>
            <a:prstGeom prst="rect">
              <a:avLst/>
            </a:prstGeom>
          </p:spPr>
        </p:pic>
        <p:pic>
          <p:nvPicPr>
            <p:cNvPr id="70" name="図 69"/>
            <p:cNvPicPr>
              <a:picLocks noChangeAspect="1"/>
            </p:cNvPicPr>
            <p:nvPr/>
          </p:nvPicPr>
          <p:blipFill>
            <a:blip r:embed="rId11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1007540" y="1451679"/>
              <a:ext cx="3228750" cy="753750"/>
            </a:xfrm>
            <a:prstGeom prst="rect">
              <a:avLst/>
            </a:prstGeom>
          </p:spPr>
        </p:pic>
      </p:grpSp>
      <p:sp>
        <p:nvSpPr>
          <p:cNvPr id="2" name="正方形/長方形 1"/>
          <p:cNvSpPr/>
          <p:nvPr/>
        </p:nvSpPr>
        <p:spPr>
          <a:xfrm rot="20205824">
            <a:off x="4108432" y="4353796"/>
            <a:ext cx="1338174" cy="1245114"/>
          </a:xfrm>
          <a:prstGeom prst="rect">
            <a:avLst/>
          </a:prstGeom>
          <a:ln>
            <a:noFill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kumimoji="1" lang="ja-JP" altLang="en-US" sz="1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写真を</a:t>
            </a:r>
            <a:endParaRPr kumimoji="1" lang="en-US" altLang="ja-JP" sz="10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入</a:t>
            </a:r>
            <a:r>
              <a:rPr lang="ja-JP" altLang="en-US" sz="1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れてくださ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い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4" name="正方形/長方形 53"/>
          <p:cNvSpPr/>
          <p:nvPr/>
        </p:nvSpPr>
        <p:spPr>
          <a:xfrm rot="1053262">
            <a:off x="5691350" y="3609446"/>
            <a:ext cx="1390884" cy="1314606"/>
          </a:xfrm>
          <a:prstGeom prst="rect">
            <a:avLst/>
          </a:prstGeom>
          <a:ln>
            <a:noFill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kumimoji="1" lang="ja-JP" altLang="en-US" sz="1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写真を</a:t>
            </a:r>
            <a:endParaRPr kumimoji="1" lang="en-US" altLang="ja-JP" sz="10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入</a:t>
            </a:r>
            <a:r>
              <a:rPr lang="ja-JP" altLang="en-US" sz="1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れてくださ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い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M.pptx" id="{E8F1D13A-D926-4D3C-81A9-4C9E22C1F2CF}" vid="{F01DE965-5EF2-415F-8214-A20B8FC6207B}"/>
    </a:ext>
  </a:extLst>
</a:theme>
</file>

<file path=ppt/theme/theme2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1514</TotalTime>
  <Words>259</Words>
  <Application>Microsoft Office PowerPoint</Application>
  <PresentationFormat>ユーザー設定</PresentationFormat>
  <Paragraphs>48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Office テーマ</vt:lpstr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赤星真人(d006033)</cp:lastModifiedBy>
  <cp:revision>74</cp:revision>
  <cp:lastPrinted>2013-08-12T06:15:33Z</cp:lastPrinted>
  <dcterms:created xsi:type="dcterms:W3CDTF">2013-08-08T01:25:55Z</dcterms:created>
  <dcterms:modified xsi:type="dcterms:W3CDTF">2013-09-24T11:02:12Z</dcterms:modified>
</cp:coreProperties>
</file>