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5545138" cy="3816350"/>
  <p:notesSz cx="9925050" cy="6794500"/>
  <p:defaultTextStyle>
    <a:defPPr>
      <a:defRPr lang="ja-JP"/>
    </a:defPPr>
    <a:lvl1pPr marL="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7669"/>
    <a:srgbClr val="DAAD98"/>
    <a:srgbClr val="F5A1AD"/>
    <a:srgbClr val="AE4E4E"/>
    <a:srgbClr val="7D0000"/>
    <a:srgbClr val="F07385"/>
    <a:srgbClr val="896545"/>
    <a:srgbClr val="39482A"/>
    <a:srgbClr val="000000"/>
    <a:srgbClr val="9D7B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-762" y="-96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849313"/>
            <a:ext cx="333057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229" y="203186"/>
            <a:ext cx="4782681" cy="737651"/>
          </a:xfrm>
          <a:prstGeom prst="rect">
            <a:avLst/>
          </a:prstGeom>
        </p:spPr>
        <p:txBody>
          <a:bodyPr vert="horz" lIns="45811" tIns="22906" rIns="45811" bIns="22906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229" y="1015926"/>
            <a:ext cx="4782681" cy="2421439"/>
          </a:xfrm>
          <a:prstGeom prst="rect">
            <a:avLst/>
          </a:prstGeom>
        </p:spPr>
        <p:txBody>
          <a:bodyPr vert="horz" lIns="45811" tIns="22906" rIns="45811" bIns="22906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229" y="3537192"/>
            <a:ext cx="1247656" cy="203186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C764DE79-268F-4C1A-8933-263129D2AF90}" type="datetimeFigureOut">
              <a:rPr lang="en-US" smtClean="0"/>
              <a:pPr/>
              <a:t>10/17/2013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827" y="3537192"/>
            <a:ext cx="1871485" cy="203186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254" y="3537192"/>
            <a:ext cx="1247656" cy="203186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utout/>
                    </a14:imgEffect>
                    <a14:imgEffect>
                      <a14:colorTemperature colorTemp="5900"/>
                    </a14:imgEffect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8"/>
            <a:ext cx="5545137" cy="3814792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290974" y="215352"/>
            <a:ext cx="4963191" cy="338720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546439" rtl="0" eaLnBrk="1" latinLnBrk="0" hangingPunct="1">
        <a:lnSpc>
          <a:spcPct val="90000"/>
        </a:lnSpc>
        <a:spcBef>
          <a:spcPct val="0"/>
        </a:spcBef>
        <a:buNone/>
        <a:defRPr kumimoji="1" sz="2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136610" indent="-136610" algn="l" defTabSz="546439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409830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683049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956269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1229488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1502707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75928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2049148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367" indent="-136610" algn="l" defTabSz="546439" rtl="0" eaLnBrk="1" latinLnBrk="0" hangingPunct="1">
        <a:lnSpc>
          <a:spcPct val="90000"/>
        </a:lnSpc>
        <a:spcBef>
          <a:spcPts val="299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73219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46439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19659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92879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66098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39318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2537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5757" algn="l" defTabSz="546439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png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2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3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7218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2587141" y="2527469"/>
            <a:ext cx="1138110" cy="1181631"/>
            <a:chOff x="5089106" y="5149561"/>
            <a:chExt cx="2238750" cy="2407500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095019">
              <a:off x="5089106" y="5149561"/>
              <a:ext cx="2238750" cy="2407500"/>
            </a:xfrm>
            <a:prstGeom prst="rect">
              <a:avLst/>
            </a:prstGeom>
          </p:spPr>
        </p:pic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404520">
              <a:off x="5624897" y="6933007"/>
              <a:ext cx="1062790" cy="127128"/>
            </a:xfrm>
            <a:prstGeom prst="rect">
              <a:avLst/>
            </a:prstGeom>
          </p:spPr>
        </p:pic>
      </p:grpSp>
      <p:sp>
        <p:nvSpPr>
          <p:cNvPr id="53" name="正方形/長方形 52"/>
          <p:cNvSpPr/>
          <p:nvPr/>
        </p:nvSpPr>
        <p:spPr>
          <a:xfrm rot="458286">
            <a:off x="2811420" y="2731623"/>
            <a:ext cx="680286" cy="611118"/>
          </a:xfrm>
          <a:prstGeom prst="rect">
            <a:avLst/>
          </a:prstGeom>
          <a:ln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45811" tIns="22906" rIns="45811" bIns="22906"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</a:p>
        </p:txBody>
      </p:sp>
      <p:sp>
        <p:nvSpPr>
          <p:cNvPr id="190" name="フレーム 189"/>
          <p:cNvSpPr/>
          <p:nvPr/>
        </p:nvSpPr>
        <p:spPr>
          <a:xfrm>
            <a:off x="328407" y="1838272"/>
            <a:ext cx="2243722" cy="1784175"/>
          </a:xfrm>
          <a:prstGeom prst="frame">
            <a:avLst>
              <a:gd name="adj1" fmla="val 3492"/>
            </a:avLst>
          </a:prstGeom>
          <a:pattFill prst="ltUpDiag">
            <a:fgClr>
              <a:srgbClr val="DD766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2664471" y="1579285"/>
            <a:ext cx="1138110" cy="1181631"/>
            <a:chOff x="5241219" y="3217695"/>
            <a:chExt cx="2238750" cy="2407500"/>
          </a:xfrm>
        </p:grpSpPr>
        <p:pic>
          <p:nvPicPr>
            <p:cNvPr id="177" name="図 1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0717368">
              <a:off x="5241219" y="3217695"/>
              <a:ext cx="2238750" cy="2407500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927821">
              <a:off x="5753917" y="4979625"/>
              <a:ext cx="821677" cy="118057"/>
            </a:xfrm>
            <a:prstGeom prst="rect">
              <a:avLst/>
            </a:prstGeom>
          </p:spPr>
        </p:pic>
      </p:grpSp>
      <p:pic>
        <p:nvPicPr>
          <p:cNvPr id="18" name="図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53417">
            <a:off x="2890840" y="1774023"/>
            <a:ext cx="705593" cy="637300"/>
          </a:xfrm>
          <a:prstGeom prst="rect">
            <a:avLst/>
          </a:prstGeom>
        </p:spPr>
      </p:pic>
      <p:grpSp>
        <p:nvGrpSpPr>
          <p:cNvPr id="25" name="グループ化 24"/>
          <p:cNvGrpSpPr/>
          <p:nvPr/>
        </p:nvGrpSpPr>
        <p:grpSpPr>
          <a:xfrm>
            <a:off x="1865852" y="1957972"/>
            <a:ext cx="1223897" cy="1098807"/>
            <a:chOff x="3670275" y="3989247"/>
            <a:chExt cx="2407500" cy="2238750"/>
          </a:xfrm>
        </p:grpSpPr>
        <p:pic>
          <p:nvPicPr>
            <p:cNvPr id="174" name="図 17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8242532">
              <a:off x="3754650" y="3904872"/>
              <a:ext cx="2238750" cy="2407500"/>
            </a:xfrm>
            <a:prstGeom prst="rect">
              <a:avLst/>
            </a:prstGeom>
          </p:spPr>
        </p:pic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0202369">
              <a:off x="4787302" y="5686932"/>
              <a:ext cx="687530" cy="118540"/>
            </a:xfrm>
            <a:prstGeom prst="rect">
              <a:avLst/>
            </a:prstGeom>
          </p:spPr>
        </p:pic>
      </p:grpSp>
      <p:sp>
        <p:nvSpPr>
          <p:cNvPr id="62" name="正方形/長方形 61"/>
          <p:cNvSpPr/>
          <p:nvPr/>
        </p:nvSpPr>
        <p:spPr>
          <a:xfrm>
            <a:off x="2076121" y="406370"/>
            <a:ext cx="1579158" cy="623340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>
              <a:lnSpc>
                <a:spcPts val="852"/>
              </a:lnSpc>
            </a:pPr>
            <a:r>
              <a:rPr lang="ja-JP" altLang="en-US" sz="500" dirty="0">
                <a:latin typeface="HGS明朝B" panose="02020800000000000000" pitchFamily="18" charset="-128"/>
                <a:ea typeface="HGS明朝B" panose="02020800000000000000" pitchFamily="18" charset="-128"/>
              </a:rPr>
              <a:t>ひっそりと佇む</a:t>
            </a:r>
            <a:r>
              <a:rPr lang="ja-JP" altLang="en-US" sz="500" dirty="0">
                <a:latin typeface="HGS明朝B" panose="02020800000000000000" pitchFamily="18" charset="-128"/>
                <a:ea typeface="HGS明朝B" panose="02020800000000000000" pitchFamily="18" charset="-128"/>
              </a:rPr>
              <a:t>和風なカフェですがいかがです～？</a:t>
            </a:r>
            <a:r>
              <a:rPr lang="ja-JP" altLang="en-US" sz="5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5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500" dirty="0">
                <a:latin typeface="HGS明朝B" panose="02020800000000000000" pitchFamily="18" charset="-128"/>
                <a:ea typeface="HGS明朝B" panose="02020800000000000000" pitchFamily="18" charset="-128"/>
              </a:rPr>
              <a:t>棚にならぶ陶器の器の中から好きなものを選んで</a:t>
            </a:r>
            <a:r>
              <a:rPr lang="ja-JP" altLang="en-US" sz="500" dirty="0">
                <a:latin typeface="HGS明朝B" panose="02020800000000000000" pitchFamily="18" charset="-128"/>
                <a:ea typeface="HGS明朝B" panose="02020800000000000000" pitchFamily="18" charset="-128"/>
              </a:rPr>
              <a:t>、</a:t>
            </a:r>
            <a:endParaRPr lang="en-US" altLang="ja-JP" sz="5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>
              <a:lnSpc>
                <a:spcPts val="852"/>
              </a:lnSpc>
            </a:pPr>
            <a:r>
              <a:rPr lang="ja-JP" altLang="en-US" sz="500" dirty="0">
                <a:latin typeface="HGS明朝B" panose="02020800000000000000" pitchFamily="18" charset="-128"/>
                <a:ea typeface="HGS明朝B" panose="02020800000000000000" pitchFamily="18" charset="-128"/>
              </a:rPr>
              <a:t>その</a:t>
            </a:r>
            <a:r>
              <a:rPr lang="ja-JP" altLang="en-US" sz="500" dirty="0">
                <a:latin typeface="HGS明朝B" panose="02020800000000000000" pitchFamily="18" charset="-128"/>
                <a:ea typeface="HGS明朝B" panose="02020800000000000000" pitchFamily="18" charset="-128"/>
              </a:rPr>
              <a:t>器でドリンクを</a:t>
            </a:r>
            <a:r>
              <a:rPr lang="ja-JP" altLang="en-US" sz="500" dirty="0">
                <a:latin typeface="HGS明朝B" panose="02020800000000000000" pitchFamily="18" charset="-128"/>
                <a:ea typeface="HGS明朝B" panose="02020800000000000000" pitchFamily="18" charset="-128"/>
              </a:rPr>
              <a:t>楽しめますよ！</a:t>
            </a:r>
            <a:endParaRPr lang="en-US" altLang="ja-JP" sz="5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>
              <a:lnSpc>
                <a:spcPts val="852"/>
              </a:lnSpc>
            </a:pPr>
            <a:r>
              <a:rPr lang="ja-JP" altLang="en-US" sz="500" dirty="0">
                <a:solidFill>
                  <a:srgbClr val="00000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忘年会や歓迎会に、カフェでほのぼの集うのも、</a:t>
            </a:r>
            <a:endParaRPr lang="en-US" altLang="ja-JP" sz="500" dirty="0">
              <a:solidFill>
                <a:srgbClr val="000000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>
              <a:lnSpc>
                <a:spcPts val="852"/>
              </a:lnSpc>
            </a:pPr>
            <a:r>
              <a:rPr lang="ja-JP" altLang="en-US" sz="500" dirty="0">
                <a:solidFill>
                  <a:srgbClr val="000000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ワイワイ楽しむのもありですよ。</a:t>
            </a:r>
            <a:endParaRPr lang="en-US" altLang="ja-JP" sz="500" dirty="0">
              <a:solidFill>
                <a:srgbClr val="000000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3621895" y="3145855"/>
            <a:ext cx="1219428" cy="261703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☎ 03-1234-</a:t>
            </a:r>
            <a:r>
              <a:rPr lang="en-US" altLang="ja-JP" sz="1400" dirty="0">
                <a:solidFill>
                  <a:srgbClr val="000000"/>
                </a:solidFill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1111</a:t>
            </a:r>
            <a:endParaRPr lang="ja-JP" altLang="en-US" sz="1400" dirty="0">
              <a:solidFill>
                <a:srgbClr val="000000"/>
              </a:solidFill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3677351" y="3395612"/>
            <a:ext cx="1483893" cy="92333"/>
          </a:xfrm>
          <a:prstGeom prst="rect">
            <a:avLst/>
          </a:prstGeom>
        </p:spPr>
        <p:txBody>
          <a:bodyPr wrap="square" lIns="18036" tIns="0" rIns="18036" bIns="0">
            <a:spAutoFit/>
          </a:bodyPr>
          <a:lstStyle/>
          <a:p>
            <a:r>
              <a:rPr lang="ja-JP" altLang="en-US" sz="6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営業時間: </a:t>
            </a:r>
            <a:r>
              <a:rPr lang="ja-JP" altLang="en-US" sz="6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10:00-</a:t>
            </a:r>
            <a:r>
              <a:rPr lang="en-US" altLang="ja-JP" sz="6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22</a:t>
            </a:r>
            <a:r>
              <a:rPr lang="ja-JP" altLang="en-US" sz="6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:00</a:t>
            </a:r>
            <a:r>
              <a:rPr lang="ja-JP" altLang="en-US" sz="6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/定休日：月曜日</a:t>
            </a:r>
          </a:p>
        </p:txBody>
      </p:sp>
      <p:sp>
        <p:nvSpPr>
          <p:cNvPr id="121" name="正方形/長方形 120"/>
          <p:cNvSpPr/>
          <p:nvPr/>
        </p:nvSpPr>
        <p:spPr>
          <a:xfrm>
            <a:off x="3682266" y="3479175"/>
            <a:ext cx="1673091" cy="92333"/>
          </a:xfrm>
          <a:prstGeom prst="rect">
            <a:avLst/>
          </a:prstGeom>
        </p:spPr>
        <p:txBody>
          <a:bodyPr wrap="none" lIns="18036" tIns="0" rIns="18036" bIns="0">
            <a:spAutoFit/>
          </a:bodyPr>
          <a:lstStyle/>
          <a:p>
            <a:r>
              <a:rPr lang="zh-TW" altLang="en-US" sz="6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東京都江東区豊洲</a:t>
            </a:r>
            <a:r>
              <a:rPr lang="en-US" altLang="zh-TW" sz="6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</a:t>
            </a:r>
            <a:r>
              <a:rPr lang="ja-JP" altLang="en-US" sz="6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600" dirty="0">
                <a:solidFill>
                  <a:srgbClr val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http://www.askult.com/</a:t>
            </a:r>
            <a:endParaRPr lang="ja-JP" altLang="en-US" sz="600" dirty="0">
              <a:solidFill>
                <a:srgbClr val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35" name="正方形/長方形 134"/>
          <p:cNvSpPr/>
          <p:nvPr/>
        </p:nvSpPr>
        <p:spPr>
          <a:xfrm>
            <a:off x="3832645" y="1555123"/>
            <a:ext cx="1388471" cy="415591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latinLnBrk="1"/>
            <a:r>
              <a:rPr lang="ja-JP" altLang="en-US" sz="600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大人気女子会コース￥</a:t>
            </a:r>
            <a:r>
              <a:rPr lang="en-US" altLang="ja-JP" sz="600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2000</a:t>
            </a:r>
          </a:p>
          <a:p>
            <a:pPr latinLnBrk="1"/>
            <a:r>
              <a:rPr lang="ja-JP" altLang="en-US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￥</a:t>
            </a:r>
            <a:r>
              <a:rPr lang="en-US" altLang="ja-JP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2000</a:t>
            </a:r>
            <a:r>
              <a:rPr lang="ja-JP" altLang="en-US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から、平日３</a:t>
            </a:r>
            <a:r>
              <a:rPr lang="en-US" altLang="ja-JP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H</a:t>
            </a:r>
            <a:r>
              <a:rPr lang="ja-JP" altLang="en-US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制が大人気</a:t>
            </a:r>
            <a:r>
              <a:rPr lang="ja-JP" altLang="en-US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！</a:t>
            </a:r>
            <a:endParaRPr lang="en-US" altLang="ja-JP" sz="6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 latinLnBrk="1"/>
            <a:r>
              <a:rPr lang="ja-JP" altLang="en-US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お誕生</a:t>
            </a:r>
            <a:r>
              <a:rPr lang="ja-JP" altLang="en-US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日で可愛いケーキ</a:t>
            </a:r>
            <a:r>
              <a:rPr lang="en-US" altLang="ja-JP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BOX</a:t>
            </a:r>
            <a:r>
              <a:rPr lang="ja-JP" altLang="en-US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と世界</a:t>
            </a:r>
            <a:r>
              <a:rPr lang="ja-JP" altLang="en-US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に一つのオリジナルボトルが</a:t>
            </a:r>
            <a:r>
              <a:rPr lang="ja-JP" altLang="en-US" sz="600" dirty="0">
                <a:latin typeface="HGS明朝B" panose="02020800000000000000" pitchFamily="18" charset="-128"/>
                <a:ea typeface="HGS明朝B" panose="02020800000000000000" pitchFamily="18" charset="-128"/>
              </a:rPr>
              <a:t>大好評</a:t>
            </a:r>
            <a:endParaRPr lang="ja-JP" altLang="en-US" sz="6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172" y="192217"/>
            <a:ext cx="1642656" cy="126600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273907">
            <a:off x="1150913" y="303459"/>
            <a:ext cx="237272" cy="278167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415176" y="1931927"/>
            <a:ext cx="2122875" cy="1600531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latinLnBrk="1"/>
            <a:r>
              <a:rPr lang="en-US" altLang="ja-JP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3H</a:t>
            </a:r>
            <a:r>
              <a:rPr lang="ja-JP" altLang="en-US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飲放付</a:t>
            </a:r>
            <a:r>
              <a:rPr lang="en-US" altLang="ja-JP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</a:t>
            </a:r>
            <a:r>
              <a:rPr lang="en-US" altLang="ja-JP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品</a:t>
            </a:r>
            <a:r>
              <a:rPr lang="en-US" altLang="ja-JP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】2,980</a:t>
            </a:r>
            <a:r>
              <a:rPr lang="ja-JP" altLang="en-US" b="1" dirty="0">
                <a:solidFill>
                  <a:srgbClr val="AE4E4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lang="en-US" altLang="ja-JP" sz="700" dirty="0">
              <a:solidFill>
                <a:srgbClr val="DD7669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 latinLnBrk="1"/>
            <a:r>
              <a:rPr lang="ja-JP" altLang="en-US" sz="7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彩り野菜のバーニャカウダ</a:t>
            </a:r>
            <a:endParaRPr lang="en-US" altLang="ja-JP" sz="7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 latinLnBrk="1"/>
            <a:r>
              <a:rPr lang="ja-JP" altLang="en-US" sz="7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絶品トマト鍋</a:t>
            </a:r>
            <a:endParaRPr lang="en-US" altLang="ja-JP" sz="700" dirty="0">
              <a:latin typeface="HGS明朝B" panose="02020800000000000000" pitchFamily="18" charset="-128"/>
              <a:ea typeface="HGS明朝B" panose="02020800000000000000" pitchFamily="18" charset="-128"/>
            </a:endParaRPr>
          </a:p>
          <a:p>
            <a:pPr latinLnBrk="1"/>
            <a:r>
              <a:rPr lang="ja-JP" altLang="en-US" sz="7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生パスタ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カルボナーラ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7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魚介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のアヒージョ　バケット添え</a:t>
            </a:r>
            <a:b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7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シーザーサラダ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7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スモークサーモン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のカルパッチョ</a:t>
            </a:r>
            <a:b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7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フライドポテト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7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マルゲリータ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7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リゾット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（トマト鍋の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〆）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700" dirty="0">
                <a:solidFill>
                  <a:srgbClr val="DD7669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🌺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さっぱり柚子アイス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/>
            </a:r>
            <a:b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en-US" altLang="ja-JP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3</a:t>
            </a: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時間飲み放題付で人気商品がズラリ！</a:t>
            </a:r>
            <a:b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</a:br>
            <a:r>
              <a:rPr lang="ja-JP" altLang="en-US" sz="700" dirty="0">
                <a:latin typeface="HGS明朝B" panose="02020800000000000000" pitchFamily="18" charset="-128"/>
                <a:ea typeface="HGS明朝B" panose="02020800000000000000" pitchFamily="18" charset="-128"/>
              </a:rPr>
              <a:t>女子会はもちろん、男性でも大満足間違いなし！</a:t>
            </a:r>
            <a:endParaRPr lang="ja-JP" altLang="en-US" sz="700" dirty="0">
              <a:solidFill>
                <a:srgbClr val="333333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3626171" y="2141797"/>
            <a:ext cx="1562200" cy="1077099"/>
            <a:chOff x="7120323" y="5122995"/>
            <a:chExt cx="3072967" cy="2194521"/>
          </a:xfrm>
        </p:grpSpPr>
        <p:grpSp>
          <p:nvGrpSpPr>
            <p:cNvPr id="149" name="グループ化 148"/>
            <p:cNvGrpSpPr/>
            <p:nvPr/>
          </p:nvGrpSpPr>
          <p:grpSpPr>
            <a:xfrm>
              <a:off x="7120323" y="5122995"/>
              <a:ext cx="3072967" cy="2194521"/>
              <a:chOff x="4041960" y="8702943"/>
              <a:chExt cx="3072967" cy="2194521"/>
            </a:xfrm>
          </p:grpSpPr>
          <p:grpSp>
            <p:nvGrpSpPr>
              <p:cNvPr id="150" name="グループ化 149"/>
              <p:cNvGrpSpPr/>
              <p:nvPr/>
            </p:nvGrpSpPr>
            <p:grpSpPr>
              <a:xfrm>
                <a:off x="4076875" y="8702943"/>
                <a:ext cx="3038052" cy="1973702"/>
                <a:chOff x="3441128" y="2925323"/>
                <a:chExt cx="3132000" cy="1653389"/>
              </a:xfrm>
            </p:grpSpPr>
            <p:sp>
              <p:nvSpPr>
                <p:cNvPr id="157" name="正方形/長方形 156"/>
                <p:cNvSpPr/>
                <p:nvPr/>
              </p:nvSpPr>
              <p:spPr>
                <a:xfrm>
                  <a:off x="3441128" y="3149245"/>
                  <a:ext cx="3132000" cy="108000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600" dirty="0"/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>
                <a:xfrm>
                  <a:off x="3441128" y="4007306"/>
                  <a:ext cx="3132000" cy="200720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600" dirty="0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>
                <a:xfrm rot="5400000">
                  <a:off x="2999060" y="3673908"/>
                  <a:ext cx="1584000" cy="108001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600" dirty="0"/>
                </a:p>
              </p:txBody>
            </p:sp>
            <p:sp>
              <p:nvSpPr>
                <p:cNvPr id="160" name="正方形/長方形 159"/>
                <p:cNvSpPr/>
                <p:nvPr/>
              </p:nvSpPr>
              <p:spPr>
                <a:xfrm rot="5400000">
                  <a:off x="5329977" y="3597489"/>
                  <a:ext cx="1584000" cy="260837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600" dirty="0"/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>
                <a:xfrm rot="5400000">
                  <a:off x="4040456" y="3685402"/>
                  <a:ext cx="1594365" cy="74208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600" dirty="0"/>
                </a:p>
              </p:txBody>
            </p:sp>
            <p:sp>
              <p:nvSpPr>
                <p:cNvPr id="162" name="正方形/長方形 161"/>
                <p:cNvSpPr/>
                <p:nvPr/>
              </p:nvSpPr>
              <p:spPr>
                <a:xfrm>
                  <a:off x="3441128" y="3507180"/>
                  <a:ext cx="3132000" cy="67544"/>
                </a:xfrm>
                <a:prstGeom prst="rect">
                  <a:avLst/>
                </a:prstGeom>
                <a:solidFill>
                  <a:srgbClr val="DAAD9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600" dirty="0"/>
                </a:p>
              </p:txBody>
            </p:sp>
            <p:sp>
              <p:nvSpPr>
                <p:cNvPr id="163" name="テキスト ボックス 162"/>
                <p:cNvSpPr txBox="1"/>
                <p:nvPr/>
              </p:nvSpPr>
              <p:spPr>
                <a:xfrm>
                  <a:off x="4983606" y="3001128"/>
                  <a:ext cx="894603" cy="26265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ja-JP" altLang="en-US" sz="400" b="1" dirty="0">
                      <a:solidFill>
                        <a:srgbClr val="DAAD98"/>
                      </a:solidFill>
                      <a:latin typeface="メイリオ" pitchFamily="50" charset="-128"/>
                      <a:ea typeface="メイリオ" pitchFamily="50" charset="-128"/>
                    </a:rPr>
                    <a:t>＊＊小学校</a:t>
                  </a:r>
                </a:p>
              </p:txBody>
            </p:sp>
            <p:sp>
              <p:nvSpPr>
                <p:cNvPr id="164" name="テキスト ボックス 163"/>
                <p:cNvSpPr txBox="1"/>
                <p:nvPr/>
              </p:nvSpPr>
              <p:spPr>
                <a:xfrm>
                  <a:off x="3920558" y="3828344"/>
                  <a:ext cx="790579" cy="26265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ja-JP" altLang="en-US" sz="400" b="1" dirty="0">
                      <a:solidFill>
                        <a:srgbClr val="DAAD98"/>
                      </a:solidFill>
                      <a:latin typeface="メイリオ" pitchFamily="50" charset="-128"/>
                      <a:ea typeface="メイリオ" pitchFamily="50" charset="-128"/>
                    </a:rPr>
                    <a:t>コンビニ</a:t>
                  </a:r>
                </a:p>
              </p:txBody>
            </p:sp>
            <p:sp>
              <p:nvSpPr>
                <p:cNvPr id="165" name="角丸四角形 164"/>
                <p:cNvSpPr/>
                <p:nvPr/>
              </p:nvSpPr>
              <p:spPr>
                <a:xfrm>
                  <a:off x="4906764" y="3431928"/>
                  <a:ext cx="612000" cy="396000"/>
                </a:xfrm>
                <a:prstGeom prst="round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600" dirty="0"/>
                </a:p>
              </p:txBody>
            </p:sp>
            <p:sp>
              <p:nvSpPr>
                <p:cNvPr id="166" name="テキスト ボックス 165"/>
                <p:cNvSpPr txBox="1"/>
                <p:nvPr/>
              </p:nvSpPr>
              <p:spPr>
                <a:xfrm>
                  <a:off x="5343523" y="4210997"/>
                  <a:ext cx="578728" cy="367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ja-JP" altLang="en-US" sz="400" b="1" dirty="0">
                      <a:solidFill>
                        <a:srgbClr val="DAAD98"/>
                      </a:solidFill>
                      <a:latin typeface="メイリオ" pitchFamily="50" charset="-128"/>
                      <a:ea typeface="メイリオ" pitchFamily="50" charset="-128"/>
                    </a:rPr>
                    <a:t>郵便局</a:t>
                  </a:r>
                </a:p>
              </p:txBody>
            </p:sp>
          </p:grpSp>
          <p:sp>
            <p:nvSpPr>
              <p:cNvPr id="151" name="テキスト ボックス 150"/>
              <p:cNvSpPr txBox="1"/>
              <p:nvPr/>
            </p:nvSpPr>
            <p:spPr>
              <a:xfrm>
                <a:off x="4567651" y="10583927"/>
                <a:ext cx="2280416" cy="3135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400" b="1" dirty="0">
                    <a:solidFill>
                      <a:schemeClr val="accent1">
                        <a:lumMod val="50000"/>
                      </a:schemeClr>
                    </a:solidFill>
                    <a:latin typeface="メイリオ" pitchFamily="50" charset="-128"/>
                    <a:ea typeface="メイリオ" pitchFamily="50" charset="-128"/>
                  </a:rPr>
                  <a:t>※</a:t>
                </a:r>
                <a:r>
                  <a:rPr lang="ja-JP" altLang="en-US" sz="400" b="1" dirty="0">
                    <a:solidFill>
                      <a:schemeClr val="accent1">
                        <a:lumMod val="50000"/>
                      </a:schemeClr>
                    </a:solidFill>
                    <a:latin typeface="メイリオ" pitchFamily="50" charset="-128"/>
                    <a:ea typeface="メイリオ" pitchFamily="50" charset="-128"/>
                  </a:rPr>
                  <a:t>国道沿い、コンビニ</a:t>
                </a:r>
                <a:r>
                  <a:rPr lang="ja-JP" altLang="en-US" sz="400" b="1" dirty="0">
                    <a:solidFill>
                      <a:schemeClr val="accent1">
                        <a:lumMod val="50000"/>
                      </a:schemeClr>
                    </a:solidFill>
                    <a:latin typeface="メイリオ" pitchFamily="50" charset="-128"/>
                    <a:ea typeface="メイリオ" pitchFamily="50" charset="-128"/>
                  </a:rPr>
                  <a:t>の斜め向かいです。</a:t>
                </a:r>
                <a:endParaRPr lang="ja-JP" altLang="en-US" sz="400" b="1" dirty="0">
                  <a:solidFill>
                    <a:schemeClr val="accent1">
                      <a:lumMod val="50000"/>
                    </a:schemeClr>
                  </a:solidFill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152" name="円/楕円 151"/>
              <p:cNvSpPr/>
              <p:nvPr/>
            </p:nvSpPr>
            <p:spPr>
              <a:xfrm>
                <a:off x="6428763" y="10272016"/>
                <a:ext cx="97717" cy="89263"/>
              </a:xfrm>
              <a:prstGeom prst="ellipse">
                <a:avLst/>
              </a:prstGeom>
              <a:solidFill>
                <a:srgbClr val="DAAD9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600">
                  <a:solidFill>
                    <a:srgbClr val="DAAD98"/>
                  </a:solidFill>
                </a:endParaRPr>
              </a:p>
            </p:txBody>
          </p:sp>
          <p:sp>
            <p:nvSpPr>
              <p:cNvPr id="153" name="円/楕円 152"/>
              <p:cNvSpPr/>
              <p:nvPr/>
            </p:nvSpPr>
            <p:spPr>
              <a:xfrm>
                <a:off x="5267435" y="9824183"/>
                <a:ext cx="97717" cy="89263"/>
              </a:xfrm>
              <a:prstGeom prst="ellipse">
                <a:avLst/>
              </a:prstGeom>
              <a:solidFill>
                <a:srgbClr val="DAAD9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600">
                  <a:solidFill>
                    <a:srgbClr val="DAAD98"/>
                  </a:solidFill>
                </a:endParaRPr>
              </a:p>
            </p:txBody>
          </p:sp>
          <p:sp>
            <p:nvSpPr>
              <p:cNvPr id="154" name="円/楕円 153"/>
              <p:cNvSpPr/>
              <p:nvPr/>
            </p:nvSpPr>
            <p:spPr>
              <a:xfrm>
                <a:off x="5512782" y="8843985"/>
                <a:ext cx="97717" cy="89263"/>
              </a:xfrm>
              <a:prstGeom prst="ellipse">
                <a:avLst/>
              </a:prstGeom>
              <a:solidFill>
                <a:srgbClr val="DAAD98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600">
                  <a:solidFill>
                    <a:srgbClr val="DAAD98"/>
                  </a:solidFill>
                </a:endParaRPr>
              </a:p>
            </p:txBody>
          </p:sp>
          <p:sp>
            <p:nvSpPr>
              <p:cNvPr id="156" name="テキスト ボックス 155"/>
              <p:cNvSpPr txBox="1"/>
              <p:nvPr/>
            </p:nvSpPr>
            <p:spPr>
              <a:xfrm>
                <a:off x="4041960" y="9976759"/>
                <a:ext cx="1097859" cy="376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600" dirty="0">
                    <a:solidFill>
                      <a:schemeClr val="bg1">
                        <a:lumMod val="50000"/>
                      </a:schemeClr>
                    </a:solidFill>
                  </a:rPr>
                  <a:t>国道＊号</a:t>
                </a:r>
                <a:endParaRPr lang="ja-JP" altLang="en-US" sz="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67" name="星 7 166"/>
            <p:cNvSpPr/>
            <p:nvPr/>
          </p:nvSpPr>
          <p:spPr>
            <a:xfrm>
              <a:off x="8576062" y="5930211"/>
              <a:ext cx="150493" cy="150493"/>
            </a:xfrm>
            <a:prstGeom prst="star7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6" name="正方形/長方形 135"/>
          <p:cNvSpPr/>
          <p:nvPr/>
        </p:nvSpPr>
        <p:spPr>
          <a:xfrm rot="553796">
            <a:off x="3710681" y="516496"/>
            <a:ext cx="1459458" cy="815701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latinLnBrk="1">
              <a:lnSpc>
                <a:spcPts val="1002"/>
              </a:lnSpc>
            </a:pPr>
            <a:r>
              <a:rPr lang="ja-JP" altLang="en-US" sz="700" b="1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各コース：</a:t>
            </a:r>
            <a:r>
              <a:rPr lang="en-US" altLang="ja-JP" sz="700" b="1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en-US" altLang="ja-JP" sz="700" b="1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000</a:t>
            </a:r>
            <a:r>
              <a:rPr lang="ja-JP" altLang="en-US" sz="700" b="1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円～</a:t>
            </a:r>
            <a:r>
              <a:rPr lang="ja-JP" altLang="en-US" sz="700" b="1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ご用意</a:t>
            </a:r>
            <a:endParaRPr lang="ja-JP" altLang="en-US" sz="700" b="1" dirty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latinLnBrk="1">
              <a:lnSpc>
                <a:spcPts val="1002"/>
              </a:lnSpc>
            </a:pP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貸切パーティ・二次会・歓送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迎会</a:t>
            </a:r>
            <a:endParaRPr lang="en-US" altLang="ja-JP" sz="700" dirty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latinLnBrk="1">
              <a:lnSpc>
                <a:spcPts val="1002"/>
              </a:lnSpc>
            </a:pP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ほっこりする店内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でのパーティ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</a:t>
            </a:r>
            <a:endParaRPr lang="en-US" altLang="ja-JP" sz="700" dirty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latinLnBrk="1">
              <a:lnSpc>
                <a:spcPts val="1002"/>
              </a:lnSpc>
            </a:pP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ピッタリ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のコース</a:t>
            </a:r>
            <a:r>
              <a:rPr lang="en-US" altLang="ja-JP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3000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endParaRPr lang="en-US" altLang="ja-JP" sz="700" dirty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latinLnBrk="1">
              <a:lnSpc>
                <a:spcPts val="1002"/>
              </a:lnSpc>
            </a:pPr>
            <a:r>
              <a:rPr lang="en-US" altLang="ja-JP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飲み放題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も＋</a:t>
            </a:r>
            <a:r>
              <a:rPr lang="en-US" altLang="ja-JP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1500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円☆ほか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、</a:t>
            </a:r>
            <a:endParaRPr lang="en-US" altLang="ja-JP" sz="700" dirty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latinLnBrk="1">
              <a:lnSpc>
                <a:spcPts val="1002"/>
              </a:lnSpc>
            </a:pP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ご予算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に応じて相談ください</a:t>
            </a:r>
            <a:r>
              <a:rPr lang="ja-JP" altLang="en-US" sz="700" dirty="0">
                <a:solidFill>
                  <a:srgbClr val="7D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♪</a:t>
            </a:r>
            <a:endParaRPr lang="ja-JP" altLang="en-US" sz="700" dirty="0">
              <a:solidFill>
                <a:srgbClr val="7D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501" y="1135291"/>
            <a:ext cx="2788253" cy="562058"/>
          </a:xfrm>
          <a:prstGeom prst="rect">
            <a:avLst/>
          </a:prstGeom>
        </p:spPr>
      </p:pic>
      <p:sp>
        <p:nvSpPr>
          <p:cNvPr id="176" name="正方形/長方形 175"/>
          <p:cNvSpPr/>
          <p:nvPr/>
        </p:nvSpPr>
        <p:spPr>
          <a:xfrm rot="553796">
            <a:off x="4106581" y="355294"/>
            <a:ext cx="888472" cy="174500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 latinLnBrk="1">
              <a:lnSpc>
                <a:spcPts val="1002"/>
              </a:lnSpc>
            </a:pPr>
            <a:r>
              <a:rPr lang="ja-JP" altLang="en-US" sz="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ここはオトク！？</a:t>
            </a:r>
            <a:endParaRPr lang="ja-JP" altLang="en-US" sz="7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9" name="フレーム 28"/>
          <p:cNvSpPr/>
          <p:nvPr/>
        </p:nvSpPr>
        <p:spPr>
          <a:xfrm>
            <a:off x="3789851" y="1505482"/>
            <a:ext cx="1394753" cy="497998"/>
          </a:xfrm>
          <a:prstGeom prst="frame">
            <a:avLst>
              <a:gd name="adj1" fmla="val 6551"/>
            </a:avLst>
          </a:prstGeom>
          <a:pattFill prst="ltUpDiag">
            <a:fgClr>
              <a:srgbClr val="F5A1A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760" y="350929"/>
            <a:ext cx="526161" cy="204301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4726" y="637702"/>
            <a:ext cx="1641395" cy="369950"/>
          </a:xfrm>
          <a:prstGeom prst="rect">
            <a:avLst/>
          </a:prstGeom>
        </p:spPr>
      </p:pic>
      <p:grpSp>
        <p:nvGrpSpPr>
          <p:cNvPr id="36" name="グループ化 35"/>
          <p:cNvGrpSpPr/>
          <p:nvPr/>
        </p:nvGrpSpPr>
        <p:grpSpPr>
          <a:xfrm>
            <a:off x="4449711" y="2539278"/>
            <a:ext cx="258973" cy="111105"/>
            <a:chOff x="1007540" y="770679"/>
            <a:chExt cx="3228750" cy="1434750"/>
          </a:xfrm>
        </p:grpSpPr>
        <p:pic>
          <p:nvPicPr>
            <p:cNvPr id="68" name="図 67"/>
            <p:cNvPicPr>
              <a:picLocks noChangeAspect="1"/>
            </p:cNvPicPr>
            <p:nvPr/>
          </p:nvPicPr>
          <p:blipFill>
            <a:blip r:embed="rId8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 rot="1273907">
              <a:off x="2416333" y="770679"/>
              <a:ext cx="466733" cy="566748"/>
            </a:xfrm>
            <a:prstGeom prst="rect">
              <a:avLst/>
            </a:prstGeom>
          </p:spPr>
        </p:pic>
        <p:pic>
          <p:nvPicPr>
            <p:cNvPr id="69" name="図 68"/>
            <p:cNvPicPr>
              <a:picLocks noChangeAspect="1"/>
            </p:cNvPicPr>
            <p:nvPr/>
          </p:nvPicPr>
          <p:blipFill>
            <a:blip r:embed="rId10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88256" y="867397"/>
              <a:ext cx="1035000" cy="416250"/>
            </a:xfrm>
            <a:prstGeom prst="rect">
              <a:avLst/>
            </a:prstGeom>
          </p:spPr>
        </p:pic>
        <p:pic>
          <p:nvPicPr>
            <p:cNvPr id="70" name="図 69"/>
            <p:cNvPicPr>
              <a:picLocks noChangeAspect="1"/>
            </p:cNvPicPr>
            <p:nvPr/>
          </p:nvPicPr>
          <p:blipFill>
            <a:blip r:embed="rId11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07540" y="1451679"/>
              <a:ext cx="3228750" cy="753750"/>
            </a:xfrm>
            <a:prstGeom prst="rect">
              <a:avLst/>
            </a:prstGeom>
          </p:spPr>
        </p:pic>
      </p:grpSp>
      <p:sp>
        <p:nvSpPr>
          <p:cNvPr id="2" name="正方形/長方形 1"/>
          <p:cNvSpPr/>
          <p:nvPr/>
        </p:nvSpPr>
        <p:spPr>
          <a:xfrm rot="20205824">
            <a:off x="2088597" y="2136898"/>
            <a:ext cx="680286" cy="611118"/>
          </a:xfrm>
          <a:prstGeom prst="rect">
            <a:avLst/>
          </a:prstGeom>
          <a:ln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45811" tIns="22906" rIns="45811" bIns="22906"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</a:p>
        </p:txBody>
      </p:sp>
      <p:sp>
        <p:nvSpPr>
          <p:cNvPr id="54" name="正方形/長方形 53"/>
          <p:cNvSpPr/>
          <p:nvPr/>
        </p:nvSpPr>
        <p:spPr>
          <a:xfrm rot="1053262">
            <a:off x="2893303" y="1771562"/>
            <a:ext cx="707082" cy="645225"/>
          </a:xfrm>
          <a:prstGeom prst="rect">
            <a:avLst/>
          </a:prstGeom>
          <a:ln>
            <a:noFill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45811" tIns="22906" rIns="45811" bIns="22906"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5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5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73_ポストカード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.pptx" id="{E8F1D13A-D926-4D3C-81A9-4C9E22C1F2CF}" vid="{F01DE965-5EF2-415F-8214-A20B8FC6207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073_ポストカード</Template>
  <TotalTime>2</TotalTime>
  <Words>258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073_ポストカード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三木健太郎(d765368)</cp:lastModifiedBy>
  <cp:revision>2</cp:revision>
  <cp:lastPrinted>2013-08-12T06:15:33Z</cp:lastPrinted>
  <dcterms:created xsi:type="dcterms:W3CDTF">2013-10-17T02:42:08Z</dcterms:created>
  <dcterms:modified xsi:type="dcterms:W3CDTF">2013-10-17T02:44:52Z</dcterms:modified>
</cp:coreProperties>
</file>