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59"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0439"/>
    <a:srgbClr val="FF9933"/>
    <a:srgbClr val="FFC000"/>
    <a:srgbClr val="640000"/>
    <a:srgbClr val="3E0000"/>
    <a:srgbClr val="B00E17"/>
    <a:srgbClr val="905A36"/>
    <a:srgbClr val="905B37"/>
    <a:srgbClr val="B5AC3A"/>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0" d="100"/>
          <a:sy n="50" d="100"/>
        </p:scale>
        <p:origin x="1980" y="2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t>2017/2/23</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CD93CC5-A9B8-46A1-B8C3-70AA73E05DA2}" type="slidenum">
              <a:rPr kumimoji="1" lang="ja-JP" altLang="en-US" smtClean="0"/>
              <a:t>2</a:t>
            </a:fld>
            <a:endParaRPr kumimoji="1" lang="ja-JP" altLang="en-US"/>
          </a:p>
        </p:txBody>
      </p:sp>
    </p:spTree>
    <p:extLst>
      <p:ext uri="{BB962C8B-B14F-4D97-AF65-F5344CB8AC3E}">
        <p14:creationId xmlns:p14="http://schemas.microsoft.com/office/powerpoint/2010/main" val="1554886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08649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40309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62965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75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7768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3532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8184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52361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1879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65776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33294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05450514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 name="正方形/長方形 22"/>
          <p:cNvSpPr/>
          <p:nvPr userDrawn="1"/>
        </p:nvSpPr>
        <p:spPr>
          <a:xfrm>
            <a:off x="0" y="0"/>
            <a:ext cx="7775575" cy="10907713"/>
          </a:xfrm>
          <a:prstGeom prst="rect">
            <a:avLst/>
          </a:prstGeom>
          <a:pattFill prst="wdUpDiag">
            <a:fgClr>
              <a:schemeClr val="tx1">
                <a:lumMod val="85000"/>
                <a:lumOff val="15000"/>
              </a:schemeClr>
            </a:fgClr>
            <a:bgClr>
              <a:schemeClr val="tx1">
                <a:lumMod val="95000"/>
                <a:lumOff val="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2/23/2017</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7077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82602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グループ化 109"/>
          <p:cNvGrpSpPr/>
          <p:nvPr/>
        </p:nvGrpSpPr>
        <p:grpSpPr>
          <a:xfrm>
            <a:off x="502920" y="594360"/>
            <a:ext cx="3566160" cy="1971040"/>
            <a:chOff x="502920" y="594360"/>
            <a:chExt cx="3566160" cy="1828800"/>
          </a:xfrm>
        </p:grpSpPr>
        <p:sp>
          <p:nvSpPr>
            <p:cNvPr id="108" name="正方形/長方形 107"/>
            <p:cNvSpPr/>
            <p:nvPr/>
          </p:nvSpPr>
          <p:spPr>
            <a:xfrm>
              <a:off x="502920" y="594360"/>
              <a:ext cx="3566160" cy="1828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b="1" dirty="0">
                  <a:effectLst>
                    <a:outerShdw blurRad="50800" dist="38100" dir="5400000" algn="t" rotWithShape="0">
                      <a:prstClr val="black">
                        <a:alpha val="40000"/>
                      </a:prstClr>
                    </a:outerShdw>
                  </a:effectLst>
                  <a:latin typeface="Times New Roman" panose="02020603050405020304" pitchFamily="18" charset="0"/>
                  <a:cs typeface="Times New Roman" panose="02020603050405020304" pitchFamily="18" charset="0"/>
                </a:rPr>
                <a:t>ASKUL</a:t>
              </a:r>
              <a:r>
                <a:rPr lang="ja-JP" altLang="en-US" sz="3600" b="1" dirty="0">
                  <a:effectLst>
                    <a:outerShdw blurRad="50800" dist="38100" dir="5400000" algn="t"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3600" b="1" dirty="0">
                  <a:effectLst>
                    <a:outerShdw blurRad="50800" dist="38100" dir="5400000" algn="t" rotWithShape="0">
                      <a:prstClr val="black">
                        <a:alpha val="40000"/>
                      </a:prstClr>
                    </a:outerShdw>
                  </a:effectLst>
                  <a:latin typeface="Times New Roman" panose="02020603050405020304" pitchFamily="18" charset="0"/>
                  <a:cs typeface="Times New Roman" panose="02020603050405020304" pitchFamily="18" charset="0"/>
                </a:rPr>
                <a:t>NEWS 9.</a:t>
              </a:r>
            </a:p>
          </p:txBody>
        </p:sp>
        <p:sp>
          <p:nvSpPr>
            <p:cNvPr id="109" name="正方形/長方形 108"/>
            <p:cNvSpPr/>
            <p:nvPr/>
          </p:nvSpPr>
          <p:spPr>
            <a:xfrm>
              <a:off x="1959504" y="1831331"/>
              <a:ext cx="678391" cy="428349"/>
            </a:xfrm>
            <a:prstGeom prst="rect">
              <a:avLst/>
            </a:prstGeom>
          </p:spPr>
          <p:txBody>
            <a:bodyPr wrap="none">
              <a:spAutoFit/>
            </a:bodyPr>
            <a:lstStyle/>
            <a:p>
              <a:pPr algn="ctr"/>
              <a:r>
                <a:rPr lang="en-US" altLang="ja-JP" sz="2400" dirty="0">
                  <a:solidFill>
                    <a:schemeClr val="bg1"/>
                  </a:solidFill>
                  <a:effectLst>
                    <a:outerShdw blurRad="50800" dist="38100" dir="5400000" algn="t" rotWithShape="0">
                      <a:prstClr val="black">
                        <a:alpha val="40000"/>
                      </a:prstClr>
                    </a:outerShdw>
                  </a:effectLst>
                  <a:latin typeface="Aparajita" panose="020B0604020202020204" pitchFamily="34" charset="0"/>
                  <a:cs typeface="Aparajita" panose="020B0604020202020204" pitchFamily="34" charset="0"/>
                </a:rPr>
                <a:t>2013</a:t>
              </a:r>
            </a:p>
          </p:txBody>
        </p:sp>
      </p:grpSp>
      <p:sp>
        <p:nvSpPr>
          <p:cNvPr id="111" name="正方形/長方形 110"/>
          <p:cNvSpPr/>
          <p:nvPr/>
        </p:nvSpPr>
        <p:spPr>
          <a:xfrm>
            <a:off x="4203700" y="594360"/>
            <a:ext cx="3048000" cy="1971040"/>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正方形/長方形 171"/>
          <p:cNvSpPr/>
          <p:nvPr/>
        </p:nvSpPr>
        <p:spPr>
          <a:xfrm>
            <a:off x="4203700" y="2715260"/>
            <a:ext cx="3048000" cy="42316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4400" dirty="0">
              <a:latin typeface="Aparajita" panose="020B0604020202020204" pitchFamily="34" charset="0"/>
              <a:cs typeface="Aparajita" panose="020B0604020202020204" pitchFamily="34" charset="0"/>
            </a:endParaRPr>
          </a:p>
        </p:txBody>
      </p:sp>
      <p:sp>
        <p:nvSpPr>
          <p:cNvPr id="173" name="正方形/長方形 172"/>
          <p:cNvSpPr/>
          <p:nvPr/>
        </p:nvSpPr>
        <p:spPr>
          <a:xfrm>
            <a:off x="502920" y="2715260"/>
            <a:ext cx="3566160" cy="4231640"/>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正方形/長方形 173"/>
          <p:cNvSpPr/>
          <p:nvPr/>
        </p:nvSpPr>
        <p:spPr>
          <a:xfrm>
            <a:off x="4203700" y="7096760"/>
            <a:ext cx="3048000" cy="1539240"/>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正方形/長方形 174"/>
          <p:cNvSpPr/>
          <p:nvPr/>
        </p:nvSpPr>
        <p:spPr>
          <a:xfrm>
            <a:off x="502920" y="8788400"/>
            <a:ext cx="3566160" cy="1638300"/>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正方形/長方形 176"/>
          <p:cNvSpPr/>
          <p:nvPr/>
        </p:nvSpPr>
        <p:spPr>
          <a:xfrm>
            <a:off x="502920" y="7096761"/>
            <a:ext cx="3566160" cy="15392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4400" dirty="0">
              <a:latin typeface="Aparajita" panose="020B0604020202020204" pitchFamily="34" charset="0"/>
              <a:cs typeface="Aparajita" panose="020B0604020202020204" pitchFamily="34" charset="0"/>
            </a:endParaRPr>
          </a:p>
        </p:txBody>
      </p:sp>
      <p:pic>
        <p:nvPicPr>
          <p:cNvPr id="112" name="図 1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374" y="2809716"/>
            <a:ext cx="381000" cy="381000"/>
          </a:xfrm>
          <a:prstGeom prst="rect">
            <a:avLst/>
          </a:prstGeom>
        </p:spPr>
      </p:pic>
      <p:pic>
        <p:nvPicPr>
          <p:cNvPr id="113" name="図 1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074" y="7151050"/>
            <a:ext cx="381000" cy="381000"/>
          </a:xfrm>
          <a:prstGeom prst="rect">
            <a:avLst/>
          </a:prstGeom>
        </p:spPr>
      </p:pic>
      <p:pic>
        <p:nvPicPr>
          <p:cNvPr id="114" name="図 1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4187" y="7168356"/>
            <a:ext cx="381000" cy="381000"/>
          </a:xfrm>
          <a:prstGeom prst="rect">
            <a:avLst/>
          </a:prstGeom>
        </p:spPr>
      </p:pic>
      <p:pic>
        <p:nvPicPr>
          <p:cNvPr id="115" name="図 1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3390" y="645160"/>
            <a:ext cx="381000" cy="381000"/>
          </a:xfrm>
          <a:prstGeom prst="rect">
            <a:avLst/>
          </a:prstGeom>
        </p:spPr>
      </p:pic>
      <p:sp>
        <p:nvSpPr>
          <p:cNvPr id="116" name="正方形/長方形 115"/>
          <p:cNvSpPr/>
          <p:nvPr/>
        </p:nvSpPr>
        <p:spPr>
          <a:xfrm>
            <a:off x="4644390" y="718820"/>
            <a:ext cx="2509020" cy="369332"/>
          </a:xfrm>
          <a:prstGeom prst="rect">
            <a:avLst/>
          </a:prstGeom>
        </p:spPr>
        <p:txBody>
          <a:bodyPr wrap="none">
            <a:spAutoFit/>
          </a:bodyPr>
          <a:lstStyle/>
          <a:p>
            <a:pPr>
              <a:spcAft>
                <a:spcPts val="0"/>
              </a:spcAft>
            </a:pPr>
            <a:r>
              <a:rPr lang="en-US" altLang="ja-JP" sz="1800" b="1" kern="0" dirty="0" err="1">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Arial" panose="020B0604020202020204" pitchFamily="34" charset="0"/>
              </a:rPr>
              <a:t>社長からのメッセージ</a:t>
            </a:r>
            <a:endParaRPr lang="ja-JP" altLang="ja-JP" sz="1800" b="1" kern="0"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Arial" panose="020B0604020202020204" pitchFamily="34" charset="0"/>
            </a:endParaRPr>
          </a:p>
        </p:txBody>
      </p:sp>
      <p:sp>
        <p:nvSpPr>
          <p:cNvPr id="117" name="正方形/長方形 116"/>
          <p:cNvSpPr/>
          <p:nvPr/>
        </p:nvSpPr>
        <p:spPr>
          <a:xfrm>
            <a:off x="4191000" y="1041400"/>
            <a:ext cx="3048000" cy="1502976"/>
          </a:xfrm>
          <a:prstGeom prst="rect">
            <a:avLst/>
          </a:prstGeom>
        </p:spPr>
        <p:txBody>
          <a:bodyPr wrap="square">
            <a:spAutoFit/>
          </a:bodyPr>
          <a:lstStyle/>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社内報にはいくつかの用途がありますが、社長からのメッセージを伝える絶好の機会でもあります。社長は、社内報を活用して会社の目標や状況を全従業員に伝えることができます。</a:t>
            </a: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従業員は、会社の目標や状況についてより理解を深めることができます。従業員と社長のつながりを強めるために、質疑応答の広場としてこの欄を利用することもできます。</a:t>
            </a:r>
          </a:p>
        </p:txBody>
      </p:sp>
      <p:sp>
        <p:nvSpPr>
          <p:cNvPr id="118" name="正方形/長方形 117"/>
          <p:cNvSpPr/>
          <p:nvPr/>
        </p:nvSpPr>
        <p:spPr>
          <a:xfrm>
            <a:off x="938528" y="2797016"/>
            <a:ext cx="2414444" cy="369332"/>
          </a:xfrm>
          <a:prstGeom prst="rect">
            <a:avLst/>
          </a:prstGeom>
        </p:spPr>
        <p:txBody>
          <a:bodyPr wrap="none">
            <a:spAutoFit/>
          </a:bodyPr>
          <a:lstStyle/>
          <a:p>
            <a:r>
              <a:rPr lang="en-US" altLang="ja-JP"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今</a:t>
            </a:r>
            <a:r>
              <a:rPr lang="ja-JP" altLang="en-US"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(9</a:t>
            </a:r>
            <a:r>
              <a:rPr lang="ja-JP" altLang="en-US"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a:t>
            </a:r>
            <a:r>
              <a:rPr lang="en-US" altLang="ja-JP" sz="1800" b="1" dirty="0" err="1">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のイベント</a:t>
            </a:r>
            <a:endParaRPr lang="ja-JP" altLang="en-US" sz="18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endParaRPr>
          </a:p>
        </p:txBody>
      </p:sp>
      <p:sp>
        <p:nvSpPr>
          <p:cNvPr id="119" name="正方形/長方形 118"/>
          <p:cNvSpPr/>
          <p:nvPr/>
        </p:nvSpPr>
        <p:spPr>
          <a:xfrm>
            <a:off x="515620" y="3267573"/>
            <a:ext cx="3528060" cy="3577903"/>
          </a:xfrm>
          <a:prstGeom prst="rect">
            <a:avLst/>
          </a:prstGeom>
        </p:spPr>
        <p:txBody>
          <a:bodyPr wrap="square">
            <a:spAutoFit/>
          </a:bodyPr>
          <a:lstStyle/>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その他の役に立つ内容として、カレンダーや今後の行事やイベントについて記述することもできます。たとえば、プロジェクトの会社全体の期限、休日、人事行事、社交行事などの行事について記述します。</a:t>
            </a:r>
          </a:p>
          <a:p>
            <a:pPr algn="just">
              <a:spcAft>
                <a:spcPts val="0"/>
              </a:spcAft>
              <a:tabLst>
                <a:tab pos="2112010" algn="l"/>
              </a:tabLst>
            </a:pPr>
            <a:r>
              <a:rPr lang="en-US" altLang="ja-JP" sz="900" dirty="0">
                <a:solidFill>
                  <a:schemeClr val="bg1"/>
                </a:solidFill>
                <a:latin typeface="メイリオ" panose="020B0604030504040204" pitchFamily="50" charset="-128"/>
                <a:ea typeface="メイリオ" panose="020B0604030504040204" pitchFamily="50" charset="-128"/>
                <a:cs typeface="Arial" panose="020B0604020202020204" pitchFamily="34" charset="0"/>
              </a:rPr>
              <a:t> </a:t>
            </a:r>
            <a:endParaRPr lang="ja-JP" altLang="ja-JP" sz="900" dirty="0">
              <a:solidFill>
                <a:schemeClr val="bg1"/>
              </a:solidFill>
              <a:latin typeface="メイリオ" panose="020B0604030504040204" pitchFamily="50" charset="-128"/>
              <a:ea typeface="メイリオ" panose="020B0604030504040204" pitchFamily="50" charset="-128"/>
              <a:cs typeface="Arial" panose="020B0604020202020204" pitchFamily="34" charset="0"/>
            </a:endParaRP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休日</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 月 2 日</a:t>
            </a: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自由</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出勤期間</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 月 3 日～ 1 月 31 日</a:t>
            </a: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ネットワークの</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アップグレード</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システム停止</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 </a:t>
            </a: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27 </a:t>
            </a: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日</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メイン ストリート プロジェクト</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提案書締め切り</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3 </a:t>
            </a: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 </a:t>
            </a: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日</a:t>
            </a: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年次株主総会</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5 月 17 日</a:t>
            </a: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休日</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5 月 29 日</a:t>
            </a: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休日</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6 月 4 日</a:t>
            </a:r>
            <a:endPar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en-US" altLang="ja-JP" sz="9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社員旅行</a:t>
            </a:r>
            <a:r>
              <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6 月 22 日</a:t>
            </a:r>
            <a:endParaRPr lang="ja-JP" altLang="ja-JP" sz="900"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21" name="正方形/長方形 120"/>
          <p:cNvSpPr/>
          <p:nvPr/>
        </p:nvSpPr>
        <p:spPr>
          <a:xfrm>
            <a:off x="4191000" y="3267573"/>
            <a:ext cx="2962410" cy="2798202"/>
          </a:xfrm>
          <a:prstGeom prst="rect">
            <a:avLst/>
          </a:prstGeom>
        </p:spPr>
        <p:txBody>
          <a:bodyPr wrap="square">
            <a:spAutoFit/>
          </a:bodyPr>
          <a:lstStyle/>
          <a:p>
            <a:pPr algn="just">
              <a:lnSpc>
                <a:spcPts val="1300"/>
              </a:lnSpc>
              <a:spcAft>
                <a:spcPts val="600"/>
              </a:spcAft>
              <a:tabLst>
                <a:tab pos="2112010" algn="l"/>
              </a:tabLst>
            </a:pPr>
            <a:r>
              <a:rPr lang="ja-JP" altLang="en-US"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業界ニュース</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en-US"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あああああああああああああああああああああ</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en-US"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あああああああああああああああああああああ</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en-US"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ああああああああああああああ</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en-US"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ああああああああああ</a:t>
            </a: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endParaRPr lang="en-US"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業界の他の企業に関するニュースを浮き彫りにします。たとえば、競合他社や、製品やサービスを自社に提供している企業に関することなどです。</a:t>
            </a:r>
          </a:p>
          <a:p>
            <a:pPr algn="just">
              <a:lnSpc>
                <a:spcPts val="1300"/>
              </a:lnSpc>
              <a:spcAft>
                <a:spcPts val="600"/>
              </a:spcAft>
              <a:tabLst>
                <a:tab pos="2112010" algn="l"/>
              </a:tabLst>
            </a:pPr>
            <a:r>
              <a:rPr lang="ja-JP" altLang="ja-JP" sz="9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競合他社の新製品の機能、作業に役立つ新製品の発売日、顧客に影響を及ぼすような革新などについて知ることは、より効率的に仕事をこなすために役立つ場合があります。</a:t>
            </a:r>
            <a:endParaRPr lang="ja-JP" altLang="ja-JP" sz="900"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23" name="正方形/長方形 122"/>
          <p:cNvSpPr/>
          <p:nvPr/>
        </p:nvSpPr>
        <p:spPr>
          <a:xfrm>
            <a:off x="4675187" y="7189185"/>
            <a:ext cx="1661032" cy="338554"/>
          </a:xfrm>
          <a:prstGeom prst="rect">
            <a:avLst/>
          </a:prstGeom>
        </p:spPr>
        <p:txBody>
          <a:bodyPr wrap="none">
            <a:spAutoFit/>
          </a:bodyPr>
          <a:lstStyle/>
          <a:p>
            <a:r>
              <a:rPr lang="en-US" altLang="ja-JP" sz="1600" b="1" dirty="0" err="1">
                <a:solidFill>
                  <a:srgbClr val="000000"/>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従業員</a:t>
            </a:r>
            <a:r>
              <a:rPr lang="ja-JP" altLang="en-US" sz="1600" b="1" dirty="0">
                <a:solidFill>
                  <a:srgbClr val="000000"/>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の</a:t>
            </a:r>
            <a:r>
              <a:rPr lang="en-US" altLang="ja-JP" sz="1600" b="1" dirty="0">
                <a:solidFill>
                  <a:srgbClr val="000000"/>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NEWS</a:t>
            </a:r>
            <a:endParaRPr lang="ja-JP" altLang="en-US" sz="1600" b="1" dirty="0">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endParaRPr>
          </a:p>
        </p:txBody>
      </p:sp>
      <p:sp>
        <p:nvSpPr>
          <p:cNvPr id="124" name="正方形/長方形 123"/>
          <p:cNvSpPr/>
          <p:nvPr/>
        </p:nvSpPr>
        <p:spPr>
          <a:xfrm>
            <a:off x="4191000" y="7493985"/>
            <a:ext cx="3060700" cy="1169551"/>
          </a:xfrm>
          <a:prstGeom prst="rect">
            <a:avLst/>
          </a:prstGeom>
        </p:spPr>
        <p:txBody>
          <a:bodyPr wrap="square">
            <a:spAutoFit/>
          </a:bodyPr>
          <a:lstStyle/>
          <a:p>
            <a:pPr algn="just">
              <a:lnSpc>
                <a:spcPts val="1300"/>
              </a:lnSpc>
              <a:spcAft>
                <a:spcPts val="600"/>
              </a:spcAft>
              <a:tabLst>
                <a:tab pos="2112010" algn="l"/>
              </a:tabLst>
            </a:pPr>
            <a:r>
              <a:rPr lang="ja-JP" altLang="ja-JP" sz="7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ニュースレターで従業員を紹介します。紹介する従業員を決める際には、勤続年数なども考慮します。また、特技、資格、業績など、読み手の興味を引くようなことも考慮します。</a:t>
            </a:r>
          </a:p>
          <a:p>
            <a:pPr algn="just">
              <a:lnSpc>
                <a:spcPts val="1300"/>
              </a:lnSpc>
              <a:spcAft>
                <a:spcPts val="600"/>
              </a:spcAft>
              <a:tabLst>
                <a:tab pos="2112010" algn="l"/>
              </a:tabLst>
            </a:pPr>
            <a:r>
              <a:rPr lang="ja-JP" altLang="ja-JP" sz="7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従業員紹介では、その従業員の会社における経歴などの情報を含めることもできます。会社における現在の職務や過去の職務についても記述できます。また、職務上の業績などについて紹介するのにも最適です。</a:t>
            </a:r>
            <a:endParaRPr lang="ja-JP" altLang="ja-JP" sz="700"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127" name="正方形/長方形 126"/>
          <p:cNvSpPr/>
          <p:nvPr/>
        </p:nvSpPr>
        <p:spPr>
          <a:xfrm>
            <a:off x="4644390" y="2827809"/>
            <a:ext cx="2157770" cy="401007"/>
          </a:xfrm>
          <a:prstGeom prst="rect">
            <a:avLst/>
          </a:prstGeom>
        </p:spPr>
        <p:txBody>
          <a:bodyPr wrap="none">
            <a:spAutoFit/>
          </a:bodyPr>
          <a:lstStyle/>
          <a:p>
            <a:r>
              <a:rPr lang="ja-JP" altLang="en-US"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rPr>
              <a:t>Industry news</a:t>
            </a:r>
          </a:p>
        </p:txBody>
      </p:sp>
      <p:pic>
        <p:nvPicPr>
          <p:cNvPr id="1921" name="図 19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81487" y="2797345"/>
            <a:ext cx="381000" cy="381000"/>
          </a:xfrm>
          <a:prstGeom prst="rect">
            <a:avLst/>
          </a:prstGeom>
        </p:spPr>
      </p:pic>
      <p:sp>
        <p:nvSpPr>
          <p:cNvPr id="1922" name="正方形/長方形 1921"/>
          <p:cNvSpPr/>
          <p:nvPr/>
        </p:nvSpPr>
        <p:spPr>
          <a:xfrm>
            <a:off x="938528" y="7168356"/>
            <a:ext cx="1005403" cy="338554"/>
          </a:xfrm>
          <a:prstGeom prst="rect">
            <a:avLst/>
          </a:prstGeom>
        </p:spPr>
        <p:txBody>
          <a:bodyPr wrap="none">
            <a:spAutoFit/>
          </a:bodyPr>
          <a:lstStyle/>
          <a:p>
            <a:r>
              <a:rPr lang="en-US" altLang="ja-JP" sz="1600" b="1" dirty="0" err="1">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部署紹介</a:t>
            </a:r>
            <a:endParaRPr lang="ja-JP" altLang="en-US" sz="16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endParaRPr>
          </a:p>
        </p:txBody>
      </p:sp>
      <p:sp>
        <p:nvSpPr>
          <p:cNvPr id="1926" name="正方形/長方形 1925"/>
          <p:cNvSpPr/>
          <p:nvPr/>
        </p:nvSpPr>
        <p:spPr>
          <a:xfrm>
            <a:off x="490220" y="7552271"/>
            <a:ext cx="3540760" cy="1061829"/>
          </a:xfrm>
          <a:prstGeom prst="rect">
            <a:avLst/>
          </a:prstGeom>
        </p:spPr>
        <p:txBody>
          <a:bodyPr wrap="square">
            <a:spAutoFit/>
          </a:bodyPr>
          <a:lstStyle/>
          <a:p>
            <a:pPr>
              <a:lnSpc>
                <a:spcPct val="150000"/>
              </a:lnSpc>
            </a:pPr>
            <a:r>
              <a:rPr lang="ja-JP" altLang="ja-JP" sz="7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部署の紹介を掲載して、社内で何が起きているかを従業員に知らせます。多くの場合、従業員は自分の所属する部署の状況だけを把握していて、会社全体の状況については把握していません。他の部署についての情報を共有することによって、各部署がどのような役割にあるのかをより理解できるようになります。紹介する部署を選択する際には、その部署はいつから存在するか、新しい部署であるか、会社の成長にどのように貢献してきたかなども考慮することをお勧めします。</a:t>
            </a:r>
            <a:endParaRPr lang="ja-JP" altLang="en-US" sz="700" dirty="0">
              <a:solidFill>
                <a:schemeClr val="bg1"/>
              </a:solidFill>
              <a:latin typeface="メイリオ" panose="020B0604030504040204" pitchFamily="50" charset="-128"/>
              <a:ea typeface="メイリオ" panose="020B0604030504040204" pitchFamily="50" charset="-128"/>
            </a:endParaRPr>
          </a:p>
        </p:txBody>
      </p:sp>
      <p:sp>
        <p:nvSpPr>
          <p:cNvPr id="1927" name="正方形/長方形 1926"/>
          <p:cNvSpPr/>
          <p:nvPr/>
        </p:nvSpPr>
        <p:spPr>
          <a:xfrm>
            <a:off x="928268" y="8910443"/>
            <a:ext cx="2031325" cy="338554"/>
          </a:xfrm>
          <a:prstGeom prst="rect">
            <a:avLst/>
          </a:prstGeom>
        </p:spPr>
        <p:txBody>
          <a:bodyPr wrap="none">
            <a:spAutoFit/>
          </a:bodyPr>
          <a:lstStyle/>
          <a:p>
            <a:r>
              <a:rPr lang="en-US" altLang="ja-JP" sz="1600" b="1" dirty="0" err="1">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cs typeface="Times New Roman" panose="02020603050405020304" pitchFamily="18" charset="0"/>
              </a:rPr>
              <a:t>誕生日および記念日</a:t>
            </a:r>
            <a:endParaRPr lang="ja-JP" altLang="en-US" sz="1600" b="1" dirty="0">
              <a:solidFill>
                <a:schemeClr val="bg1"/>
              </a:solidFill>
              <a:effectLst>
                <a:outerShdw blurRad="50800" dist="38100" dir="5400000" algn="t" rotWithShape="0">
                  <a:prstClr val="black">
                    <a:alpha val="40000"/>
                  </a:prstClr>
                </a:outerShdw>
              </a:effectLst>
              <a:latin typeface="メイリオ" panose="020B0604030504040204" pitchFamily="50" charset="-128"/>
              <a:ea typeface="メイリオ" panose="020B0604030504040204" pitchFamily="50" charset="-128"/>
            </a:endParaRPr>
          </a:p>
        </p:txBody>
      </p:sp>
      <p:pic>
        <p:nvPicPr>
          <p:cNvPr id="1928" name="図 19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0074" y="8860372"/>
            <a:ext cx="381000" cy="381000"/>
          </a:xfrm>
          <a:prstGeom prst="rect">
            <a:avLst/>
          </a:prstGeom>
        </p:spPr>
      </p:pic>
      <p:sp>
        <p:nvSpPr>
          <p:cNvPr id="1929" name="正方形/長方形 1928"/>
          <p:cNvSpPr/>
          <p:nvPr/>
        </p:nvSpPr>
        <p:spPr>
          <a:xfrm>
            <a:off x="600074" y="9402244"/>
            <a:ext cx="3469006" cy="938719"/>
          </a:xfrm>
          <a:prstGeom prst="rect">
            <a:avLst/>
          </a:prstGeom>
        </p:spPr>
        <p:txBody>
          <a:bodyPr wrap="square">
            <a:spAutoFit/>
          </a:bodyPr>
          <a:lstStyle/>
          <a:p>
            <a:pPr algn="just">
              <a:spcAft>
                <a:spcPts val="600"/>
              </a:spcAft>
              <a:tabLst>
                <a:tab pos="2112010" algn="l"/>
              </a:tabLst>
            </a:pP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小川さよ子</a:t>
            </a:r>
            <a:r>
              <a:rPr lang="ja-JP" altLang="en-US"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さん</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９</a:t>
            </a: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2 </a:t>
            </a: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日</a:t>
            </a:r>
          </a:p>
          <a:p>
            <a:pPr algn="just">
              <a:spcAft>
                <a:spcPts val="600"/>
              </a:spcAft>
              <a:tabLst>
                <a:tab pos="2112010" algn="l"/>
              </a:tabLst>
            </a:pP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松沢 誠一</a:t>
            </a:r>
            <a:r>
              <a:rPr lang="ja-JP" altLang="en-US"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さん</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９</a:t>
            </a: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月</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10 </a:t>
            </a:r>
            <a:r>
              <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日</a:t>
            </a:r>
          </a:p>
          <a:p>
            <a:pPr algn="just">
              <a:spcAft>
                <a:spcPts val="600"/>
              </a:spcAft>
              <a:tabLst>
                <a:tab pos="2112010" algn="l"/>
              </a:tabLst>
            </a:pP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加藤</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泰江</a:t>
            </a:r>
            <a:r>
              <a:rPr lang="ja-JP" altLang="en-US"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さん</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９</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月 19 日</a:t>
            </a:r>
            <a:endParaRPr lang="ja-JP"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a:p>
            <a:pPr algn="just">
              <a:spcAft>
                <a:spcPts val="600"/>
              </a:spcAft>
              <a:tabLst>
                <a:tab pos="2112010" algn="l"/>
              </a:tabLst>
            </a:pP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新田</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哲也</a:t>
            </a:r>
            <a:r>
              <a:rPr lang="ja-JP" altLang="en-US"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さん</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結婚</a:t>
            </a:r>
            <a:r>
              <a:rPr lang="en-US" altLang="ja-JP" sz="100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 10 </a:t>
            </a:r>
            <a:r>
              <a:rPr lang="en-US" altLang="ja-JP" sz="1000" dirty="0" err="1">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t>周年</a:t>
            </a:r>
            <a:endParaRPr lang="ja-JP" altLang="ja-JP" sz="1000" dirty="0">
              <a:solidFill>
                <a:schemeClr val="bg1"/>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graphicFrame>
        <p:nvGraphicFramePr>
          <p:cNvPr id="1932" name="表 1931"/>
          <p:cNvGraphicFramePr>
            <a:graphicFrameLocks noGrp="1"/>
          </p:cNvGraphicFramePr>
          <p:nvPr>
            <p:extLst>
              <p:ext uri="{D42A27DB-BD31-4B8C-83A1-F6EECF244321}">
                <p14:modId xmlns:p14="http://schemas.microsoft.com/office/powerpoint/2010/main" val="1922068086"/>
              </p:ext>
            </p:extLst>
          </p:nvPr>
        </p:nvGraphicFramePr>
        <p:xfrm>
          <a:off x="4236618" y="8801116"/>
          <a:ext cx="3002384" cy="1617408"/>
        </p:xfrm>
        <a:graphic>
          <a:graphicData uri="http://schemas.openxmlformats.org/drawingml/2006/table">
            <a:tbl>
              <a:tblPr firstRow="1" bandRow="1">
                <a:tableStyleId>{073A0DAA-6AF3-43AB-8588-CEC1D06C72B9}</a:tableStyleId>
              </a:tblPr>
              <a:tblGrid>
                <a:gridCol w="428912">
                  <a:extLst>
                    <a:ext uri="{9D8B030D-6E8A-4147-A177-3AD203B41FA5}">
                      <a16:colId xmlns:a16="http://schemas.microsoft.com/office/drawing/2014/main" val="20000"/>
                    </a:ext>
                  </a:extLst>
                </a:gridCol>
                <a:gridCol w="428912">
                  <a:extLst>
                    <a:ext uri="{9D8B030D-6E8A-4147-A177-3AD203B41FA5}">
                      <a16:colId xmlns:a16="http://schemas.microsoft.com/office/drawing/2014/main" val="20001"/>
                    </a:ext>
                  </a:extLst>
                </a:gridCol>
                <a:gridCol w="428912">
                  <a:extLst>
                    <a:ext uri="{9D8B030D-6E8A-4147-A177-3AD203B41FA5}">
                      <a16:colId xmlns:a16="http://schemas.microsoft.com/office/drawing/2014/main" val="20002"/>
                    </a:ext>
                  </a:extLst>
                </a:gridCol>
                <a:gridCol w="428912">
                  <a:extLst>
                    <a:ext uri="{9D8B030D-6E8A-4147-A177-3AD203B41FA5}">
                      <a16:colId xmlns:a16="http://schemas.microsoft.com/office/drawing/2014/main" val="20003"/>
                    </a:ext>
                  </a:extLst>
                </a:gridCol>
                <a:gridCol w="428912">
                  <a:extLst>
                    <a:ext uri="{9D8B030D-6E8A-4147-A177-3AD203B41FA5}">
                      <a16:colId xmlns:a16="http://schemas.microsoft.com/office/drawing/2014/main" val="20004"/>
                    </a:ext>
                  </a:extLst>
                </a:gridCol>
                <a:gridCol w="428912">
                  <a:extLst>
                    <a:ext uri="{9D8B030D-6E8A-4147-A177-3AD203B41FA5}">
                      <a16:colId xmlns:a16="http://schemas.microsoft.com/office/drawing/2014/main" val="20005"/>
                    </a:ext>
                  </a:extLst>
                </a:gridCol>
                <a:gridCol w="428912">
                  <a:extLst>
                    <a:ext uri="{9D8B030D-6E8A-4147-A177-3AD203B41FA5}">
                      <a16:colId xmlns:a16="http://schemas.microsoft.com/office/drawing/2014/main" val="20006"/>
                    </a:ext>
                  </a:extLst>
                </a:gridCol>
              </a:tblGrid>
              <a:tr h="254555">
                <a:tc gridSpan="7">
                  <a:txBody>
                    <a:bodyPr/>
                    <a:lstStyle/>
                    <a:p>
                      <a:pPr algn="ctr"/>
                      <a:r>
                        <a:rPr kumimoji="1" lang="en-US" altLang="ja-JP" sz="1100" b="1" spc="300" dirty="0" err="1">
                          <a:solidFill>
                            <a:schemeClr val="bg2">
                              <a:lumMod val="90000"/>
                            </a:schemeClr>
                          </a:solidFill>
                          <a:latin typeface="Goudy Old Style" panose="02020502050305020303" pitchFamily="18" charset="0"/>
                          <a:ea typeface="メイリオ" panose="020B0604030504040204" pitchFamily="50" charset="-128"/>
                          <a:cs typeface="Andalus" panose="02020603050405020304" pitchFamily="18" charset="-78"/>
                        </a:rPr>
                        <a:t>september</a:t>
                      </a:r>
                      <a:endParaRPr kumimoji="1" lang="ja-JP" altLang="en-US" sz="1100" b="1" spc="300" dirty="0">
                        <a:solidFill>
                          <a:schemeClr val="bg2">
                            <a:lumMod val="90000"/>
                          </a:schemeClr>
                        </a:solidFill>
                        <a:latin typeface="Goudy Old Style" panose="02020502050305020303" pitchFamily="18" charset="0"/>
                        <a:ea typeface="メイリオ" panose="020B0604030504040204" pitchFamily="50" charset="-128"/>
                        <a:cs typeface="Andalus" panose="02020603050405020304" pitchFamily="18" charset="-78"/>
                      </a:endParaRPr>
                    </a:p>
                  </a:txBody>
                  <a:tcPr anchor="ctr"/>
                </a:tc>
                <a:tc hMerge="1">
                  <a:txBody>
                    <a:bodyPr/>
                    <a:lstStyle/>
                    <a:p>
                      <a:pPr algn="ctr"/>
                      <a:endParaRPr kumimoji="1" lang="ja-JP" altLang="en-US" sz="11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100" b="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0"/>
                  </a:ext>
                </a:extLst>
              </a:tr>
              <a:tr h="226388">
                <a:tc>
                  <a:txBody>
                    <a:bodyPr/>
                    <a:lstStyle/>
                    <a:p>
                      <a:pPr algn="ctr"/>
                      <a:r>
                        <a:rPr kumimoji="1" lang="en-US" altLang="ja-JP" sz="800" b="0" dirty="0">
                          <a:solidFill>
                            <a:srgbClr val="FC0439"/>
                          </a:solidFill>
                          <a:latin typeface="メイリオ" panose="020B0604030504040204" pitchFamily="50" charset="-128"/>
                          <a:ea typeface="メイリオ" panose="020B0604030504040204" pitchFamily="50" charset="-128"/>
                        </a:rPr>
                        <a:t>S</a:t>
                      </a:r>
                      <a:endParaRPr kumimoji="1" lang="ja-JP" altLang="en-US" sz="800" b="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latin typeface="メイリオ" panose="020B0604030504040204" pitchFamily="50" charset="-128"/>
                          <a:ea typeface="メイリオ" panose="020B0604030504040204" pitchFamily="50" charset="-128"/>
                        </a:rPr>
                        <a:t>M</a:t>
                      </a:r>
                      <a:endParaRPr kumimoji="1" lang="ja-JP" altLang="en-US" sz="800" b="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latin typeface="メイリオ" panose="020B0604030504040204" pitchFamily="50" charset="-128"/>
                          <a:ea typeface="メイリオ" panose="020B0604030504040204" pitchFamily="50" charset="-128"/>
                        </a:rPr>
                        <a:t>T</a:t>
                      </a:r>
                      <a:endParaRPr kumimoji="1" lang="ja-JP" altLang="en-US" sz="800" b="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latin typeface="メイリオ" panose="020B0604030504040204" pitchFamily="50" charset="-128"/>
                          <a:ea typeface="メイリオ" panose="020B0604030504040204" pitchFamily="50" charset="-128"/>
                        </a:rPr>
                        <a:t>W</a:t>
                      </a:r>
                      <a:endParaRPr kumimoji="1" lang="ja-JP" altLang="en-US" sz="800" b="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latin typeface="メイリオ" panose="020B0604030504040204" pitchFamily="50" charset="-128"/>
                          <a:ea typeface="メイリオ" panose="020B0604030504040204" pitchFamily="50" charset="-128"/>
                        </a:rPr>
                        <a:t>T</a:t>
                      </a:r>
                      <a:endParaRPr kumimoji="1" lang="ja-JP" altLang="en-US" sz="800" b="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latin typeface="メイリオ" panose="020B0604030504040204" pitchFamily="50" charset="-128"/>
                          <a:ea typeface="メイリオ" panose="020B0604030504040204" pitchFamily="50" charset="-128"/>
                        </a:rPr>
                        <a:t>F</a:t>
                      </a:r>
                      <a:endParaRPr kumimoji="1" lang="ja-JP" altLang="en-US" sz="800" b="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b="0" dirty="0">
                          <a:solidFill>
                            <a:srgbClr val="00B0F0"/>
                          </a:solidFill>
                          <a:latin typeface="メイリオ" panose="020B0604030504040204" pitchFamily="50" charset="-128"/>
                          <a:ea typeface="メイリオ" panose="020B0604030504040204" pitchFamily="50" charset="-128"/>
                        </a:rPr>
                        <a:t>S</a:t>
                      </a:r>
                      <a:endParaRPr kumimoji="1" lang="ja-JP" altLang="en-US" sz="800" b="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1"/>
                  </a:ext>
                </a:extLst>
              </a:tr>
              <a:tr h="226388">
                <a:tc>
                  <a:txBody>
                    <a:bodyPr/>
                    <a:lstStyle/>
                    <a:p>
                      <a:pPr algn="ctr"/>
                      <a:r>
                        <a:rPr kumimoji="1" lang="ja-JP" altLang="en-US" sz="800" dirty="0">
                          <a:solidFill>
                            <a:srgbClr val="FC0439"/>
                          </a:solidFill>
                          <a:latin typeface="メイリオ" panose="020B0604030504040204" pitchFamily="50" charset="-128"/>
                          <a:ea typeface="メイリオ" panose="020B0604030504040204" pitchFamily="50" charset="-128"/>
                        </a:rPr>
                        <a:t>１</a:t>
                      </a:r>
                      <a:endParaRPr kumimoji="1" lang="en-US" altLang="ja-JP" sz="80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3</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4</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5</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6</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solidFill>
                            <a:srgbClr val="00B0F0"/>
                          </a:solidFill>
                          <a:latin typeface="メイリオ" panose="020B0604030504040204" pitchFamily="50" charset="-128"/>
                          <a:ea typeface="メイリオ" panose="020B0604030504040204" pitchFamily="50" charset="-128"/>
                        </a:rPr>
                        <a:t>7</a:t>
                      </a:r>
                      <a:endParaRPr kumimoji="1" lang="ja-JP" altLang="en-US" sz="80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2"/>
                  </a:ext>
                </a:extLst>
              </a:tr>
              <a:tr h="226388">
                <a:tc>
                  <a:txBody>
                    <a:bodyPr/>
                    <a:lstStyle/>
                    <a:p>
                      <a:pPr algn="ctr"/>
                      <a:r>
                        <a:rPr kumimoji="1" lang="en-US" altLang="ja-JP" sz="800" dirty="0">
                          <a:solidFill>
                            <a:srgbClr val="FC0439"/>
                          </a:solidFill>
                          <a:latin typeface="メイリオ" panose="020B0604030504040204" pitchFamily="50" charset="-128"/>
                          <a:ea typeface="メイリオ" panose="020B0604030504040204" pitchFamily="50" charset="-128"/>
                        </a:rPr>
                        <a:t>8</a:t>
                      </a:r>
                      <a:endParaRPr kumimoji="1" lang="ja-JP" altLang="en-US" sz="80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9</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10</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11</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12</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13</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solidFill>
                            <a:srgbClr val="00B0F0"/>
                          </a:solidFill>
                          <a:latin typeface="メイリオ" panose="020B0604030504040204" pitchFamily="50" charset="-128"/>
                          <a:ea typeface="メイリオ" panose="020B0604030504040204" pitchFamily="50" charset="-128"/>
                        </a:rPr>
                        <a:t>14</a:t>
                      </a:r>
                      <a:endParaRPr kumimoji="1" lang="ja-JP" altLang="en-US" sz="80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3"/>
                  </a:ext>
                </a:extLst>
              </a:tr>
              <a:tr h="226388">
                <a:tc>
                  <a:txBody>
                    <a:bodyPr/>
                    <a:lstStyle/>
                    <a:p>
                      <a:pPr algn="ctr"/>
                      <a:r>
                        <a:rPr kumimoji="1" lang="en-US" altLang="ja-JP" sz="800" dirty="0">
                          <a:solidFill>
                            <a:srgbClr val="FC0439"/>
                          </a:solidFill>
                          <a:latin typeface="メイリオ" panose="020B0604030504040204" pitchFamily="50" charset="-128"/>
                          <a:ea typeface="メイリオ" panose="020B0604030504040204" pitchFamily="50" charset="-128"/>
                        </a:rPr>
                        <a:t>15</a:t>
                      </a:r>
                      <a:endParaRPr kumimoji="1" lang="ja-JP" altLang="en-US" sz="80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16</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17</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18</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19</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20</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solidFill>
                            <a:srgbClr val="00B0F0"/>
                          </a:solidFill>
                          <a:latin typeface="メイリオ" panose="020B0604030504040204" pitchFamily="50" charset="-128"/>
                          <a:ea typeface="メイリオ" panose="020B0604030504040204" pitchFamily="50" charset="-128"/>
                        </a:rPr>
                        <a:t>21</a:t>
                      </a:r>
                      <a:endParaRPr kumimoji="1" lang="ja-JP" altLang="en-US" sz="80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4"/>
                  </a:ext>
                </a:extLst>
              </a:tr>
              <a:tr h="226388">
                <a:tc>
                  <a:txBody>
                    <a:bodyPr/>
                    <a:lstStyle/>
                    <a:p>
                      <a:pPr algn="ctr"/>
                      <a:r>
                        <a:rPr kumimoji="1" lang="en-US" altLang="ja-JP" sz="800" dirty="0">
                          <a:solidFill>
                            <a:srgbClr val="FC0439"/>
                          </a:solidFill>
                          <a:latin typeface="メイリオ" panose="020B0604030504040204" pitchFamily="50" charset="-128"/>
                          <a:ea typeface="メイリオ" panose="020B0604030504040204" pitchFamily="50" charset="-128"/>
                        </a:rPr>
                        <a:t>22</a:t>
                      </a:r>
                      <a:endParaRPr kumimoji="1" lang="ja-JP" altLang="en-US" sz="80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23</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24</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25</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26</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27</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solidFill>
                            <a:srgbClr val="00B0F0"/>
                          </a:solidFill>
                          <a:latin typeface="メイリオ" panose="020B0604030504040204" pitchFamily="50" charset="-128"/>
                          <a:ea typeface="メイリオ" panose="020B0604030504040204" pitchFamily="50" charset="-128"/>
                        </a:rPr>
                        <a:t>28</a:t>
                      </a:r>
                      <a:endParaRPr kumimoji="1" lang="ja-JP" altLang="en-US" sz="800" dirty="0">
                        <a:solidFill>
                          <a:srgbClr val="00B0F0"/>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5"/>
                  </a:ext>
                </a:extLst>
              </a:tr>
              <a:tr h="226388">
                <a:tc>
                  <a:txBody>
                    <a:bodyPr/>
                    <a:lstStyle/>
                    <a:p>
                      <a:pPr algn="ctr"/>
                      <a:r>
                        <a:rPr kumimoji="1" lang="en-US" altLang="ja-JP" sz="800" dirty="0">
                          <a:solidFill>
                            <a:srgbClr val="FC0439"/>
                          </a:solidFill>
                          <a:latin typeface="メイリオ" panose="020B0604030504040204" pitchFamily="50" charset="-128"/>
                          <a:ea typeface="メイリオ" panose="020B0604030504040204" pitchFamily="50" charset="-128"/>
                        </a:rPr>
                        <a:t>29</a:t>
                      </a:r>
                      <a:endParaRPr kumimoji="1" lang="ja-JP" altLang="en-US" sz="800" dirty="0">
                        <a:solidFill>
                          <a:srgbClr val="FC0439"/>
                        </a:solidFill>
                        <a:latin typeface="メイリオ" panose="020B0604030504040204" pitchFamily="50" charset="-128"/>
                        <a:ea typeface="メイリオ" panose="020B0604030504040204" pitchFamily="50" charset="-128"/>
                      </a:endParaRPr>
                    </a:p>
                  </a:txBody>
                  <a:tcPr anchor="ctr"/>
                </a:tc>
                <a:tc>
                  <a:txBody>
                    <a:bodyPr/>
                    <a:lstStyle/>
                    <a:p>
                      <a:pPr algn="ctr"/>
                      <a:r>
                        <a:rPr kumimoji="1" lang="en-US" altLang="ja-JP" sz="800" dirty="0">
                          <a:latin typeface="メイリオ" panose="020B0604030504040204" pitchFamily="50" charset="-128"/>
                          <a:ea typeface="メイリオ" panose="020B0604030504040204" pitchFamily="50" charset="-128"/>
                        </a:rPr>
                        <a:t>30</a:t>
                      </a: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endParaRPr kumimoji="1" lang="ja-JP" altLang="en-US" sz="800" dirty="0">
                        <a:latin typeface="メイリオ" panose="020B0604030504040204" pitchFamily="50" charset="-128"/>
                        <a:ea typeface="メイリオ" panose="020B0604030504040204" pitchFamily="50" charset="-128"/>
                      </a:endParaRPr>
                    </a:p>
                  </a:txBody>
                  <a:tcPr anchor="ctr"/>
                </a:tc>
                <a:tc>
                  <a:txBody>
                    <a:bodyPr/>
                    <a:lstStyle/>
                    <a:p>
                      <a:pPr algn="ctr"/>
                      <a:endParaRPr kumimoji="1" lang="ja-JP" altLang="en-US" sz="700">
                        <a:latin typeface="メイリオ" panose="020B0604030504040204" pitchFamily="50" charset="-128"/>
                        <a:ea typeface="メイリオ" panose="020B0604030504040204" pitchFamily="50" charset="-128"/>
                      </a:endParaRPr>
                    </a:p>
                  </a:txBody>
                  <a:tcPr anchor="ctr"/>
                </a:tc>
                <a:tc>
                  <a:txBody>
                    <a:bodyPr/>
                    <a:lstStyle/>
                    <a:p>
                      <a:pPr algn="ctr"/>
                      <a:endParaRPr kumimoji="1" lang="ja-JP" altLang="en-US" sz="700">
                        <a:latin typeface="メイリオ" panose="020B0604030504040204" pitchFamily="50" charset="-128"/>
                        <a:ea typeface="メイリオ" panose="020B0604030504040204" pitchFamily="50" charset="-128"/>
                      </a:endParaRPr>
                    </a:p>
                  </a:txBody>
                  <a:tcPr anchor="ctr"/>
                </a:tc>
                <a:tc>
                  <a:txBody>
                    <a:bodyPr/>
                    <a:lstStyle/>
                    <a:p>
                      <a:pPr algn="ctr"/>
                      <a:endParaRPr kumimoji="1" lang="ja-JP" altLang="en-US" sz="700" dirty="0">
                        <a:latin typeface="メイリオ" panose="020B0604030504040204" pitchFamily="50" charset="-128"/>
                        <a:ea typeface="メイリオ" panose="020B0604030504040204" pitchFamily="50" charset="-128"/>
                      </a:endParaRPr>
                    </a:p>
                  </a:txBody>
                  <a:tcPr anchor="ctr"/>
                </a:tc>
                <a:tc>
                  <a:txBody>
                    <a:bodyPr/>
                    <a:lstStyle/>
                    <a:p>
                      <a:pPr algn="ctr"/>
                      <a:endParaRPr kumimoji="1" lang="ja-JP" altLang="en-US" sz="700" dirty="0">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1018692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pptx" id="{41145A0A-AC35-4CBB-BA15-988D2B489A65}" vid="{AE624DFA-E019-4630-B9E4-129D9266245D}"/>
    </a:ext>
  </a:extLst>
</a:theme>
</file>

<file path=ppt/theme/theme2.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504</TotalTime>
  <Words>643</Words>
  <Application>Microsoft Office PowerPoint</Application>
  <PresentationFormat>ユーザー設定</PresentationFormat>
  <Paragraphs>94</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2</vt:i4>
      </vt:variant>
    </vt:vector>
  </HeadingPairs>
  <TitlesOfParts>
    <vt:vector size="14" baseType="lpstr">
      <vt:lpstr>Andalus</vt:lpstr>
      <vt:lpstr>Aparajita</vt:lpstr>
      <vt:lpstr>HG丸ｺﾞｼｯｸM-PRO</vt:lpstr>
      <vt:lpstr>ＭＳ Ｐゴシック</vt:lpstr>
      <vt:lpstr>メイリオ</vt:lpstr>
      <vt:lpstr>Arial</vt:lpstr>
      <vt:lpstr>Calibri</vt:lpstr>
      <vt:lpstr>Calibri Light</vt:lpstr>
      <vt:lpstr>Goudy Old Style</vt:lpstr>
      <vt:lpstr>Times New Roman</vt:lpstr>
      <vt:lpstr>Office テーマ</vt:lpstr>
      <vt:lpstr>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吉住 幸高</cp:lastModifiedBy>
  <cp:revision>52</cp:revision>
  <cp:lastPrinted>2013-08-19T05:27:03Z</cp:lastPrinted>
  <dcterms:created xsi:type="dcterms:W3CDTF">2013-08-08T01:25:55Z</dcterms:created>
  <dcterms:modified xsi:type="dcterms:W3CDTF">2017-02-23T06:39:28Z</dcterms:modified>
</cp:coreProperties>
</file>