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6800"/>
    <a:srgbClr val="B00E17"/>
    <a:srgbClr val="640000"/>
    <a:srgbClr val="6A3906"/>
    <a:srgbClr val="FC0439"/>
    <a:srgbClr val="FF9933"/>
    <a:srgbClr val="FFC000"/>
    <a:srgbClr val="3E0000"/>
    <a:srgbClr val="905A36"/>
    <a:srgbClr val="905B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886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7322" y="-477078"/>
            <a:ext cx="8845826" cy="1184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2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" name="テキスト ボックス 1934"/>
          <p:cNvSpPr txBox="1"/>
          <p:nvPr/>
        </p:nvSpPr>
        <p:spPr>
          <a:xfrm>
            <a:off x="2339444" y="1669783"/>
            <a:ext cx="31341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spc="600" dirty="0" smtClean="0">
                <a:solidFill>
                  <a:srgbClr val="6A3906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アスクル塾</a:t>
            </a:r>
            <a:endParaRPr kumimoji="1" lang="ja-JP" altLang="en-US" sz="4000" spc="600" dirty="0">
              <a:solidFill>
                <a:srgbClr val="6A3906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pic>
        <p:nvPicPr>
          <p:cNvPr id="1937" name="図 19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664" y="2437303"/>
            <a:ext cx="3993750" cy="731250"/>
          </a:xfrm>
          <a:prstGeom prst="rect">
            <a:avLst/>
          </a:prstGeom>
        </p:spPr>
      </p:pic>
      <p:grpSp>
        <p:nvGrpSpPr>
          <p:cNvPr id="1944" name="グループ化 1943"/>
          <p:cNvGrpSpPr/>
          <p:nvPr/>
        </p:nvGrpSpPr>
        <p:grpSpPr>
          <a:xfrm>
            <a:off x="1089499" y="2989646"/>
            <a:ext cx="5514812" cy="2215774"/>
            <a:chOff x="1089499" y="3327577"/>
            <a:chExt cx="5514812" cy="2215774"/>
          </a:xfrm>
        </p:grpSpPr>
        <p:pic>
          <p:nvPicPr>
            <p:cNvPr id="1939" name="図 1938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20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9499" y="3327577"/>
              <a:ext cx="5514812" cy="2215774"/>
            </a:xfrm>
            <a:prstGeom prst="rect">
              <a:avLst/>
            </a:prstGeom>
          </p:spPr>
        </p:pic>
        <p:sp>
          <p:nvSpPr>
            <p:cNvPr id="1940" name="テキスト ボックス 1939"/>
            <p:cNvSpPr txBox="1"/>
            <p:nvPr/>
          </p:nvSpPr>
          <p:spPr>
            <a:xfrm rot="19318815">
              <a:off x="1117779" y="3898080"/>
              <a:ext cx="1544012" cy="401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spc="300" dirty="0" smtClean="0">
                  <a:solidFill>
                    <a:srgbClr val="640000"/>
                  </a:solidFill>
                  <a:latin typeface="HGS明朝E" panose="02020900000000000000" pitchFamily="18" charset="-128"/>
                  <a:ea typeface="HGS明朝E" panose="02020900000000000000" pitchFamily="18" charset="-128"/>
                </a:rPr>
                <a:t>9</a:t>
              </a:r>
              <a:r>
                <a:rPr kumimoji="1" lang="ja-JP" altLang="en-US" b="1" spc="300" dirty="0" smtClean="0">
                  <a:solidFill>
                    <a:srgbClr val="640000"/>
                  </a:solidFill>
                  <a:latin typeface="HGS明朝E" panose="02020900000000000000" pitchFamily="18" charset="-128"/>
                  <a:ea typeface="HGS明朝E" panose="02020900000000000000" pitchFamily="18" charset="-128"/>
                </a:rPr>
                <a:t>月の模試</a:t>
              </a:r>
              <a:endParaRPr kumimoji="1" lang="ja-JP" altLang="en-US" b="1" spc="300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endParaRPr>
            </a:p>
          </p:txBody>
        </p:sp>
      </p:grpSp>
      <p:sp>
        <p:nvSpPr>
          <p:cNvPr id="1942" name="正方形/長方形 1941"/>
          <p:cNvSpPr/>
          <p:nvPr/>
        </p:nvSpPr>
        <p:spPr>
          <a:xfrm>
            <a:off x="2203567" y="3780530"/>
            <a:ext cx="479358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9/2（月</a:t>
            </a:r>
            <a:r>
              <a:rPr lang="ja-JP" altLang="en-US" sz="1400" b="1" dirty="0" smtClean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）全統</a:t>
            </a:r>
            <a:r>
              <a:rPr lang="ja-JP" altLang="en-US" sz="1400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論文模試（論述式）</a:t>
            </a: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9/3（火</a:t>
            </a:r>
            <a:r>
              <a:rPr lang="ja-JP" altLang="en-US" sz="1400" b="1" dirty="0" smtClean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）全統医</a:t>
            </a:r>
            <a:r>
              <a:rPr lang="ja-JP" altLang="en-US" sz="1400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進模試（記述・論述式）</a:t>
            </a: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9/9（月</a:t>
            </a:r>
            <a:r>
              <a:rPr lang="ja-JP" altLang="en-US" sz="1400" b="1" dirty="0" smtClean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）全統</a:t>
            </a:r>
            <a:r>
              <a:rPr lang="ja-JP" altLang="en-US" sz="1400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センター試験プレテスト（マーク式）</a:t>
            </a:r>
          </a:p>
        </p:txBody>
      </p:sp>
      <p:sp>
        <p:nvSpPr>
          <p:cNvPr id="1943" name="正方形/長方形 1942"/>
          <p:cNvSpPr/>
          <p:nvPr/>
        </p:nvSpPr>
        <p:spPr>
          <a:xfrm>
            <a:off x="1507923" y="5283334"/>
            <a:ext cx="5016876" cy="108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rgbClr val="B00E1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子さま、保護者の方、そして校舎を担当する教室長とで学習カウンセリングを行います。学力診断と学習アンケートを実施し、現時点でのお子さまの学力と学習状況を正確かつ客観的に診断・分析。志望校・目標・学校やご家庭での様子・勉強における悩みなどもお聞かせ下さい。</a:t>
            </a:r>
          </a:p>
        </p:txBody>
      </p:sp>
      <p:sp>
        <p:nvSpPr>
          <p:cNvPr id="1947" name="角丸四角形 1946"/>
          <p:cNvSpPr/>
          <p:nvPr/>
        </p:nvSpPr>
        <p:spPr>
          <a:xfrm>
            <a:off x="1507923" y="6440558"/>
            <a:ext cx="5016876" cy="655982"/>
          </a:xfrm>
          <a:prstGeom prst="roundRect">
            <a:avLst/>
          </a:prstGeom>
          <a:pattFill prst="smCheck">
            <a:fgClr>
              <a:schemeClr val="accent1"/>
            </a:fgClr>
            <a:bgClr>
              <a:srgbClr val="FFFF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18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月末、秋季実力テストを塾内で実施します</a:t>
            </a:r>
            <a:endParaRPr kumimoji="1" lang="ja-JP" altLang="en-US" sz="1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949" name="図 19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025" y="3507888"/>
            <a:ext cx="971584" cy="942854"/>
          </a:xfrm>
          <a:prstGeom prst="rect">
            <a:avLst/>
          </a:prstGeom>
        </p:spPr>
      </p:pic>
      <p:pic>
        <p:nvPicPr>
          <p:cNvPr id="1951" name="図 195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68" y="1669783"/>
            <a:ext cx="1571598" cy="1571598"/>
          </a:xfrm>
          <a:prstGeom prst="rect">
            <a:avLst/>
          </a:prstGeom>
        </p:spPr>
      </p:pic>
      <p:grpSp>
        <p:nvGrpSpPr>
          <p:cNvPr id="129" name="グループ化 128"/>
          <p:cNvGrpSpPr/>
          <p:nvPr/>
        </p:nvGrpSpPr>
        <p:grpSpPr>
          <a:xfrm>
            <a:off x="1407968" y="7108291"/>
            <a:ext cx="5116831" cy="2056586"/>
            <a:chOff x="1407968" y="7226562"/>
            <a:chExt cx="5116831" cy="2056586"/>
          </a:xfrm>
        </p:grpSpPr>
        <p:sp>
          <p:nvSpPr>
            <p:cNvPr id="128" name="角丸四角形 127"/>
            <p:cNvSpPr/>
            <p:nvPr/>
          </p:nvSpPr>
          <p:spPr>
            <a:xfrm>
              <a:off x="1669774" y="7394713"/>
              <a:ext cx="4855025" cy="188843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948" name="図 1947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7968" y="7226562"/>
              <a:ext cx="900126" cy="740997"/>
            </a:xfrm>
            <a:prstGeom prst="rect">
              <a:avLst/>
            </a:prstGeom>
          </p:spPr>
        </p:pic>
      </p:grpSp>
      <p:sp>
        <p:nvSpPr>
          <p:cNvPr id="131" name="テキスト ボックス 130"/>
          <p:cNvSpPr txBox="1"/>
          <p:nvPr/>
        </p:nvSpPr>
        <p:spPr>
          <a:xfrm>
            <a:off x="2381648" y="7291309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dirty="0" smtClean="0">
                <a:solidFill>
                  <a:srgbClr val="C968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ご家庭での学習</a:t>
            </a:r>
            <a:r>
              <a:rPr lang="en-US" altLang="ja-JP" sz="1800" dirty="0">
                <a:solidFill>
                  <a:srgbClr val="C968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P</a:t>
            </a:r>
            <a:r>
              <a:rPr kumimoji="1" lang="en-US" altLang="ja-JP" sz="1800" dirty="0" smtClean="0">
                <a:solidFill>
                  <a:srgbClr val="C968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oint</a:t>
            </a:r>
            <a:r>
              <a:rPr kumimoji="1" lang="ja-JP" altLang="en-US" sz="1800" dirty="0" smtClean="0">
                <a:solidFill>
                  <a:srgbClr val="C968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＆お願い</a:t>
            </a:r>
            <a:endParaRPr kumimoji="1" lang="ja-JP" altLang="en-US" sz="1800" dirty="0">
              <a:solidFill>
                <a:srgbClr val="C968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32" name="正方形/長方形 131"/>
          <p:cNvSpPr/>
          <p:nvPr/>
        </p:nvSpPr>
        <p:spPr>
          <a:xfrm>
            <a:off x="2086737" y="7851967"/>
            <a:ext cx="46209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どんな</a:t>
            </a:r>
            <a:r>
              <a:rPr lang="ja-JP" altLang="en-US" sz="900" dirty="0">
                <a:latin typeface="HGS明朝E" panose="02020900000000000000" pitchFamily="18" charset="-128"/>
                <a:ea typeface="HGS明朝E" panose="02020900000000000000" pitchFamily="18" charset="-128"/>
              </a:rPr>
              <a:t>に親身な先生でも、保護者の皆さまの代わりはできません</a:t>
            </a:r>
            <a:r>
              <a:rPr lang="ja-JP" altLang="en-US" sz="9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。</a:t>
            </a:r>
            <a:endParaRPr lang="en-US" altLang="ja-JP" sz="900" dirty="0" smtClean="0"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r>
              <a:rPr lang="ja-JP" altLang="en-US" sz="9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お子</a:t>
            </a:r>
            <a:r>
              <a:rPr lang="ja-JP" altLang="en-US" sz="900" dirty="0">
                <a:latin typeface="HGS明朝E" panose="02020900000000000000" pitchFamily="18" charset="-128"/>
                <a:ea typeface="HGS明朝E" panose="02020900000000000000" pitchFamily="18" charset="-128"/>
              </a:rPr>
              <a:t>さまの学力形成や成長には、やはりご家族の力が必要です</a:t>
            </a:r>
            <a:r>
              <a:rPr lang="ja-JP" altLang="en-US" sz="9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。</a:t>
            </a:r>
            <a:endParaRPr lang="en-US" altLang="ja-JP" sz="900" dirty="0" smtClean="0"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r>
              <a:rPr lang="ja-JP" altLang="en-US" sz="900" dirty="0">
                <a:solidFill>
                  <a:srgbClr val="00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教室での取り組みをより効果的なものにするため</a:t>
            </a:r>
            <a:r>
              <a:rPr lang="ja-JP" altLang="en-US" sz="900" dirty="0" smtClean="0">
                <a:solidFill>
                  <a:srgbClr val="00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に家庭での学習も大切です。</a:t>
            </a:r>
            <a:endParaRPr lang="en-US" altLang="ja-JP" sz="900" dirty="0" smtClean="0">
              <a:solidFill>
                <a:srgbClr val="00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endParaRPr lang="en-US" altLang="ja-JP" sz="1000" dirty="0">
              <a:solidFill>
                <a:srgbClr val="00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altLang="ja-JP" sz="1000" b="1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Point1</a:t>
            </a:r>
            <a:r>
              <a:rPr lang="ja-JP" altLang="en-US" sz="1000" b="1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：ああああああああああああ</a:t>
            </a:r>
            <a:endParaRPr lang="en-US" altLang="ja-JP" sz="1000" b="1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altLang="ja-JP" sz="1000" b="1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Point2</a:t>
            </a:r>
            <a:r>
              <a:rPr lang="ja-JP" altLang="en-US" sz="1000" b="1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ja-JP" altLang="en-US" sz="1000" b="1" dirty="0" err="1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いいいい</a:t>
            </a:r>
            <a:r>
              <a:rPr lang="ja-JP" altLang="en-US" sz="1000" b="1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いいいいいいいい</a:t>
            </a:r>
            <a:endParaRPr lang="en-US" altLang="ja-JP" sz="1000" b="1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altLang="ja-JP" sz="1000" b="1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Point3</a:t>
            </a:r>
            <a:r>
              <a:rPr lang="ja-JP" altLang="en-US" sz="1000" b="1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ja-JP" altLang="en-US" sz="1000" b="1" dirty="0" err="1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うううううううううううう</a:t>
            </a:r>
            <a:endParaRPr lang="en-US" altLang="ja-JP" sz="10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10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黄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.pptx" id="{32CA46DE-8995-434B-9E5A-781BD055555C}" vid="{5E3F0B81-4ED3-4314-ABAD-8268A385C75A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</TotalTime>
  <Words>316</Words>
  <Application>Microsoft Office PowerPoint</Application>
  <PresentationFormat>ユーザー設定</PresentationFormat>
  <Paragraphs>33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59</cp:revision>
  <cp:lastPrinted>2013-08-19T06:54:41Z</cp:lastPrinted>
  <dcterms:created xsi:type="dcterms:W3CDTF">2013-08-08T01:25:55Z</dcterms:created>
  <dcterms:modified xsi:type="dcterms:W3CDTF">2013-09-24T11:04:12Z</dcterms:modified>
</cp:coreProperties>
</file>