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96800"/>
    <a:srgbClr val="B00E17"/>
    <a:srgbClr val="640000"/>
    <a:srgbClr val="6A3906"/>
    <a:srgbClr val="FC0439"/>
    <a:srgbClr val="FF9933"/>
    <a:srgbClr val="FFC000"/>
    <a:srgbClr val="3E0000"/>
    <a:srgbClr val="905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-2070" y="-19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09800" y="1239838"/>
            <a:ext cx="2374900" cy="335121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886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5002" y="-1333817"/>
            <a:ext cx="24576154" cy="3312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2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406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" name="テキスト ボックス 1934"/>
          <p:cNvSpPr txBox="1"/>
          <p:nvPr/>
        </p:nvSpPr>
        <p:spPr>
          <a:xfrm>
            <a:off x="6499625" y="4668393"/>
            <a:ext cx="8707650" cy="1979114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11200" spc="1673" dirty="0">
                <a:solidFill>
                  <a:srgbClr val="6A3906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アスクル塾</a:t>
            </a:r>
            <a:endParaRPr lang="ja-JP" altLang="en-US" sz="11200" spc="1673" dirty="0">
              <a:solidFill>
                <a:srgbClr val="6A3906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1937" name="図 19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575" y="6814232"/>
            <a:ext cx="11095743" cy="2044435"/>
          </a:xfrm>
          <a:prstGeom prst="rect">
            <a:avLst/>
          </a:prstGeom>
        </p:spPr>
      </p:pic>
      <p:grpSp>
        <p:nvGrpSpPr>
          <p:cNvPr id="1944" name="グループ化 1943"/>
          <p:cNvGrpSpPr/>
          <p:nvPr/>
        </p:nvGrpSpPr>
        <p:grpSpPr>
          <a:xfrm>
            <a:off x="3026930" y="8358477"/>
            <a:ext cx="15321674" cy="6194879"/>
            <a:chOff x="1089499" y="3327577"/>
            <a:chExt cx="5514812" cy="2215774"/>
          </a:xfrm>
        </p:grpSpPr>
        <p:pic>
          <p:nvPicPr>
            <p:cNvPr id="1939" name="図 193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0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499" y="3327577"/>
              <a:ext cx="5514812" cy="2215774"/>
            </a:xfrm>
            <a:prstGeom prst="rect">
              <a:avLst/>
            </a:prstGeom>
          </p:spPr>
        </p:pic>
        <p:sp>
          <p:nvSpPr>
            <p:cNvPr id="1940" name="テキスト ボックス 1939"/>
            <p:cNvSpPr txBox="1"/>
            <p:nvPr/>
          </p:nvSpPr>
          <p:spPr>
            <a:xfrm rot="19318815">
              <a:off x="1172891" y="3927952"/>
              <a:ext cx="1433789" cy="341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spc="837" dirty="0">
                  <a:solidFill>
                    <a:srgbClr val="640000"/>
                  </a:solidFill>
                  <a:latin typeface="HGS明朝E" panose="02020900000000000000" pitchFamily="18" charset="-128"/>
                  <a:ea typeface="HGS明朝E" panose="02020900000000000000" pitchFamily="18" charset="-128"/>
                </a:rPr>
                <a:t>9</a:t>
              </a:r>
              <a:r>
                <a:rPr lang="ja-JP" altLang="en-US" b="1" spc="837" dirty="0">
                  <a:solidFill>
                    <a:srgbClr val="640000"/>
                  </a:solidFill>
                  <a:latin typeface="HGS明朝E" panose="02020900000000000000" pitchFamily="18" charset="-128"/>
                  <a:ea typeface="HGS明朝E" panose="02020900000000000000" pitchFamily="18" charset="-128"/>
                </a:rPr>
                <a:t>月の模試</a:t>
              </a:r>
              <a:endParaRPr lang="ja-JP" altLang="en-US" b="1" spc="837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endParaRPr>
            </a:p>
          </p:txBody>
        </p:sp>
      </p:grpSp>
      <p:sp>
        <p:nvSpPr>
          <p:cNvPr id="1942" name="正方形/長方形 1941"/>
          <p:cNvSpPr/>
          <p:nvPr/>
        </p:nvSpPr>
        <p:spPr>
          <a:xfrm>
            <a:off x="6122120" y="10569639"/>
            <a:ext cx="13317901" cy="296867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9/2（月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論文模試（論述式）</a:t>
            </a:r>
          </a:p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9/3（火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）全統医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進模試（記述・論述式）</a:t>
            </a:r>
          </a:p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9/9（月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）全統</a:t>
            </a:r>
            <a:r>
              <a:rPr lang="ja-JP" altLang="en-US" sz="3900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センター試験プレテスト（マーク式）</a:t>
            </a:r>
          </a:p>
        </p:txBody>
      </p:sp>
      <p:sp>
        <p:nvSpPr>
          <p:cNvPr id="1943" name="正方形/長方形 1942"/>
          <p:cNvSpPr/>
          <p:nvPr/>
        </p:nvSpPr>
        <p:spPr>
          <a:xfrm>
            <a:off x="4189428" y="14771189"/>
            <a:ext cx="13938270" cy="311979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100" dirty="0">
                <a:solidFill>
                  <a:srgbClr val="B00E1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子さま、保護者の方、そして校舎を担当する教室長とで学習カウンセリングを行います。学力診断と学習アンケートを実施し、現時点でのお子さまの学力と学習状況を正確かつ客観的に診断・分析。志望校・目標・学校やご家庭での様子・勉強における悩みなどもお聞かせ下さい。</a:t>
            </a:r>
          </a:p>
        </p:txBody>
      </p:sp>
      <p:sp>
        <p:nvSpPr>
          <p:cNvPr id="1947" name="角丸四角形 1946"/>
          <p:cNvSpPr/>
          <p:nvPr/>
        </p:nvSpPr>
        <p:spPr>
          <a:xfrm>
            <a:off x="4189428" y="18006566"/>
            <a:ext cx="13938270" cy="1834000"/>
          </a:xfrm>
          <a:prstGeom prst="roundRect">
            <a:avLst/>
          </a:prstGeom>
          <a:pattFill prst="smCheck">
            <a:fgClr>
              <a:schemeClr val="accent1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en-US" altLang="ja-JP" sz="5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5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月末、秋季実力テストを塾内で実施します</a:t>
            </a:r>
            <a:endParaRPr lang="ja-JP" altLang="en-US" sz="5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949" name="図 19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3406" y="9807383"/>
            <a:ext cx="2699329" cy="2636039"/>
          </a:xfrm>
          <a:prstGeom prst="rect">
            <a:avLst/>
          </a:prstGeom>
        </p:spPr>
      </p:pic>
      <p:pic>
        <p:nvPicPr>
          <p:cNvPr id="1951" name="図 195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22" y="4668393"/>
            <a:ext cx="4366334" cy="4393887"/>
          </a:xfrm>
          <a:prstGeom prst="rect">
            <a:avLst/>
          </a:prstGeom>
        </p:spPr>
      </p:pic>
      <p:grpSp>
        <p:nvGrpSpPr>
          <p:cNvPr id="129" name="グループ化 128"/>
          <p:cNvGrpSpPr/>
          <p:nvPr/>
        </p:nvGrpSpPr>
        <p:grpSpPr>
          <a:xfrm>
            <a:off x="3911726" y="19873419"/>
            <a:ext cx="14215973" cy="5749820"/>
            <a:chOff x="1407968" y="7226562"/>
            <a:chExt cx="5116831" cy="2056586"/>
          </a:xfrm>
        </p:grpSpPr>
        <p:sp>
          <p:nvSpPr>
            <p:cNvPr id="128" name="角丸四角形 127"/>
            <p:cNvSpPr/>
            <p:nvPr/>
          </p:nvSpPr>
          <p:spPr>
            <a:xfrm>
              <a:off x="1669774" y="7394713"/>
              <a:ext cx="4855025" cy="188843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48" name="図 1947"/>
            <p:cNvPicPr>
              <a:picLocks noChangeAspect="1"/>
            </p:cNvPicPr>
            <p:nvPr/>
          </p:nvPicPr>
          <p:blipFill>
            <a:blip r:embed="rId8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7968" y="7226562"/>
              <a:ext cx="900126" cy="740997"/>
            </a:xfrm>
            <a:prstGeom prst="rect">
              <a:avLst/>
            </a:prstGeom>
          </p:spPr>
        </p:pic>
      </p:grpSp>
      <p:sp>
        <p:nvSpPr>
          <p:cNvPr id="131" name="テキスト ボックス 130"/>
          <p:cNvSpPr txBox="1"/>
          <p:nvPr/>
        </p:nvSpPr>
        <p:spPr>
          <a:xfrm>
            <a:off x="6616878" y="20385103"/>
            <a:ext cx="9063939" cy="1032581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r>
              <a:rPr lang="ja-JP" altLang="en-US" sz="5000" dirty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ご家庭での学習</a:t>
            </a:r>
            <a:r>
              <a:rPr lang="en-US" altLang="ja-JP" sz="5000" dirty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P</a:t>
            </a:r>
            <a:r>
              <a:rPr lang="en-US" altLang="ja-JP" sz="5000" dirty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oint</a:t>
            </a:r>
            <a:r>
              <a:rPr lang="ja-JP" altLang="en-US" sz="5000" dirty="0">
                <a:solidFill>
                  <a:srgbClr val="C968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＆お願い</a:t>
            </a:r>
            <a:endParaRPr lang="ja-JP" altLang="en-US" sz="5000" dirty="0">
              <a:solidFill>
                <a:srgbClr val="C968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5797533" y="21952596"/>
            <a:ext cx="12838401" cy="370008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どんな</a:t>
            </a:r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に親身な先生でも、保護者の皆さまの代わりはできません</a:t>
            </a:r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en-US" altLang="ja-JP" sz="25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お子</a:t>
            </a:r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さまの学力形成や成長には、やはりご家族の力が必要です</a:t>
            </a:r>
            <a:r>
              <a:rPr lang="ja-JP" altLang="en-US" sz="2500" dirty="0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endParaRPr lang="en-US" altLang="ja-JP" sz="25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lang="ja-JP" altLang="en-US" sz="2500" dirty="0">
                <a:solidFill>
                  <a:srgbClr val="0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教室での取り組みをより効果的なものにするため</a:t>
            </a:r>
            <a:r>
              <a:rPr lang="ja-JP" altLang="en-US" sz="2500" dirty="0">
                <a:solidFill>
                  <a:srgbClr val="0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に家庭での学習も大切です。</a:t>
            </a:r>
            <a:endParaRPr lang="en-US" altLang="ja-JP" sz="2500" dirty="0">
              <a:solidFill>
                <a:srgbClr val="0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endParaRPr lang="en-US" altLang="ja-JP" sz="2800" dirty="0">
              <a:solidFill>
                <a:srgbClr val="0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marL="478088" indent="-478088">
              <a:buFont typeface="Wingdings" panose="05000000000000000000" pitchFamily="2" charset="2"/>
              <a:buChar char="ü"/>
            </a:pP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Point1</a:t>
            </a:r>
            <a:r>
              <a:rPr lang="ja-JP" altLang="en-US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：ああああああああああああ</a:t>
            </a:r>
            <a:endParaRPr lang="en-US" altLang="ja-JP" sz="28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78088" indent="-478088">
              <a:buFont typeface="Wingdings" panose="05000000000000000000" pitchFamily="2" charset="2"/>
              <a:buChar char="ü"/>
            </a:pP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Point2</a:t>
            </a:r>
            <a:r>
              <a:rPr lang="ja-JP" altLang="en-US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2800" b="1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いいいい</a:t>
            </a:r>
            <a:r>
              <a:rPr lang="ja-JP" altLang="en-US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いいいいいいいい</a:t>
            </a:r>
            <a:endParaRPr lang="en-US" altLang="ja-JP" sz="28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78088" indent="-478088">
              <a:buFont typeface="Wingdings" panose="05000000000000000000" pitchFamily="2" charset="2"/>
              <a:buChar char="ü"/>
            </a:pPr>
            <a:r>
              <a:rPr lang="en-US" altLang="ja-JP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Point3</a:t>
            </a:r>
            <a:r>
              <a:rPr lang="ja-JP" altLang="en-US" sz="2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ja-JP" altLang="en-US" sz="2800" b="1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うううううううううううう</a:t>
            </a:r>
            <a:endParaRPr lang="en-US" altLang="ja-JP" sz="28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9_ポスター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.pptx" id="{32CA46DE-8995-434B-9E5A-781BD055555C}" vid="{5E3F0B81-4ED3-4314-ABAD-8268A385C75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079_ポスター</Template>
  <TotalTime>2</TotalTime>
  <Words>316</Words>
  <Application>Microsoft Office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079_ポスター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2</cp:revision>
  <cp:lastPrinted>2013-08-19T06:54:41Z</cp:lastPrinted>
  <dcterms:created xsi:type="dcterms:W3CDTF">2013-10-17T02:27:53Z</dcterms:created>
  <dcterms:modified xsi:type="dcterms:W3CDTF">2013-10-17T02:29:57Z</dcterms:modified>
</cp:coreProperties>
</file>