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6" r:id="rId2"/>
  </p:sldMasterIdLst>
  <p:notesMasterIdLst>
    <p:notesMasterId r:id="rId5"/>
  </p:notesMasterIdLst>
  <p:sldIdLst>
    <p:sldId id="260" r:id="rId3"/>
    <p:sldId id="259" r:id="rId4"/>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9800"/>
    <a:srgbClr val="865E35"/>
    <a:srgbClr val="B00E17"/>
    <a:srgbClr val="FF9933"/>
    <a:srgbClr val="C96800"/>
    <a:srgbClr val="640000"/>
    <a:srgbClr val="6A3906"/>
    <a:srgbClr val="FC0439"/>
    <a:srgbClr val="FFC000"/>
    <a:srgbClr val="3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80" d="100"/>
          <a:sy n="80" d="100"/>
        </p:scale>
        <p:origin x="-1380" y="1026"/>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4283" cy="497976"/>
          </a:xfrm>
          <a:prstGeom prst="rect">
            <a:avLst/>
          </a:prstGeom>
        </p:spPr>
        <p:txBody>
          <a:bodyPr vert="horz" lIns="91431" tIns="45715" rIns="91431" bIns="4571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6" y="0"/>
            <a:ext cx="2944283" cy="497976"/>
          </a:xfrm>
          <a:prstGeom prst="rect">
            <a:avLst/>
          </a:prstGeom>
        </p:spPr>
        <p:txBody>
          <a:bodyPr vert="horz" lIns="91431" tIns="45715" rIns="91431" bIns="45715" rtlCol="0"/>
          <a:lstStyle>
            <a:lvl1pPr algn="r">
              <a:defRPr sz="1200"/>
            </a:lvl1pPr>
          </a:lstStyle>
          <a:p>
            <a:fld id="{70F99883-74AE-4A2C-81B7-5B86A08198C0}" type="datetimeFigureOut">
              <a:rPr kumimoji="1" lang="ja-JP" altLang="en-US" smtClean="0"/>
              <a:t>2013/9/24</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31" tIns="45715" rIns="91431" bIns="45715"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31" tIns="45715" rIns="91431" bIns="4571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27077"/>
            <a:ext cx="2944283" cy="497975"/>
          </a:xfrm>
          <a:prstGeom prst="rect">
            <a:avLst/>
          </a:prstGeom>
        </p:spPr>
        <p:txBody>
          <a:bodyPr vert="horz" lIns="91431" tIns="45715" rIns="91431" bIns="4571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6" y="9427077"/>
            <a:ext cx="2944283" cy="497975"/>
          </a:xfrm>
          <a:prstGeom prst="rect">
            <a:avLst/>
          </a:prstGeom>
        </p:spPr>
        <p:txBody>
          <a:bodyPr vert="horz" lIns="91431" tIns="45715" rIns="91431" bIns="45715"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CD93CC5-A9B8-46A1-B8C3-70AA73E05DA2}" type="slidenum">
              <a:rPr kumimoji="1" lang="ja-JP" altLang="en-US" smtClean="0"/>
              <a:t>2</a:t>
            </a:fld>
            <a:endParaRPr kumimoji="1" lang="ja-JP" altLang="en-US"/>
          </a:p>
        </p:txBody>
      </p:sp>
    </p:spTree>
    <p:extLst>
      <p:ext uri="{BB962C8B-B14F-4D97-AF65-F5344CB8AC3E}">
        <p14:creationId xmlns:p14="http://schemas.microsoft.com/office/powerpoint/2010/main" val="15548860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071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D7CF08AA-2110-42CD-8773-E3A4EF59A3C2}"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08649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7294DBB-917B-4186-A703-7409F7CF8E54}"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403090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C64D20DD-EE55-4DDE-BB8B-8D151B9371C9}"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629653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4755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694A3B7E-DD21-4048-88F3-59665D8E8CDB}"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47768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6AE7DE13-46BE-4B37-9FBB-8FA2A87D7224}"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43532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8184D596-71CB-401C-BE2A-FF96587D8E95}"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48184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B73FDC24-657B-46BD-9F76-F6EB56EE60B7}"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052361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23244564-11C5-49CA-A6C6-0EFA5B9EEF59}"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18792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1E3C5F0A-E814-4F5B-8509-4826EF6EAFAD}"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65776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49F838-D727-4C3D-981F-C91357BA9725}"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33294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61578700-CC02-43A7-8D67-617F0C9B34C3}"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0545051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microsoft.com/office/2007/relationships/hdphoto" Target="../media/hdphoto1.wdp"/></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8" name="図 27"/>
          <p:cNvPicPr>
            <a:picLocks noChangeAspect="1"/>
          </p:cNvPicPr>
          <p:nvPr userDrawn="1"/>
        </p:nvPicPr>
        <p:blipFill>
          <a:blip r:embed="rId3" cstate="print">
            <a:extLst>
              <a:ext uri="{BEBA8EAE-BF5A-486C-A8C5-ECC9F3942E4B}">
                <a14:imgProps xmlns:a14="http://schemas.microsoft.com/office/drawing/2010/main">
                  <a14:imgLayer r:embed="rId4">
                    <a14:imgEffect>
                      <a14:artisticTexturizer/>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74173" y="152402"/>
            <a:ext cx="7449005" cy="10602914"/>
          </a:xfrm>
          <a:prstGeom prst="rect">
            <a:avLst/>
          </a:prstGeom>
        </p:spPr>
      </p:pic>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988" y="581025"/>
            <a:ext cx="6705600" cy="210820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4988" y="2903538"/>
            <a:ext cx="6705600" cy="69215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34988" y="10109200"/>
            <a:ext cx="1749425" cy="581025"/>
          </a:xfrm>
          <a:prstGeom prst="rect">
            <a:avLst/>
          </a:prstGeom>
        </p:spPr>
        <p:txBody>
          <a:bodyPr vert="horz" lIns="91440" tIns="45720" rIns="91440" bIns="45720" rtlCol="0" anchor="ctr"/>
          <a:lstStyle>
            <a:lvl1pPr algn="l" defTabSz="1019007" fontAlgn="auto">
              <a:spcBef>
                <a:spcPts val="0"/>
              </a:spcBef>
              <a:spcAft>
                <a:spcPts val="0"/>
              </a:spcAft>
              <a:defRPr sz="1020" smtClean="0">
                <a:solidFill>
                  <a:schemeClr val="tx1">
                    <a:tint val="75000"/>
                  </a:schemeClr>
                </a:solidFill>
                <a:latin typeface="+mn-lt"/>
                <a:ea typeface="+mn-ea"/>
              </a:defRPr>
            </a:lvl1pPr>
          </a:lstStyle>
          <a:p>
            <a:pPr>
              <a:defRPr/>
            </a:pPr>
            <a:fld id="{F884F0B2-B493-4BF7-8ECE-6909FFB28D80}"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3"/>
          </p:nvPr>
        </p:nvSpPr>
        <p:spPr>
          <a:xfrm>
            <a:off x="2574925" y="10109200"/>
            <a:ext cx="2625725" cy="581025"/>
          </a:xfrm>
          <a:prstGeom prst="rect">
            <a:avLst/>
          </a:prstGeom>
        </p:spPr>
        <p:txBody>
          <a:bodyPr vert="horz" lIns="91440" tIns="45720" rIns="91440" bIns="45720" rtlCol="0" anchor="ctr"/>
          <a:lstStyle>
            <a:lvl1pPr algn="ctr" defTabSz="1019007" fontAlgn="auto">
              <a:spcBef>
                <a:spcPts val="0"/>
              </a:spcBef>
              <a:spcAft>
                <a:spcPts val="0"/>
              </a:spcAft>
              <a:defRPr sz="102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5491163" y="10109200"/>
            <a:ext cx="1749425" cy="581025"/>
          </a:xfrm>
          <a:prstGeom prst="rect">
            <a:avLst/>
          </a:prstGeom>
        </p:spPr>
        <p:txBody>
          <a:bodyPr vert="horz" lIns="91440" tIns="45720" rIns="91440" bIns="45720" rtlCol="0" anchor="ctr"/>
          <a:lstStyle>
            <a:lvl1pPr algn="r" defTabSz="1019007" fontAlgn="auto">
              <a:spcBef>
                <a:spcPts val="0"/>
              </a:spcBef>
              <a:spcAft>
                <a:spcPts val="0"/>
              </a:spcAft>
              <a:defRPr sz="1020" smtClean="0">
                <a:solidFill>
                  <a:schemeClr val="tx1">
                    <a:tint val="75000"/>
                  </a:schemeClr>
                </a:solidFill>
                <a:latin typeface="+mn-lt"/>
                <a:ea typeface="+mn-ea"/>
              </a:defRPr>
            </a:lvl1pPr>
          </a:lstStyle>
          <a:p>
            <a:pPr>
              <a:defRPr/>
            </a:pPr>
            <a:fld id="{E74A00B5-3BCE-4728-91D6-CDCA4B0AE92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70771"/>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2.png"/><Relationship Id="rId7" Type="http://schemas.openxmlformats.org/officeDocument/2006/relationships/image" Target="../media/image5.png"/><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8.emf"/><Relationship Id="rId5" Type="http://schemas.openxmlformats.org/officeDocument/2006/relationships/image" Target="../media/image3.emf"/><Relationship Id="rId10" Type="http://schemas.microsoft.com/office/2007/relationships/hdphoto" Target="../media/hdphoto3.wdp"/><Relationship Id="rId4" Type="http://schemas.microsoft.com/office/2007/relationships/hdphoto" Target="../media/hdphoto2.wdp"/><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テンプレートのサイズは黒の枠</a:t>
            </a:r>
            <a:endParaRPr lang="en-US" altLang="ja-JP" sz="1800" b="1"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smtClean="0">
                <a:solidFill>
                  <a:prstClr val="black"/>
                </a:solidFill>
                <a:latin typeface="HG丸ｺﾞｼｯｸM-PRO" pitchFamily="50" charset="-128"/>
                <a:ea typeface="HG丸ｺﾞｼｯｸM-PRO" pitchFamily="50" charset="-128"/>
              </a:rPr>
              <a:t>(303</a:t>
            </a:r>
            <a:r>
              <a:rPr lang="ja-JP" altLang="en-US" sz="1800" b="1" smtClean="0">
                <a:solidFill>
                  <a:prstClr val="black"/>
                </a:solidFill>
                <a:latin typeface="HG丸ｺﾞｼｯｸM-PRO" pitchFamily="50" charset="-128"/>
                <a:ea typeface="HG丸ｺﾞｼｯｸM-PRO" pitchFamily="50" charset="-128"/>
              </a:rPr>
              <a:t>㎜</a:t>
            </a:r>
            <a:r>
              <a:rPr lang="en-US" altLang="ja-JP" sz="1800" b="1" smtClean="0">
                <a:solidFill>
                  <a:prstClr val="black"/>
                </a:solidFill>
                <a:latin typeface="HG丸ｺﾞｼｯｸM-PRO" pitchFamily="50" charset="-128"/>
                <a:ea typeface="HG丸ｺﾞｼｯｸM-PRO" pitchFamily="50" charset="-128"/>
              </a:rPr>
              <a:t>×216</a:t>
            </a:r>
            <a:r>
              <a:rPr lang="ja-JP" altLang="en-US" sz="1800" b="1"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印刷物の仕上がりサイズは赤の枠</a:t>
            </a:r>
            <a:r>
              <a:rPr lang="en-US" altLang="ja-JP" sz="1800" b="1" smtClean="0">
                <a:solidFill>
                  <a:srgbClr val="FF0000"/>
                </a:solidFill>
                <a:latin typeface="HG丸ｺﾞｼｯｸM-PRO" pitchFamily="50" charset="-128"/>
                <a:ea typeface="HG丸ｺﾞｼｯｸM-PRO" pitchFamily="50" charset="-128"/>
              </a:rPr>
              <a:t>(297</a:t>
            </a:r>
            <a:r>
              <a:rPr lang="ja-JP" altLang="en-US" sz="1800" b="1" smtClean="0">
                <a:solidFill>
                  <a:srgbClr val="FF0000"/>
                </a:solidFill>
                <a:latin typeface="HG丸ｺﾞｼｯｸM-PRO" pitchFamily="50" charset="-128"/>
                <a:ea typeface="HG丸ｺﾞｼｯｸM-PRO" pitchFamily="50" charset="-128"/>
              </a:rPr>
              <a:t>㎜</a:t>
            </a:r>
            <a:r>
              <a:rPr lang="en-US" altLang="ja-JP" sz="1800" b="1" smtClean="0">
                <a:solidFill>
                  <a:srgbClr val="FF0000"/>
                </a:solidFill>
                <a:latin typeface="HG丸ｺﾞｼｯｸM-PRO" pitchFamily="50" charset="-128"/>
                <a:ea typeface="HG丸ｺﾞｼｯｸM-PRO" pitchFamily="50" charset="-128"/>
              </a:rPr>
              <a:t>×210</a:t>
            </a:r>
            <a:r>
              <a:rPr lang="ja-JP" altLang="en-US" sz="1800" b="1"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HG丸ｺﾞｼｯｸM-PRO" pitchFamily="50" charset="-128"/>
                <a:ea typeface="HG丸ｺﾞｼｯｸM-PRO" pitchFamily="50" charset="-128"/>
              </a:rPr>
              <a:t>POINT</a:t>
            </a:r>
            <a:r>
              <a:rPr lang="ja-JP" altLang="en-US" sz="2000" b="1" smtClean="0">
                <a:solidFill>
                  <a:srgbClr val="0070C0"/>
                </a:solidFill>
                <a:latin typeface="HG丸ｺﾞｼｯｸM-PRO" pitchFamily="50" charset="-128"/>
                <a:ea typeface="HG丸ｺﾞｼｯｸM-PRO" pitchFamily="50" charset="-128"/>
              </a:rPr>
              <a:t>３</a:t>
            </a:r>
            <a:endParaRPr lang="en-US" altLang="ja-JP" sz="20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文字・イラスト・写真の絵柄等、</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青の枠（</a:t>
            </a:r>
            <a:r>
              <a:rPr lang="en-US" altLang="ja-JP" sz="1800" b="1" smtClean="0">
                <a:solidFill>
                  <a:srgbClr val="0070C0"/>
                </a:solidFill>
                <a:latin typeface="HG丸ｺﾞｼｯｸM-PRO" pitchFamily="50" charset="-128"/>
                <a:ea typeface="HG丸ｺﾞｼｯｸM-PRO" pitchFamily="50" charset="-128"/>
              </a:rPr>
              <a:t>293</a:t>
            </a:r>
            <a:r>
              <a:rPr lang="ja-JP" altLang="en-US" sz="1800" b="1" smtClean="0">
                <a:solidFill>
                  <a:srgbClr val="0070C0"/>
                </a:solidFill>
                <a:latin typeface="HG丸ｺﾞｼｯｸM-PRO" pitchFamily="50" charset="-128"/>
                <a:ea typeface="HG丸ｺﾞｼｯｸM-PRO" pitchFamily="50" charset="-128"/>
              </a:rPr>
              <a:t>㎜</a:t>
            </a:r>
            <a:r>
              <a:rPr lang="en-US" altLang="ja-JP" sz="1800" b="1" smtClean="0">
                <a:solidFill>
                  <a:srgbClr val="0070C0"/>
                </a:solidFill>
                <a:latin typeface="HG丸ｺﾞｼｯｸM-PRO" pitchFamily="50" charset="-128"/>
                <a:ea typeface="HG丸ｺﾞｼｯｸM-PRO" pitchFamily="50" charset="-128"/>
              </a:rPr>
              <a:t>×206</a:t>
            </a:r>
            <a:r>
              <a:rPr lang="ja-JP" altLang="en-US" sz="1800" b="1"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このテンプレートは</a:t>
            </a:r>
            <a:r>
              <a:rPr lang="en-US" altLang="ja-JP" sz="1800" b="1" smtClean="0">
                <a:solidFill>
                  <a:srgbClr val="404040"/>
                </a:solidFill>
                <a:latin typeface="HG丸ｺﾞｼｯｸM-PRO" pitchFamily="50" charset="-128"/>
                <a:ea typeface="HG丸ｺﾞｼｯｸM-PRO" pitchFamily="50" charset="-128"/>
              </a:rPr>
              <a:t>A4</a:t>
            </a:r>
            <a:r>
              <a:rPr lang="ja-JP" altLang="en-US" sz="1800" b="1" smtClean="0">
                <a:solidFill>
                  <a:srgbClr val="404040"/>
                </a:solidFill>
                <a:latin typeface="HG丸ｺﾞｼｯｸM-PRO" pitchFamily="50" charset="-128"/>
                <a:ea typeface="HG丸ｺﾞｼｯｸM-PRO" pitchFamily="50" charset="-128"/>
              </a:rPr>
              <a:t>サイズ</a:t>
            </a:r>
            <a:r>
              <a:rPr lang="en-US" altLang="ja-JP" sz="1800" b="1" smtClean="0">
                <a:solidFill>
                  <a:srgbClr val="404040"/>
                </a:solidFill>
                <a:latin typeface="HG丸ｺﾞｼｯｸM-PRO" pitchFamily="50" charset="-128"/>
                <a:ea typeface="HG丸ｺﾞｼｯｸM-PRO" pitchFamily="50" charset="-128"/>
              </a:rPr>
              <a:t>(297</a:t>
            </a:r>
            <a:r>
              <a:rPr lang="ja-JP" altLang="en-US" sz="1800" b="1" smtClean="0">
                <a:solidFill>
                  <a:srgbClr val="404040"/>
                </a:solidFill>
                <a:latin typeface="HG丸ｺﾞｼｯｸM-PRO" pitchFamily="50" charset="-128"/>
                <a:ea typeface="HG丸ｺﾞｼｯｸM-PRO" pitchFamily="50" charset="-128"/>
              </a:rPr>
              <a:t>㎜</a:t>
            </a:r>
            <a:r>
              <a:rPr lang="en-US" altLang="ja-JP" sz="1800" b="1" smtClean="0">
                <a:solidFill>
                  <a:srgbClr val="404040"/>
                </a:solidFill>
                <a:latin typeface="HG丸ｺﾞｼｯｸM-PRO" pitchFamily="50" charset="-128"/>
                <a:ea typeface="HG丸ｺﾞｼｯｸM-PRO" pitchFamily="50" charset="-128"/>
              </a:rPr>
              <a:t>×210</a:t>
            </a:r>
            <a:r>
              <a:rPr lang="ja-JP" altLang="en-US" sz="1800" b="1"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4182602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 name="図 150"/>
          <p:cNvPicPr>
            <a:picLocks noChangeAspect="1"/>
          </p:cNvPicPr>
          <p:nvPr/>
        </p:nvPicPr>
        <p:blipFill>
          <a:blip r:embed="rId3" cstate="print">
            <a:duotone>
              <a:schemeClr val="accent1">
                <a:shade val="45000"/>
                <a:satMod val="135000"/>
              </a:schemeClr>
              <a:prstClr val="white"/>
            </a:duotone>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tretch>
            <a:fillRect/>
          </a:stretch>
        </p:blipFill>
        <p:spPr>
          <a:xfrm rot="16200000">
            <a:off x="1852178" y="5401925"/>
            <a:ext cx="2084573" cy="3964673"/>
          </a:xfrm>
          <a:prstGeom prst="rect">
            <a:avLst/>
          </a:prstGeom>
        </p:spPr>
      </p:pic>
      <p:sp>
        <p:nvSpPr>
          <p:cNvPr id="148" name="正方形/長方形 147"/>
          <p:cNvSpPr/>
          <p:nvPr/>
        </p:nvSpPr>
        <p:spPr>
          <a:xfrm>
            <a:off x="5078436" y="4684546"/>
            <a:ext cx="2218912" cy="3516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spc="300" dirty="0" smtClean="0">
                <a:latin typeface="メイリオ" panose="020B0604030504040204" pitchFamily="50" charset="-128"/>
                <a:ea typeface="メイリオ" panose="020B0604030504040204" pitchFamily="50" charset="-128"/>
              </a:rPr>
              <a:t>秋おすすめサプリ</a:t>
            </a:r>
            <a:endParaRPr kumimoji="1" lang="ja-JP" altLang="en-US" sz="1200" spc="300" dirty="0">
              <a:latin typeface="メイリオ" panose="020B0604030504040204" pitchFamily="50" charset="-128"/>
              <a:ea typeface="メイリオ" panose="020B0604030504040204" pitchFamily="50" charset="-128"/>
            </a:endParaRPr>
          </a:p>
        </p:txBody>
      </p:sp>
      <p:pic>
        <p:nvPicPr>
          <p:cNvPr id="133" name="図 132"/>
          <p:cNvPicPr>
            <a:picLocks noChangeAspect="1"/>
          </p:cNvPicPr>
          <p:nvPr/>
        </p:nvPicPr>
        <p:blipFill>
          <a:blip r:embed="rId5"/>
          <a:stretch>
            <a:fillRect/>
          </a:stretch>
        </p:blipFill>
        <p:spPr>
          <a:xfrm>
            <a:off x="2059267" y="987337"/>
            <a:ext cx="1108845" cy="537766"/>
          </a:xfrm>
          <a:prstGeom prst="rect">
            <a:avLst/>
          </a:prstGeom>
        </p:spPr>
      </p:pic>
      <p:sp>
        <p:nvSpPr>
          <p:cNvPr id="134" name="テキスト ボックス 133"/>
          <p:cNvSpPr txBox="1"/>
          <p:nvPr/>
        </p:nvSpPr>
        <p:spPr>
          <a:xfrm>
            <a:off x="900990" y="1682835"/>
            <a:ext cx="4134465" cy="769441"/>
          </a:xfrm>
          <a:prstGeom prst="rect">
            <a:avLst/>
          </a:prstGeom>
          <a:noFill/>
        </p:spPr>
        <p:txBody>
          <a:bodyPr wrap="none" rtlCol="0">
            <a:spAutoFit/>
          </a:bodyPr>
          <a:lstStyle/>
          <a:p>
            <a:r>
              <a:rPr kumimoji="1" lang="ja-JP" altLang="en-US" sz="4400" dirty="0" smtClean="0">
                <a:solidFill>
                  <a:srgbClr val="F39800"/>
                </a:solidFill>
                <a:latin typeface="HG創英角ﾎﾟｯﾌﾟ体" panose="040B0A09000000000000" pitchFamily="49" charset="-128"/>
                <a:ea typeface="HG創英角ﾎﾟｯﾌﾟ体" panose="040B0A09000000000000" pitchFamily="49" charset="-128"/>
              </a:rPr>
              <a:t>あすくるサプリ</a:t>
            </a:r>
            <a:endParaRPr kumimoji="1" lang="ja-JP" altLang="en-US" sz="4400" dirty="0">
              <a:solidFill>
                <a:srgbClr val="F39800"/>
              </a:solidFill>
              <a:latin typeface="HG創英角ﾎﾟｯﾌﾟ体" panose="040B0A09000000000000" pitchFamily="49" charset="-128"/>
              <a:ea typeface="HG創英角ﾎﾟｯﾌﾟ体" panose="040B0A09000000000000" pitchFamily="49" charset="-128"/>
            </a:endParaRPr>
          </a:p>
        </p:txBody>
      </p:sp>
      <p:sp>
        <p:nvSpPr>
          <p:cNvPr id="135" name="円/楕円 134"/>
          <p:cNvSpPr/>
          <p:nvPr/>
        </p:nvSpPr>
        <p:spPr>
          <a:xfrm>
            <a:off x="900990" y="655437"/>
            <a:ext cx="1071192" cy="1027398"/>
          </a:xfrm>
          <a:prstGeom prst="ellipse">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6600" dirty="0" smtClean="0">
                <a:latin typeface="Goudy Old Style" panose="02020502050305020303" pitchFamily="18" charset="0"/>
              </a:rPr>
              <a:t>9</a:t>
            </a:r>
            <a:r>
              <a:rPr kumimoji="1" lang="ja-JP" altLang="en-US" sz="1000" dirty="0" smtClean="0">
                <a:latin typeface="HGS明朝E" panose="02020900000000000000" pitchFamily="18" charset="-128"/>
                <a:ea typeface="HGS明朝E" panose="02020900000000000000" pitchFamily="18" charset="-128"/>
              </a:rPr>
              <a:t>月</a:t>
            </a:r>
            <a:endParaRPr kumimoji="1" lang="ja-JP" altLang="en-US" sz="1000" dirty="0">
              <a:latin typeface="HGS明朝E" panose="02020900000000000000" pitchFamily="18" charset="-128"/>
              <a:ea typeface="HGS明朝E" panose="02020900000000000000" pitchFamily="18" charset="-128"/>
            </a:endParaRPr>
          </a:p>
        </p:txBody>
      </p:sp>
      <p:sp>
        <p:nvSpPr>
          <p:cNvPr id="136" name="テキスト ボックス 135"/>
          <p:cNvSpPr txBox="1"/>
          <p:nvPr/>
        </p:nvSpPr>
        <p:spPr>
          <a:xfrm>
            <a:off x="6291945" y="439993"/>
            <a:ext cx="1005403" cy="215444"/>
          </a:xfrm>
          <a:prstGeom prst="rect">
            <a:avLst/>
          </a:prstGeom>
          <a:noFill/>
        </p:spPr>
        <p:txBody>
          <a:bodyPr wrap="none" rtlCol="0">
            <a:spAutoFit/>
          </a:bodyPr>
          <a:lstStyle/>
          <a:p>
            <a:r>
              <a:rPr kumimoji="1" lang="ja-JP" altLang="en-US" sz="800" dirty="0" smtClean="0">
                <a:solidFill>
                  <a:srgbClr val="FF9933"/>
                </a:solidFill>
                <a:latin typeface="ＭＳ Ｐ明朝" panose="02020600040205080304" pitchFamily="18" charset="-128"/>
                <a:ea typeface="ＭＳ Ｐ明朝" panose="02020600040205080304" pitchFamily="18" charset="-128"/>
              </a:rPr>
              <a:t>発行</a:t>
            </a:r>
            <a:r>
              <a:rPr kumimoji="1" lang="en-US" altLang="ja-JP" sz="800" dirty="0" smtClean="0">
                <a:solidFill>
                  <a:srgbClr val="FF9933"/>
                </a:solidFill>
                <a:latin typeface="ＭＳ Ｐ明朝" panose="02020600040205080304" pitchFamily="18" charset="-128"/>
                <a:ea typeface="ＭＳ Ｐ明朝" panose="02020600040205080304" pitchFamily="18" charset="-128"/>
              </a:rPr>
              <a:t>2013</a:t>
            </a:r>
            <a:r>
              <a:rPr kumimoji="1" lang="ja-JP" altLang="en-US" sz="800" dirty="0" smtClean="0">
                <a:solidFill>
                  <a:srgbClr val="FF9933"/>
                </a:solidFill>
                <a:latin typeface="ＭＳ Ｐ明朝" panose="02020600040205080304" pitchFamily="18" charset="-128"/>
                <a:ea typeface="ＭＳ Ｐ明朝" panose="02020600040205080304" pitchFamily="18" charset="-128"/>
              </a:rPr>
              <a:t>年</a:t>
            </a:r>
            <a:r>
              <a:rPr kumimoji="1" lang="en-US" altLang="ja-JP" sz="800" dirty="0" smtClean="0">
                <a:solidFill>
                  <a:srgbClr val="FF9933"/>
                </a:solidFill>
                <a:latin typeface="ＭＳ Ｐ明朝" panose="02020600040205080304" pitchFamily="18" charset="-128"/>
                <a:ea typeface="ＭＳ Ｐ明朝" panose="02020600040205080304" pitchFamily="18" charset="-128"/>
              </a:rPr>
              <a:t>9</a:t>
            </a:r>
            <a:r>
              <a:rPr kumimoji="1" lang="ja-JP" altLang="en-US" sz="800" dirty="0" smtClean="0">
                <a:solidFill>
                  <a:srgbClr val="FF9933"/>
                </a:solidFill>
                <a:latin typeface="ＭＳ Ｐ明朝" panose="02020600040205080304" pitchFamily="18" charset="-128"/>
                <a:ea typeface="ＭＳ Ｐ明朝" panose="02020600040205080304" pitchFamily="18" charset="-128"/>
              </a:rPr>
              <a:t>月</a:t>
            </a:r>
            <a:r>
              <a:rPr kumimoji="1" lang="en-US" altLang="ja-JP" sz="800" dirty="0" smtClean="0">
                <a:solidFill>
                  <a:srgbClr val="FF9933"/>
                </a:solidFill>
                <a:latin typeface="ＭＳ Ｐ明朝" panose="02020600040205080304" pitchFamily="18" charset="-128"/>
                <a:ea typeface="ＭＳ Ｐ明朝" panose="02020600040205080304" pitchFamily="18" charset="-128"/>
              </a:rPr>
              <a:t>1</a:t>
            </a:r>
            <a:r>
              <a:rPr kumimoji="1" lang="ja-JP" altLang="en-US" sz="800" dirty="0" smtClean="0">
                <a:solidFill>
                  <a:srgbClr val="FF9933"/>
                </a:solidFill>
                <a:latin typeface="ＭＳ Ｐ明朝" panose="02020600040205080304" pitchFamily="18" charset="-128"/>
                <a:ea typeface="ＭＳ Ｐ明朝" panose="02020600040205080304" pitchFamily="18" charset="-128"/>
              </a:rPr>
              <a:t>日</a:t>
            </a:r>
            <a:endParaRPr kumimoji="1" lang="ja-JP" altLang="en-US" sz="800" dirty="0">
              <a:solidFill>
                <a:srgbClr val="FF9933"/>
              </a:solidFill>
              <a:latin typeface="ＭＳ Ｐ明朝" panose="02020600040205080304" pitchFamily="18" charset="-128"/>
              <a:ea typeface="ＭＳ Ｐ明朝" panose="02020600040205080304" pitchFamily="18" charset="-128"/>
            </a:endParaRPr>
          </a:p>
        </p:txBody>
      </p:sp>
      <p:sp>
        <p:nvSpPr>
          <p:cNvPr id="139" name="正方形/長方形 138"/>
          <p:cNvSpPr/>
          <p:nvPr/>
        </p:nvSpPr>
        <p:spPr>
          <a:xfrm>
            <a:off x="900990" y="2691159"/>
            <a:ext cx="3975810" cy="326571"/>
          </a:xfrm>
          <a:prstGeom prst="rect">
            <a:avLst/>
          </a:prstGeom>
          <a:pattFill prst="dkVert">
            <a:fgClr>
              <a:schemeClr val="accent1"/>
            </a:fgClr>
            <a:bgClr>
              <a:schemeClr val="accent1">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800" b="1" dirty="0" smtClean="0">
                <a:solidFill>
                  <a:schemeClr val="tx1"/>
                </a:solidFill>
                <a:latin typeface="ＭＳ Ｐ明朝" panose="02020600040205080304" pitchFamily="18" charset="-128"/>
                <a:ea typeface="ＭＳ Ｐ明朝" panose="02020600040205080304" pitchFamily="18" charset="-128"/>
              </a:rPr>
              <a:t>初秋の健康管理で気を付けたいこと</a:t>
            </a:r>
            <a:endParaRPr kumimoji="1" lang="ja-JP" altLang="en-US" sz="1800" b="1" dirty="0">
              <a:solidFill>
                <a:schemeClr val="tx1"/>
              </a:solidFill>
              <a:latin typeface="ＭＳ Ｐ明朝" panose="02020600040205080304" pitchFamily="18" charset="-128"/>
              <a:ea typeface="ＭＳ Ｐ明朝" panose="02020600040205080304" pitchFamily="18" charset="-128"/>
            </a:endParaRPr>
          </a:p>
        </p:txBody>
      </p:sp>
      <p:sp>
        <p:nvSpPr>
          <p:cNvPr id="140" name="テキスト ボックス 139"/>
          <p:cNvSpPr txBox="1"/>
          <p:nvPr/>
        </p:nvSpPr>
        <p:spPr>
          <a:xfrm>
            <a:off x="900991" y="3141451"/>
            <a:ext cx="4135244" cy="1246495"/>
          </a:xfrm>
          <a:prstGeom prst="rect">
            <a:avLst/>
          </a:prstGeom>
          <a:noFill/>
        </p:spPr>
        <p:txBody>
          <a:bodyPr wrap="square" rtlCol="0">
            <a:spAutoFit/>
          </a:bodyPr>
          <a:lstStyle/>
          <a:p>
            <a:pPr>
              <a:lnSpc>
                <a:spcPct val="150000"/>
              </a:lnSpc>
            </a:pPr>
            <a:r>
              <a:rPr lang="ja-JP" altLang="en-US" sz="1000" dirty="0"/>
              <a:t>夏の終わりから秋にかけては、胃腸炎などの消化器関係の感染症が増える傾向にあります。これは夏の間、脱水を予防するために水分をたくさんとった結果、胃液が薄まってしまうことも原因の一つと考えられます。胃腸炎にかかって下痢や嘔吐を何回も繰り返すと、体力を消耗したり、脱水を起こす心配がありますので、早めに小児科を受診してください。</a:t>
            </a:r>
            <a:endParaRPr kumimoji="1" lang="ja-JP" altLang="en-US" sz="1000" dirty="0"/>
          </a:p>
        </p:txBody>
      </p:sp>
      <p:sp>
        <p:nvSpPr>
          <p:cNvPr id="227" name="正方形/長方形 226"/>
          <p:cNvSpPr/>
          <p:nvPr/>
        </p:nvSpPr>
        <p:spPr>
          <a:xfrm>
            <a:off x="900990" y="4698611"/>
            <a:ext cx="3975810" cy="326571"/>
          </a:xfrm>
          <a:prstGeom prst="rect">
            <a:avLst/>
          </a:prstGeom>
          <a:pattFill prst="dkVert">
            <a:fgClr>
              <a:schemeClr val="accent1"/>
            </a:fgClr>
            <a:bgClr>
              <a:schemeClr val="accent1">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800" b="1" dirty="0">
                <a:solidFill>
                  <a:schemeClr val="tx1"/>
                </a:solidFill>
              </a:rPr>
              <a:t>季節の変わり目は調子の変わり目</a:t>
            </a:r>
            <a:endParaRPr kumimoji="1" lang="ja-JP" altLang="en-US" sz="1800" b="1" dirty="0">
              <a:solidFill>
                <a:schemeClr val="tx1"/>
              </a:solidFill>
              <a:latin typeface="ＭＳ Ｐ明朝" panose="02020600040205080304" pitchFamily="18" charset="-128"/>
              <a:ea typeface="ＭＳ Ｐ明朝" panose="02020600040205080304" pitchFamily="18" charset="-128"/>
            </a:endParaRPr>
          </a:p>
        </p:txBody>
      </p:sp>
      <p:sp>
        <p:nvSpPr>
          <p:cNvPr id="145" name="正方形/長方形 144"/>
          <p:cNvSpPr/>
          <p:nvPr/>
        </p:nvSpPr>
        <p:spPr>
          <a:xfrm>
            <a:off x="900990" y="5100667"/>
            <a:ext cx="3975810" cy="923330"/>
          </a:xfrm>
          <a:prstGeom prst="rect">
            <a:avLst/>
          </a:prstGeom>
        </p:spPr>
        <p:txBody>
          <a:bodyPr wrap="square">
            <a:spAutoFit/>
          </a:bodyPr>
          <a:lstStyle/>
          <a:p>
            <a:pPr>
              <a:lnSpc>
                <a:spcPct val="150000"/>
              </a:lnSpc>
            </a:pPr>
            <a:r>
              <a:rPr lang="ja-JP" altLang="en-US" sz="900" dirty="0">
                <a:solidFill>
                  <a:srgbClr val="000000"/>
                </a:solidFill>
                <a:latin typeface="MS PGothic" panose="020B0600070205080204" pitchFamily="50" charset="-128"/>
                <a:ea typeface="MS PGothic" panose="020B0600070205080204" pitchFamily="50" charset="-128"/>
              </a:rPr>
              <a:t>初秋のころ身体の変調をうったえる人も多い。酷暑から秋冷への移行期であるうえに、雨もよく降るので、この気候の変わり目の変化に人間の順応性が適応できないからであろう。したがって、秋ぐちに違和感のある人も、秋の深まりとともに多くは健康を回復する。</a:t>
            </a:r>
            <a:endParaRPr lang="ja-JP" altLang="en-US" sz="900" dirty="0"/>
          </a:p>
        </p:txBody>
      </p:sp>
      <p:sp>
        <p:nvSpPr>
          <p:cNvPr id="147" name="正方形/長方形 146"/>
          <p:cNvSpPr/>
          <p:nvPr/>
        </p:nvSpPr>
        <p:spPr>
          <a:xfrm>
            <a:off x="5078436" y="4684546"/>
            <a:ext cx="2222696" cy="5359786"/>
          </a:xfrm>
          <a:prstGeom prst="rect">
            <a:avLst/>
          </a:pr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49" name="図 148"/>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20242227">
            <a:off x="854418" y="6187582"/>
            <a:ext cx="410731" cy="410731"/>
          </a:xfrm>
          <a:prstGeom prst="rect">
            <a:avLst/>
          </a:prstGeom>
        </p:spPr>
      </p:pic>
      <p:pic>
        <p:nvPicPr>
          <p:cNvPr id="150" name="図 149"/>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20795099">
            <a:off x="4530644" y="6215933"/>
            <a:ext cx="354028" cy="354028"/>
          </a:xfrm>
          <a:prstGeom prst="rect">
            <a:avLst/>
          </a:prstGeom>
        </p:spPr>
      </p:pic>
      <p:pic>
        <p:nvPicPr>
          <p:cNvPr id="153" name="図 152"/>
          <p:cNvPicPr>
            <a:picLocks noChangeAspect="1"/>
          </p:cNvPicPr>
          <p:nvPr/>
        </p:nvPicPr>
        <p:blipFill>
          <a:blip r:embed="rId8"/>
          <a:stretch>
            <a:fillRect/>
          </a:stretch>
        </p:blipFill>
        <p:spPr>
          <a:xfrm>
            <a:off x="1103892" y="6551240"/>
            <a:ext cx="3531974" cy="249542"/>
          </a:xfrm>
          <a:prstGeom prst="rect">
            <a:avLst/>
          </a:prstGeom>
        </p:spPr>
      </p:pic>
      <p:sp>
        <p:nvSpPr>
          <p:cNvPr id="154" name="正方形/長方形 153"/>
          <p:cNvSpPr/>
          <p:nvPr/>
        </p:nvSpPr>
        <p:spPr>
          <a:xfrm>
            <a:off x="912128" y="6917166"/>
            <a:ext cx="4008782" cy="1370503"/>
          </a:xfrm>
          <a:prstGeom prst="rect">
            <a:avLst/>
          </a:prstGeom>
        </p:spPr>
        <p:txBody>
          <a:bodyPr wrap="square">
            <a:spAutoFit/>
          </a:bodyPr>
          <a:lstStyle/>
          <a:p>
            <a:pPr fontAlgn="base"/>
            <a:r>
              <a:rPr lang="ja-JP" altLang="en-US" dirty="0" smtClean="0">
                <a:solidFill>
                  <a:srgbClr val="B00E17"/>
                </a:solidFill>
                <a:latin typeface="メイリオ" panose="020B0604030504040204" pitchFamily="50" charset="-128"/>
                <a:ea typeface="メイリオ" panose="020B0604030504040204" pitchFamily="50" charset="-128"/>
              </a:rPr>
              <a:t>●秋刀魚</a:t>
            </a:r>
            <a:endParaRPr lang="en-US" altLang="ja-JP" dirty="0" smtClean="0">
              <a:solidFill>
                <a:srgbClr val="B00E17"/>
              </a:solidFill>
              <a:latin typeface="メイリオ" panose="020B0604030504040204" pitchFamily="50" charset="-128"/>
              <a:ea typeface="メイリオ" panose="020B0604030504040204" pitchFamily="50" charset="-128"/>
            </a:endParaRPr>
          </a:p>
          <a:p>
            <a:pPr fontAlgn="base"/>
            <a:r>
              <a:rPr lang="ja-JP" altLang="en-US" sz="900" dirty="0"/>
              <a:t>サンマの栄養で特筆すべきはタンパク質です。</a:t>
            </a:r>
            <a:br>
              <a:rPr lang="ja-JP" altLang="en-US" sz="900" dirty="0"/>
            </a:br>
            <a:r>
              <a:rPr lang="ja-JP" altLang="en-US" sz="900" dirty="0" smtClean="0"/>
              <a:t>その</a:t>
            </a:r>
            <a:r>
              <a:rPr lang="ja-JP" altLang="en-US" sz="900" dirty="0"/>
              <a:t>タンパク質は牛肉やチーズより質が優れていて、サンマに含まれるアミノ酸は、体内に吸収されやすいバランスをしています。</a:t>
            </a:r>
            <a:br>
              <a:rPr lang="ja-JP" altLang="en-US" sz="900" dirty="0"/>
            </a:br>
            <a:r>
              <a:rPr lang="ja-JP" altLang="en-US" sz="900" dirty="0" smtClean="0"/>
              <a:t>そして</a:t>
            </a:r>
            <a:r>
              <a:rPr lang="ja-JP" altLang="en-US" sz="900" dirty="0"/>
              <a:t>、</a:t>
            </a:r>
            <a:r>
              <a:rPr lang="en-US" altLang="ja-JP" sz="900" dirty="0"/>
              <a:t>EPA</a:t>
            </a:r>
            <a:r>
              <a:rPr lang="ja-JP" altLang="en-US" sz="900" dirty="0" err="1"/>
              <a:t>には</a:t>
            </a:r>
            <a:r>
              <a:rPr lang="ja-JP" altLang="en-US" sz="900" dirty="0"/>
              <a:t>血栓防止効果、</a:t>
            </a:r>
            <a:r>
              <a:rPr lang="en-US" altLang="ja-JP" sz="900" dirty="0"/>
              <a:t>DHA</a:t>
            </a:r>
            <a:r>
              <a:rPr lang="ja-JP" altLang="en-US" sz="900" dirty="0"/>
              <a:t>は脳に働き学習能力を高める効果がある</a:t>
            </a:r>
            <a:r>
              <a:rPr lang="ja-JP" altLang="en-US" sz="900" dirty="0" smtClean="0"/>
              <a:t>こといわれています。</a:t>
            </a:r>
            <a:r>
              <a:rPr lang="ja-JP" altLang="en-US" sz="900" dirty="0"/>
              <a:t>そのほかに、貧血を予防したりするビタミン</a:t>
            </a:r>
            <a:r>
              <a:rPr lang="ja-JP" altLang="en-US" sz="900" dirty="0" smtClean="0"/>
              <a:t>Ｂ２も豊富、</a:t>
            </a:r>
            <a:r>
              <a:rPr lang="ja-JP" altLang="en-US" sz="900" dirty="0"/>
              <a:t>その含有量は他の魚の３倍以上とも言われています</a:t>
            </a:r>
            <a:r>
              <a:rPr lang="ja-JP" altLang="en-US" sz="900" dirty="0" smtClean="0"/>
              <a:t>。</a:t>
            </a:r>
            <a:endParaRPr lang="en-US" altLang="ja-JP" sz="900" dirty="0" smtClean="0"/>
          </a:p>
          <a:p>
            <a:pPr fontAlgn="base"/>
            <a:r>
              <a:rPr lang="ja-JP" altLang="en-US" sz="900" dirty="0" smtClean="0"/>
              <a:t>また</a:t>
            </a:r>
            <a:r>
              <a:rPr lang="ja-JP" altLang="en-US" sz="900" dirty="0"/>
              <a:t>、眼精疲労やガン予防にも効くビタミンＡも豊富です。</a:t>
            </a:r>
            <a:endParaRPr lang="ja-JP" altLang="en-US" sz="900" b="0" i="0" dirty="0">
              <a:solidFill>
                <a:srgbClr val="669933"/>
              </a:solidFill>
              <a:effectLst/>
              <a:latin typeface="メイリオ" panose="020B0604030504040204" pitchFamily="50" charset="-128"/>
              <a:ea typeface="メイリオ" panose="020B0604030504040204" pitchFamily="50" charset="-128"/>
            </a:endParaRPr>
          </a:p>
        </p:txBody>
      </p:sp>
      <p:pic>
        <p:nvPicPr>
          <p:cNvPr id="240" name="図 239"/>
          <p:cNvPicPr>
            <a:picLocks noChangeAspect="1"/>
          </p:cNvPicPr>
          <p:nvPr/>
        </p:nvPicPr>
        <p:blipFill>
          <a:blip r:embed="rId9" cstate="print">
            <a:duotone>
              <a:schemeClr val="accent1">
                <a:shade val="45000"/>
                <a:satMod val="135000"/>
              </a:schemeClr>
              <a:prstClr val="white"/>
            </a:duotone>
            <a:extLst>
              <a:ext uri="{BEBA8EAE-BF5A-486C-A8C5-ECC9F3942E4B}">
                <a14:imgProps xmlns:a14="http://schemas.microsoft.com/office/drawing/2010/main">
                  <a14:imgLayer r:embed="rId10">
                    <a14:imgEffect>
                      <a14:brightnessContrast contrast="20000"/>
                    </a14:imgEffect>
                  </a14:imgLayer>
                </a14:imgProps>
              </a:ext>
              <a:ext uri="{28A0092B-C50C-407E-A947-70E740481C1C}">
                <a14:useLocalDpi xmlns:a14="http://schemas.microsoft.com/office/drawing/2010/main" val="0"/>
              </a:ext>
            </a:extLst>
          </a:blip>
          <a:stretch>
            <a:fillRect/>
          </a:stretch>
        </p:blipFill>
        <p:spPr>
          <a:xfrm rot="16200000">
            <a:off x="2881675" y="8386829"/>
            <a:ext cx="1884792" cy="2105463"/>
          </a:xfrm>
          <a:prstGeom prst="rect">
            <a:avLst/>
          </a:prstGeom>
        </p:spPr>
      </p:pic>
      <p:sp>
        <p:nvSpPr>
          <p:cNvPr id="241" name="正方形/長方形 240"/>
          <p:cNvSpPr/>
          <p:nvPr/>
        </p:nvSpPr>
        <p:spPr>
          <a:xfrm>
            <a:off x="2771338" y="8598636"/>
            <a:ext cx="2105462" cy="1786002"/>
          </a:xfrm>
          <a:prstGeom prst="rect">
            <a:avLst/>
          </a:prstGeom>
        </p:spPr>
        <p:txBody>
          <a:bodyPr wrap="square">
            <a:spAutoFit/>
          </a:bodyPr>
          <a:lstStyle/>
          <a:p>
            <a:pPr fontAlgn="base"/>
            <a:r>
              <a:rPr lang="ja-JP" altLang="en-US" dirty="0" smtClean="0">
                <a:solidFill>
                  <a:srgbClr val="B00E17"/>
                </a:solidFill>
                <a:latin typeface="メイリオ" panose="020B0604030504040204" pitchFamily="50" charset="-128"/>
                <a:ea typeface="メイリオ" panose="020B0604030504040204" pitchFamily="50" charset="-128"/>
              </a:rPr>
              <a:t>●栗</a:t>
            </a:r>
            <a:endParaRPr lang="en-US" altLang="ja-JP" dirty="0" smtClean="0">
              <a:solidFill>
                <a:srgbClr val="B00E17"/>
              </a:solidFill>
              <a:latin typeface="メイリオ" panose="020B0604030504040204" pitchFamily="50" charset="-128"/>
              <a:ea typeface="メイリオ" panose="020B0604030504040204" pitchFamily="50" charset="-128"/>
            </a:endParaRPr>
          </a:p>
          <a:p>
            <a:pPr fontAlgn="base"/>
            <a:r>
              <a:rPr lang="ja-JP" altLang="en-US" sz="900" dirty="0" smtClean="0"/>
              <a:t>栗</a:t>
            </a:r>
            <a:r>
              <a:rPr lang="ja-JP" altLang="en-US" sz="900" dirty="0"/>
              <a:t>には非常に多くのビタミン</a:t>
            </a:r>
            <a:r>
              <a:rPr lang="en-US" altLang="ja-JP" sz="900" dirty="0"/>
              <a:t>C</a:t>
            </a:r>
            <a:r>
              <a:rPr lang="ja-JP" altLang="en-US" sz="900" dirty="0"/>
              <a:t>が含まれており、デンプン質にコーティングされているため、 熱にも強いのが特徴です。</a:t>
            </a:r>
            <a:br>
              <a:rPr lang="ja-JP" altLang="en-US" sz="900" dirty="0"/>
            </a:br>
            <a:r>
              <a:rPr lang="ja-JP" altLang="en-US" sz="900" dirty="0"/>
              <a:t>また、体内のナトリウム濃度を調節するカリウムも</a:t>
            </a:r>
            <a:r>
              <a:rPr lang="ja-JP" altLang="en-US" sz="900" dirty="0" smtClean="0"/>
              <a:t>豊富で高血圧</a:t>
            </a:r>
            <a:r>
              <a:rPr lang="ja-JP" altLang="en-US" sz="900" dirty="0"/>
              <a:t>や動脈硬化予防に効果があります。</a:t>
            </a:r>
            <a:br>
              <a:rPr lang="ja-JP" altLang="en-US" sz="900" dirty="0"/>
            </a:br>
            <a:r>
              <a:rPr lang="ja-JP" altLang="en-US" sz="900" dirty="0"/>
              <a:t>　ビタミンＢ１、Ｂ２などのビタミン類も含まれており</a:t>
            </a:r>
            <a:r>
              <a:rPr lang="ja-JP" altLang="en-US" sz="900" dirty="0" smtClean="0"/>
              <a:t>、渋皮</a:t>
            </a:r>
            <a:r>
              <a:rPr lang="ja-JP" altLang="en-US" sz="900" dirty="0"/>
              <a:t>にはタンニンが含まれており、強い抗酸化作用でがん予防も期待できます。</a:t>
            </a:r>
            <a:endParaRPr lang="ja-JP" altLang="en-US" sz="900" b="0" i="0" dirty="0">
              <a:solidFill>
                <a:srgbClr val="669933"/>
              </a:solidFill>
              <a:effectLst/>
              <a:latin typeface="メイリオ" panose="020B0604030504040204" pitchFamily="50" charset="-128"/>
              <a:ea typeface="メイリオ" panose="020B0604030504040204" pitchFamily="50" charset="-128"/>
            </a:endParaRPr>
          </a:p>
        </p:txBody>
      </p:sp>
      <p:sp>
        <p:nvSpPr>
          <p:cNvPr id="224" name="テキスト ボックス 223"/>
          <p:cNvSpPr txBox="1"/>
          <p:nvPr/>
        </p:nvSpPr>
        <p:spPr>
          <a:xfrm>
            <a:off x="6185845" y="6141920"/>
            <a:ext cx="954107" cy="400110"/>
          </a:xfrm>
          <a:prstGeom prst="rect">
            <a:avLst/>
          </a:prstGeom>
          <a:noFill/>
        </p:spPr>
        <p:txBody>
          <a:bodyPr wrap="none" rtlCol="0">
            <a:spAutoFit/>
          </a:bodyPr>
          <a:lstStyle/>
          <a:p>
            <a:r>
              <a:rPr kumimoji="1" lang="ja-JP" altLang="en-US" sz="1000" b="1" dirty="0" smtClean="0">
                <a:latin typeface="メイリオ" panose="020B0604030504040204" pitchFamily="50" charset="-128"/>
                <a:ea typeface="メイリオ" panose="020B0604030504040204" pitchFamily="50" charset="-128"/>
              </a:rPr>
              <a:t>●●●サプリ</a:t>
            </a:r>
            <a:endParaRPr kumimoji="1" lang="en-US" altLang="ja-JP" sz="1000" b="1" dirty="0" smtClean="0">
              <a:latin typeface="メイリオ" panose="020B0604030504040204" pitchFamily="50" charset="-128"/>
              <a:ea typeface="メイリオ" panose="020B0604030504040204" pitchFamily="50" charset="-128"/>
            </a:endParaRPr>
          </a:p>
          <a:p>
            <a:r>
              <a:rPr lang="en-US" altLang="ja-JP" sz="1000" b="1" dirty="0">
                <a:latin typeface="メイリオ" panose="020B0604030504040204" pitchFamily="50" charset="-128"/>
                <a:ea typeface="メイリオ" panose="020B0604030504040204" pitchFamily="50" charset="-128"/>
              </a:rPr>
              <a:t>1</a:t>
            </a:r>
            <a:r>
              <a:rPr lang="ja-JP" altLang="en-US" sz="1000" b="1" dirty="0" smtClean="0">
                <a:latin typeface="メイリオ" panose="020B0604030504040204" pitchFamily="50" charset="-128"/>
                <a:ea typeface="メイリオ" panose="020B0604030504040204" pitchFamily="50" charset="-128"/>
              </a:rPr>
              <a:t>日</a:t>
            </a:r>
            <a:r>
              <a:rPr lang="en-US" altLang="ja-JP" sz="1000" b="1" dirty="0" smtClean="0">
                <a:latin typeface="メイリオ" panose="020B0604030504040204" pitchFamily="50" charset="-128"/>
                <a:ea typeface="メイリオ" panose="020B0604030504040204" pitchFamily="50" charset="-128"/>
              </a:rPr>
              <a:t>3</a:t>
            </a:r>
            <a:r>
              <a:rPr lang="ja-JP" altLang="en-US" sz="1000" b="1" dirty="0" smtClean="0">
                <a:latin typeface="メイリオ" panose="020B0604030504040204" pitchFamily="50" charset="-128"/>
                <a:ea typeface="メイリオ" panose="020B0604030504040204" pitchFamily="50" charset="-128"/>
              </a:rPr>
              <a:t>粒</a:t>
            </a:r>
            <a:endParaRPr kumimoji="1" lang="ja-JP" altLang="en-US" sz="1000" b="1" dirty="0">
              <a:latin typeface="メイリオ" panose="020B0604030504040204" pitchFamily="50" charset="-128"/>
              <a:ea typeface="メイリオ" panose="020B0604030504040204" pitchFamily="50" charset="-128"/>
            </a:endParaRPr>
          </a:p>
        </p:txBody>
      </p:sp>
      <p:sp>
        <p:nvSpPr>
          <p:cNvPr id="245" name="テキスト ボックス 244"/>
          <p:cNvSpPr txBox="1"/>
          <p:nvPr/>
        </p:nvSpPr>
        <p:spPr>
          <a:xfrm>
            <a:off x="6185737" y="5371062"/>
            <a:ext cx="1083475" cy="630942"/>
          </a:xfrm>
          <a:prstGeom prst="rect">
            <a:avLst/>
          </a:prstGeom>
          <a:noFill/>
        </p:spPr>
        <p:txBody>
          <a:bodyPr wrap="square" rtlCol="0">
            <a:spAutoFit/>
          </a:bodyPr>
          <a:lstStyle/>
          <a:p>
            <a:r>
              <a:rPr kumimoji="1" lang="ja-JP" altLang="en-US" sz="700" dirty="0" smtClean="0">
                <a:solidFill>
                  <a:srgbClr val="865E35"/>
                </a:solidFill>
                <a:latin typeface="メイリオ" panose="020B0604030504040204" pitchFamily="50" charset="-128"/>
                <a:ea typeface="メイリオ" panose="020B0604030504040204" pitchFamily="50" charset="-128"/>
              </a:rPr>
              <a:t>ああああああああああああああああああああああああ。</a:t>
            </a:r>
            <a:endParaRPr kumimoji="1" lang="en-US" altLang="ja-JP" sz="700" dirty="0" smtClean="0">
              <a:solidFill>
                <a:srgbClr val="865E35"/>
              </a:solidFill>
              <a:latin typeface="メイリオ" panose="020B0604030504040204" pitchFamily="50" charset="-128"/>
              <a:ea typeface="メイリオ" panose="020B0604030504040204" pitchFamily="50" charset="-128"/>
            </a:endParaRPr>
          </a:p>
          <a:p>
            <a:r>
              <a:rPr lang="ja-JP" altLang="en-US" sz="700" dirty="0" smtClean="0">
                <a:solidFill>
                  <a:srgbClr val="865E35"/>
                </a:solidFill>
                <a:latin typeface="メイリオ" panose="020B0604030504040204" pitchFamily="50" charset="-128"/>
                <a:ea typeface="メイリオ" panose="020B0604030504040204" pitchFamily="50" charset="-128"/>
              </a:rPr>
              <a:t>ああああああああああああああああああ。</a:t>
            </a:r>
            <a:endParaRPr kumimoji="1" lang="ja-JP" altLang="en-US" sz="700" dirty="0">
              <a:solidFill>
                <a:srgbClr val="865E35"/>
              </a:solidFill>
              <a:latin typeface="メイリオ" panose="020B0604030504040204" pitchFamily="50" charset="-128"/>
              <a:ea typeface="メイリオ" panose="020B0604030504040204" pitchFamily="50" charset="-128"/>
            </a:endParaRPr>
          </a:p>
        </p:txBody>
      </p:sp>
      <p:cxnSp>
        <p:nvCxnSpPr>
          <p:cNvPr id="229" name="直線コネクタ 228"/>
          <p:cNvCxnSpPr/>
          <p:nvPr/>
        </p:nvCxnSpPr>
        <p:spPr>
          <a:xfrm>
            <a:off x="5078436" y="6677307"/>
            <a:ext cx="2218912"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248" name="直線コネクタ 247"/>
          <p:cNvCxnSpPr/>
          <p:nvPr/>
        </p:nvCxnSpPr>
        <p:spPr>
          <a:xfrm>
            <a:off x="5078436" y="8356126"/>
            <a:ext cx="2218912"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pic>
        <p:nvPicPr>
          <p:cNvPr id="230" name="図 229"/>
          <p:cNvPicPr>
            <a:picLocks noChangeAspect="1"/>
          </p:cNvPicPr>
          <p:nvPr/>
        </p:nvPicPr>
        <p:blipFill>
          <a:blip r:embed="rId11"/>
          <a:stretch>
            <a:fillRect/>
          </a:stretch>
        </p:blipFill>
        <p:spPr>
          <a:xfrm>
            <a:off x="6208039" y="5157055"/>
            <a:ext cx="1072947" cy="175482"/>
          </a:xfrm>
          <a:prstGeom prst="rect">
            <a:avLst/>
          </a:prstGeom>
        </p:spPr>
      </p:pic>
      <p:sp>
        <p:nvSpPr>
          <p:cNvPr id="250" name="テキスト ボックス 249"/>
          <p:cNvSpPr txBox="1"/>
          <p:nvPr/>
        </p:nvSpPr>
        <p:spPr>
          <a:xfrm>
            <a:off x="6211436" y="7797749"/>
            <a:ext cx="954107" cy="400110"/>
          </a:xfrm>
          <a:prstGeom prst="rect">
            <a:avLst/>
          </a:prstGeom>
          <a:noFill/>
        </p:spPr>
        <p:txBody>
          <a:bodyPr wrap="none" rtlCol="0">
            <a:spAutoFit/>
          </a:bodyPr>
          <a:lstStyle/>
          <a:p>
            <a:r>
              <a:rPr kumimoji="1" lang="ja-JP" altLang="en-US" sz="1000" b="1" dirty="0" smtClean="0">
                <a:latin typeface="メイリオ" panose="020B0604030504040204" pitchFamily="50" charset="-128"/>
                <a:ea typeface="メイリオ" panose="020B0604030504040204" pitchFamily="50" charset="-128"/>
              </a:rPr>
              <a:t>●●●サプリ</a:t>
            </a:r>
            <a:endParaRPr kumimoji="1" lang="en-US" altLang="ja-JP" sz="1000" b="1" dirty="0" smtClean="0">
              <a:latin typeface="メイリオ" panose="020B0604030504040204" pitchFamily="50" charset="-128"/>
              <a:ea typeface="メイリオ" panose="020B0604030504040204" pitchFamily="50" charset="-128"/>
            </a:endParaRPr>
          </a:p>
          <a:p>
            <a:r>
              <a:rPr lang="en-US" altLang="ja-JP" sz="1000" b="1" dirty="0">
                <a:latin typeface="メイリオ" panose="020B0604030504040204" pitchFamily="50" charset="-128"/>
                <a:ea typeface="メイリオ" panose="020B0604030504040204" pitchFamily="50" charset="-128"/>
              </a:rPr>
              <a:t>1</a:t>
            </a:r>
            <a:r>
              <a:rPr lang="ja-JP" altLang="en-US" sz="1000" b="1" dirty="0" smtClean="0">
                <a:latin typeface="メイリオ" panose="020B0604030504040204" pitchFamily="50" charset="-128"/>
                <a:ea typeface="メイリオ" panose="020B0604030504040204" pitchFamily="50" charset="-128"/>
              </a:rPr>
              <a:t>日</a:t>
            </a:r>
            <a:r>
              <a:rPr lang="en-US" altLang="ja-JP" sz="1000" b="1" dirty="0" smtClean="0">
                <a:latin typeface="メイリオ" panose="020B0604030504040204" pitchFamily="50" charset="-128"/>
                <a:ea typeface="メイリオ" panose="020B0604030504040204" pitchFamily="50" charset="-128"/>
              </a:rPr>
              <a:t>3</a:t>
            </a:r>
            <a:r>
              <a:rPr lang="ja-JP" altLang="en-US" sz="1000" b="1" dirty="0" smtClean="0">
                <a:latin typeface="メイリオ" panose="020B0604030504040204" pitchFamily="50" charset="-128"/>
                <a:ea typeface="メイリオ" panose="020B0604030504040204" pitchFamily="50" charset="-128"/>
              </a:rPr>
              <a:t>粒</a:t>
            </a:r>
            <a:endParaRPr kumimoji="1" lang="ja-JP" altLang="en-US" sz="1000" b="1" dirty="0">
              <a:latin typeface="メイリオ" panose="020B0604030504040204" pitchFamily="50" charset="-128"/>
              <a:ea typeface="メイリオ" panose="020B0604030504040204" pitchFamily="50" charset="-128"/>
            </a:endParaRPr>
          </a:p>
        </p:txBody>
      </p:sp>
      <p:sp>
        <p:nvSpPr>
          <p:cNvPr id="251" name="テキスト ボックス 250"/>
          <p:cNvSpPr txBox="1"/>
          <p:nvPr/>
        </p:nvSpPr>
        <p:spPr>
          <a:xfrm>
            <a:off x="6211328" y="7026891"/>
            <a:ext cx="1083475" cy="630942"/>
          </a:xfrm>
          <a:prstGeom prst="rect">
            <a:avLst/>
          </a:prstGeom>
          <a:noFill/>
        </p:spPr>
        <p:txBody>
          <a:bodyPr wrap="square" rtlCol="0">
            <a:spAutoFit/>
          </a:bodyPr>
          <a:lstStyle/>
          <a:p>
            <a:r>
              <a:rPr kumimoji="1" lang="ja-JP" altLang="en-US" sz="700" dirty="0" smtClean="0">
                <a:solidFill>
                  <a:srgbClr val="865E35"/>
                </a:solidFill>
                <a:latin typeface="メイリオ" panose="020B0604030504040204" pitchFamily="50" charset="-128"/>
                <a:ea typeface="メイリオ" panose="020B0604030504040204" pitchFamily="50" charset="-128"/>
              </a:rPr>
              <a:t>ああああああああああああああああああああああああ。</a:t>
            </a:r>
            <a:endParaRPr kumimoji="1" lang="en-US" altLang="ja-JP" sz="700" dirty="0" smtClean="0">
              <a:solidFill>
                <a:srgbClr val="865E35"/>
              </a:solidFill>
              <a:latin typeface="メイリオ" panose="020B0604030504040204" pitchFamily="50" charset="-128"/>
              <a:ea typeface="メイリオ" panose="020B0604030504040204" pitchFamily="50" charset="-128"/>
            </a:endParaRPr>
          </a:p>
          <a:p>
            <a:r>
              <a:rPr lang="ja-JP" altLang="en-US" sz="700" dirty="0" smtClean="0">
                <a:solidFill>
                  <a:srgbClr val="865E35"/>
                </a:solidFill>
                <a:latin typeface="メイリオ" panose="020B0604030504040204" pitchFamily="50" charset="-128"/>
                <a:ea typeface="メイリオ" panose="020B0604030504040204" pitchFamily="50" charset="-128"/>
              </a:rPr>
              <a:t>ああああああああああああああああああ。</a:t>
            </a:r>
            <a:endParaRPr kumimoji="1" lang="ja-JP" altLang="en-US" sz="700" dirty="0">
              <a:solidFill>
                <a:srgbClr val="865E35"/>
              </a:solidFill>
              <a:latin typeface="メイリオ" panose="020B0604030504040204" pitchFamily="50" charset="-128"/>
              <a:ea typeface="メイリオ" panose="020B0604030504040204" pitchFamily="50" charset="-128"/>
            </a:endParaRPr>
          </a:p>
        </p:txBody>
      </p:sp>
      <p:pic>
        <p:nvPicPr>
          <p:cNvPr id="252" name="図 251"/>
          <p:cNvPicPr>
            <a:picLocks noChangeAspect="1"/>
          </p:cNvPicPr>
          <p:nvPr/>
        </p:nvPicPr>
        <p:blipFill>
          <a:blip r:embed="rId11"/>
          <a:stretch>
            <a:fillRect/>
          </a:stretch>
        </p:blipFill>
        <p:spPr>
          <a:xfrm>
            <a:off x="6233630" y="6812884"/>
            <a:ext cx="1072947" cy="175482"/>
          </a:xfrm>
          <a:prstGeom prst="rect">
            <a:avLst/>
          </a:prstGeom>
        </p:spPr>
      </p:pic>
      <p:sp>
        <p:nvSpPr>
          <p:cNvPr id="253" name="テキスト ボックス 252"/>
          <p:cNvSpPr txBox="1"/>
          <p:nvPr/>
        </p:nvSpPr>
        <p:spPr>
          <a:xfrm>
            <a:off x="6214600" y="9505964"/>
            <a:ext cx="954107" cy="400110"/>
          </a:xfrm>
          <a:prstGeom prst="rect">
            <a:avLst/>
          </a:prstGeom>
          <a:noFill/>
        </p:spPr>
        <p:txBody>
          <a:bodyPr wrap="none" rtlCol="0">
            <a:spAutoFit/>
          </a:bodyPr>
          <a:lstStyle/>
          <a:p>
            <a:r>
              <a:rPr kumimoji="1" lang="ja-JP" altLang="en-US" sz="1000" b="1" dirty="0" smtClean="0">
                <a:latin typeface="メイリオ" panose="020B0604030504040204" pitchFamily="50" charset="-128"/>
                <a:ea typeface="メイリオ" panose="020B0604030504040204" pitchFamily="50" charset="-128"/>
              </a:rPr>
              <a:t>●●●サプリ</a:t>
            </a:r>
            <a:endParaRPr kumimoji="1" lang="en-US" altLang="ja-JP" sz="1000" b="1" dirty="0" smtClean="0">
              <a:latin typeface="メイリオ" panose="020B0604030504040204" pitchFamily="50" charset="-128"/>
              <a:ea typeface="メイリオ" panose="020B0604030504040204" pitchFamily="50" charset="-128"/>
            </a:endParaRPr>
          </a:p>
          <a:p>
            <a:r>
              <a:rPr lang="en-US" altLang="ja-JP" sz="1000" b="1" dirty="0">
                <a:latin typeface="メイリオ" panose="020B0604030504040204" pitchFamily="50" charset="-128"/>
                <a:ea typeface="メイリオ" panose="020B0604030504040204" pitchFamily="50" charset="-128"/>
              </a:rPr>
              <a:t>1</a:t>
            </a:r>
            <a:r>
              <a:rPr lang="ja-JP" altLang="en-US" sz="1000" b="1" dirty="0" smtClean="0">
                <a:latin typeface="メイリオ" panose="020B0604030504040204" pitchFamily="50" charset="-128"/>
                <a:ea typeface="メイリオ" panose="020B0604030504040204" pitchFamily="50" charset="-128"/>
              </a:rPr>
              <a:t>日</a:t>
            </a:r>
            <a:r>
              <a:rPr lang="en-US" altLang="ja-JP" sz="1000" b="1" dirty="0" smtClean="0">
                <a:latin typeface="メイリオ" panose="020B0604030504040204" pitchFamily="50" charset="-128"/>
                <a:ea typeface="メイリオ" panose="020B0604030504040204" pitchFamily="50" charset="-128"/>
              </a:rPr>
              <a:t>3</a:t>
            </a:r>
            <a:r>
              <a:rPr lang="ja-JP" altLang="en-US" sz="1000" b="1" dirty="0" smtClean="0">
                <a:latin typeface="メイリオ" panose="020B0604030504040204" pitchFamily="50" charset="-128"/>
                <a:ea typeface="メイリオ" panose="020B0604030504040204" pitchFamily="50" charset="-128"/>
              </a:rPr>
              <a:t>粒</a:t>
            </a:r>
            <a:endParaRPr kumimoji="1" lang="ja-JP" altLang="en-US" sz="1000" b="1" dirty="0">
              <a:latin typeface="メイリオ" panose="020B0604030504040204" pitchFamily="50" charset="-128"/>
              <a:ea typeface="メイリオ" panose="020B0604030504040204" pitchFamily="50" charset="-128"/>
            </a:endParaRPr>
          </a:p>
        </p:txBody>
      </p:sp>
      <p:sp>
        <p:nvSpPr>
          <p:cNvPr id="254" name="テキスト ボックス 253"/>
          <p:cNvSpPr txBox="1"/>
          <p:nvPr/>
        </p:nvSpPr>
        <p:spPr>
          <a:xfrm>
            <a:off x="6214492" y="8735106"/>
            <a:ext cx="1083475" cy="630942"/>
          </a:xfrm>
          <a:prstGeom prst="rect">
            <a:avLst/>
          </a:prstGeom>
          <a:noFill/>
        </p:spPr>
        <p:txBody>
          <a:bodyPr wrap="square" rtlCol="0">
            <a:spAutoFit/>
          </a:bodyPr>
          <a:lstStyle/>
          <a:p>
            <a:r>
              <a:rPr kumimoji="1" lang="ja-JP" altLang="en-US" sz="700" dirty="0" smtClean="0">
                <a:solidFill>
                  <a:srgbClr val="865E35"/>
                </a:solidFill>
                <a:latin typeface="メイリオ" panose="020B0604030504040204" pitchFamily="50" charset="-128"/>
                <a:ea typeface="メイリオ" panose="020B0604030504040204" pitchFamily="50" charset="-128"/>
              </a:rPr>
              <a:t>ああああああああああああああああああああああああ。</a:t>
            </a:r>
            <a:endParaRPr kumimoji="1" lang="en-US" altLang="ja-JP" sz="700" dirty="0" smtClean="0">
              <a:solidFill>
                <a:srgbClr val="865E35"/>
              </a:solidFill>
              <a:latin typeface="メイリオ" panose="020B0604030504040204" pitchFamily="50" charset="-128"/>
              <a:ea typeface="メイリオ" panose="020B0604030504040204" pitchFamily="50" charset="-128"/>
            </a:endParaRPr>
          </a:p>
          <a:p>
            <a:r>
              <a:rPr lang="ja-JP" altLang="en-US" sz="700" dirty="0" smtClean="0">
                <a:solidFill>
                  <a:srgbClr val="865E35"/>
                </a:solidFill>
                <a:latin typeface="メイリオ" panose="020B0604030504040204" pitchFamily="50" charset="-128"/>
                <a:ea typeface="メイリオ" panose="020B0604030504040204" pitchFamily="50" charset="-128"/>
              </a:rPr>
              <a:t>ああああああああああああああああああ。</a:t>
            </a:r>
            <a:endParaRPr kumimoji="1" lang="ja-JP" altLang="en-US" sz="700" dirty="0">
              <a:solidFill>
                <a:srgbClr val="865E35"/>
              </a:solidFill>
              <a:latin typeface="メイリオ" panose="020B0604030504040204" pitchFamily="50" charset="-128"/>
              <a:ea typeface="メイリオ" panose="020B0604030504040204" pitchFamily="50" charset="-128"/>
            </a:endParaRPr>
          </a:p>
        </p:txBody>
      </p:sp>
      <p:pic>
        <p:nvPicPr>
          <p:cNvPr id="255" name="図 254"/>
          <p:cNvPicPr>
            <a:picLocks noChangeAspect="1"/>
          </p:cNvPicPr>
          <p:nvPr/>
        </p:nvPicPr>
        <p:blipFill>
          <a:blip r:embed="rId11"/>
          <a:stretch>
            <a:fillRect/>
          </a:stretch>
        </p:blipFill>
        <p:spPr>
          <a:xfrm>
            <a:off x="6236794" y="8521099"/>
            <a:ext cx="1072947" cy="175482"/>
          </a:xfrm>
          <a:prstGeom prst="rect">
            <a:avLst/>
          </a:prstGeom>
        </p:spPr>
      </p:pic>
      <p:pic>
        <p:nvPicPr>
          <p:cNvPr id="233" name="図 23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191973" y="10123854"/>
            <a:ext cx="214392" cy="213499"/>
          </a:xfrm>
          <a:prstGeom prst="rect">
            <a:avLst/>
          </a:prstGeom>
        </p:spPr>
      </p:pic>
      <p:sp>
        <p:nvSpPr>
          <p:cNvPr id="234" name="テキスト ボックス 233"/>
          <p:cNvSpPr txBox="1"/>
          <p:nvPr/>
        </p:nvSpPr>
        <p:spPr>
          <a:xfrm>
            <a:off x="5364523" y="10101121"/>
            <a:ext cx="1904689" cy="215444"/>
          </a:xfrm>
          <a:prstGeom prst="rect">
            <a:avLst/>
          </a:prstGeom>
          <a:noFill/>
        </p:spPr>
        <p:txBody>
          <a:bodyPr wrap="none" rtlCol="0">
            <a:spAutoFit/>
          </a:bodyPr>
          <a:lstStyle/>
          <a:p>
            <a:r>
              <a:rPr kumimoji="1" lang="ja-JP" altLang="en-US" sz="800" dirty="0" smtClean="0">
                <a:solidFill>
                  <a:srgbClr val="F39800"/>
                </a:solidFill>
                <a:latin typeface="ＭＳ Ｐ明朝" panose="02020600040205080304" pitchFamily="18" charset="-128"/>
                <a:ea typeface="ＭＳ Ｐ明朝" panose="02020600040205080304" pitchFamily="18" charset="-128"/>
              </a:rPr>
              <a:t>オンラインショップでご購入いただけます</a:t>
            </a:r>
            <a:endParaRPr kumimoji="1" lang="ja-JP" altLang="en-US" sz="800" dirty="0">
              <a:solidFill>
                <a:srgbClr val="F39800"/>
              </a:solidFill>
              <a:latin typeface="ＭＳ Ｐ明朝" panose="02020600040205080304" pitchFamily="18" charset="-128"/>
              <a:ea typeface="ＭＳ Ｐ明朝" panose="02020600040205080304" pitchFamily="18" charset="-128"/>
            </a:endParaRPr>
          </a:p>
        </p:txBody>
      </p:sp>
      <p:sp>
        <p:nvSpPr>
          <p:cNvPr id="2" name="正方形/長方形 1"/>
          <p:cNvSpPr/>
          <p:nvPr/>
        </p:nvSpPr>
        <p:spPr>
          <a:xfrm>
            <a:off x="5217786" y="5171007"/>
            <a:ext cx="937390" cy="13710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ja-JP" altLang="en-US" sz="800" b="1" dirty="0" smtClean="0">
                <a:latin typeface="メイリオ" panose="020B0604030504040204" pitchFamily="50" charset="-128"/>
                <a:ea typeface="メイリオ" panose="020B0604030504040204" pitchFamily="50" charset="-128"/>
              </a:rPr>
              <a:t>写真を</a:t>
            </a:r>
            <a:endParaRPr kumimoji="1" lang="en-US" altLang="ja-JP" sz="800" b="1" dirty="0" smtClean="0">
              <a:latin typeface="メイリオ" panose="020B0604030504040204" pitchFamily="50" charset="-128"/>
              <a:ea typeface="メイリオ" panose="020B0604030504040204" pitchFamily="50" charset="-128"/>
            </a:endParaRPr>
          </a:p>
          <a:p>
            <a:pPr algn="ctr">
              <a:lnSpc>
                <a:spcPct val="150000"/>
              </a:lnSpc>
            </a:pPr>
            <a:r>
              <a:rPr lang="ja-JP" altLang="en-US" sz="800" b="1" dirty="0">
                <a:latin typeface="メイリオ" panose="020B0604030504040204" pitchFamily="50" charset="-128"/>
                <a:ea typeface="メイリオ" panose="020B0604030504040204" pitchFamily="50" charset="-128"/>
              </a:rPr>
              <a:t>入</a:t>
            </a:r>
            <a:r>
              <a:rPr lang="ja-JP" altLang="en-US" sz="800" b="1" dirty="0" smtClean="0">
                <a:latin typeface="メイリオ" panose="020B0604030504040204" pitchFamily="50" charset="-128"/>
                <a:ea typeface="メイリオ" panose="020B0604030504040204" pitchFamily="50" charset="-128"/>
              </a:rPr>
              <a:t>れてくださ</a:t>
            </a:r>
            <a:r>
              <a:rPr lang="ja-JP" altLang="en-US" sz="800" b="1" dirty="0">
                <a:latin typeface="メイリオ" panose="020B0604030504040204" pitchFamily="50" charset="-128"/>
                <a:ea typeface="メイリオ" panose="020B0604030504040204" pitchFamily="50" charset="-128"/>
              </a:rPr>
              <a:t>い</a:t>
            </a:r>
            <a:endParaRPr kumimoji="1" lang="ja-JP" altLang="en-US" sz="800" b="1" dirty="0">
              <a:latin typeface="メイリオ" panose="020B0604030504040204" pitchFamily="50" charset="-128"/>
              <a:ea typeface="メイリオ" panose="020B0604030504040204" pitchFamily="50" charset="-128"/>
            </a:endParaRPr>
          </a:p>
        </p:txBody>
      </p:sp>
      <p:sp>
        <p:nvSpPr>
          <p:cNvPr id="36" name="正方形/長方形 35"/>
          <p:cNvSpPr/>
          <p:nvPr/>
        </p:nvSpPr>
        <p:spPr>
          <a:xfrm>
            <a:off x="5217786" y="6839126"/>
            <a:ext cx="937390" cy="13710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ja-JP" altLang="en-US" sz="800" b="1" dirty="0" smtClean="0">
                <a:latin typeface="メイリオ" panose="020B0604030504040204" pitchFamily="50" charset="-128"/>
                <a:ea typeface="メイリオ" panose="020B0604030504040204" pitchFamily="50" charset="-128"/>
              </a:rPr>
              <a:t>写真を</a:t>
            </a:r>
            <a:endParaRPr kumimoji="1" lang="en-US" altLang="ja-JP" sz="800" b="1" dirty="0" smtClean="0">
              <a:latin typeface="メイリオ" panose="020B0604030504040204" pitchFamily="50" charset="-128"/>
              <a:ea typeface="メイリオ" panose="020B0604030504040204" pitchFamily="50" charset="-128"/>
            </a:endParaRPr>
          </a:p>
          <a:p>
            <a:pPr algn="ctr">
              <a:lnSpc>
                <a:spcPct val="150000"/>
              </a:lnSpc>
            </a:pPr>
            <a:r>
              <a:rPr lang="ja-JP" altLang="en-US" sz="800" b="1" dirty="0">
                <a:latin typeface="メイリオ" panose="020B0604030504040204" pitchFamily="50" charset="-128"/>
                <a:ea typeface="メイリオ" panose="020B0604030504040204" pitchFamily="50" charset="-128"/>
              </a:rPr>
              <a:t>入</a:t>
            </a:r>
            <a:r>
              <a:rPr lang="ja-JP" altLang="en-US" sz="800" b="1" dirty="0" smtClean="0">
                <a:latin typeface="メイリオ" panose="020B0604030504040204" pitchFamily="50" charset="-128"/>
                <a:ea typeface="メイリオ" panose="020B0604030504040204" pitchFamily="50" charset="-128"/>
              </a:rPr>
              <a:t>れてくださ</a:t>
            </a:r>
            <a:r>
              <a:rPr lang="ja-JP" altLang="en-US" sz="800" b="1" dirty="0">
                <a:latin typeface="メイリオ" panose="020B0604030504040204" pitchFamily="50" charset="-128"/>
                <a:ea typeface="メイリオ" panose="020B0604030504040204" pitchFamily="50" charset="-128"/>
              </a:rPr>
              <a:t>い</a:t>
            </a:r>
            <a:endParaRPr kumimoji="1" lang="ja-JP" altLang="en-US" sz="800" b="1" dirty="0">
              <a:latin typeface="メイリオ" panose="020B0604030504040204" pitchFamily="50" charset="-128"/>
              <a:ea typeface="メイリオ" panose="020B0604030504040204" pitchFamily="50" charset="-128"/>
            </a:endParaRPr>
          </a:p>
        </p:txBody>
      </p:sp>
      <p:sp>
        <p:nvSpPr>
          <p:cNvPr id="37" name="正方形/長方形 36"/>
          <p:cNvSpPr/>
          <p:nvPr/>
        </p:nvSpPr>
        <p:spPr>
          <a:xfrm>
            <a:off x="5217786" y="8535925"/>
            <a:ext cx="937390" cy="13710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ja-JP" altLang="en-US" sz="800" b="1" dirty="0" smtClean="0">
                <a:latin typeface="メイリオ" panose="020B0604030504040204" pitchFamily="50" charset="-128"/>
                <a:ea typeface="メイリオ" panose="020B0604030504040204" pitchFamily="50" charset="-128"/>
              </a:rPr>
              <a:t>写真を</a:t>
            </a:r>
            <a:endParaRPr kumimoji="1" lang="en-US" altLang="ja-JP" sz="800" b="1" dirty="0" smtClean="0">
              <a:latin typeface="メイリオ" panose="020B0604030504040204" pitchFamily="50" charset="-128"/>
              <a:ea typeface="メイリオ" panose="020B0604030504040204" pitchFamily="50" charset="-128"/>
            </a:endParaRPr>
          </a:p>
          <a:p>
            <a:pPr algn="ctr">
              <a:lnSpc>
                <a:spcPct val="150000"/>
              </a:lnSpc>
            </a:pPr>
            <a:r>
              <a:rPr lang="ja-JP" altLang="en-US" sz="800" b="1" dirty="0">
                <a:latin typeface="メイリオ" panose="020B0604030504040204" pitchFamily="50" charset="-128"/>
                <a:ea typeface="メイリオ" panose="020B0604030504040204" pitchFamily="50" charset="-128"/>
              </a:rPr>
              <a:t>入</a:t>
            </a:r>
            <a:r>
              <a:rPr lang="ja-JP" altLang="en-US" sz="800" b="1" dirty="0" smtClean="0">
                <a:latin typeface="メイリオ" panose="020B0604030504040204" pitchFamily="50" charset="-128"/>
                <a:ea typeface="メイリオ" panose="020B0604030504040204" pitchFamily="50" charset="-128"/>
              </a:rPr>
              <a:t>れてくださ</a:t>
            </a:r>
            <a:r>
              <a:rPr lang="ja-JP" altLang="en-US" sz="800" b="1" dirty="0">
                <a:latin typeface="メイリオ" panose="020B0604030504040204" pitchFamily="50" charset="-128"/>
                <a:ea typeface="メイリオ" panose="020B0604030504040204" pitchFamily="50" charset="-128"/>
              </a:rPr>
              <a:t>い</a:t>
            </a:r>
            <a:endParaRPr kumimoji="1" lang="ja-JP" altLang="en-US" sz="8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101869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黄">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T.pptx" id="{A0C4CD2B-B761-447C-A709-DF1322E9BE0F}" vid="{BFFE18B5-2DC2-4391-8F00-476A95059982}"/>
    </a:ext>
  </a:extLst>
</a:theme>
</file>

<file path=ppt/theme/theme2.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664</TotalTime>
  <Words>451</Words>
  <Application>Microsoft Office PowerPoint</Application>
  <PresentationFormat>ユーザー設定</PresentationFormat>
  <Paragraphs>50</Paragraphs>
  <Slides>2</Slides>
  <Notes>1</Notes>
  <HiddenSlides>0</HiddenSlides>
  <MMClips>0</MMClips>
  <ScaleCrop>false</ScaleCrop>
  <HeadingPairs>
    <vt:vector size="4" baseType="variant">
      <vt:variant>
        <vt:lpstr>テーマ</vt:lpstr>
      </vt:variant>
      <vt:variant>
        <vt:i4>2</vt:i4>
      </vt:variant>
      <vt:variant>
        <vt:lpstr>スライド タイトル</vt:lpstr>
      </vt:variant>
      <vt:variant>
        <vt:i4>2</vt:i4>
      </vt:variant>
    </vt:vector>
  </HeadingPairs>
  <TitlesOfParts>
    <vt:vector size="4" baseType="lpstr">
      <vt:lpstr>Office テーマ</vt:lpstr>
      <vt:lpstr>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赤星真人(d006033)</cp:lastModifiedBy>
  <cp:revision>67</cp:revision>
  <cp:lastPrinted>2013-08-19T08:06:24Z</cp:lastPrinted>
  <dcterms:created xsi:type="dcterms:W3CDTF">2013-08-08T01:25:55Z</dcterms:created>
  <dcterms:modified xsi:type="dcterms:W3CDTF">2013-09-24T11:04:28Z</dcterms:modified>
</cp:coreProperties>
</file>