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10907713" cy="7775575"/>
  <p:notesSz cx="8483600" cy="123444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E3A39"/>
    <a:srgbClr val="ED86B3"/>
    <a:srgbClr val="000099"/>
    <a:srgbClr val="F0F4FA"/>
    <a:srgbClr val="E8EEF8"/>
    <a:srgbClr val="203864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100" d="100"/>
          <a:sy n="100" d="100"/>
        </p:scale>
        <p:origin x="-504" y="-462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3676226" cy="619364"/>
          </a:xfrm>
          <a:prstGeom prst="rect">
            <a:avLst/>
          </a:prstGeom>
        </p:spPr>
        <p:txBody>
          <a:bodyPr vert="horz" lIns="113861" tIns="56931" rIns="113861" bIns="56931" rtlCol="0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805413" y="1"/>
            <a:ext cx="3676226" cy="619364"/>
          </a:xfrm>
          <a:prstGeom prst="rect">
            <a:avLst/>
          </a:prstGeom>
        </p:spPr>
        <p:txBody>
          <a:bodyPr vert="horz" lIns="113861" tIns="56931" rIns="113861" bIns="56931" rtlCol="0"/>
          <a:lstStyle>
            <a:lvl1pPr algn="r">
              <a:defRPr sz="1500"/>
            </a:lvl1pPr>
          </a:lstStyle>
          <a:p>
            <a:fld id="{70F99883-74AE-4A2C-81B7-5B86A08198C0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317625" y="1541463"/>
            <a:ext cx="5848350" cy="4168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3861" tIns="56931" rIns="113861" bIns="56931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48360" y="5940743"/>
            <a:ext cx="6786880" cy="4860607"/>
          </a:xfrm>
          <a:prstGeom prst="rect">
            <a:avLst/>
          </a:prstGeom>
        </p:spPr>
        <p:txBody>
          <a:bodyPr vert="horz" lIns="113861" tIns="56931" rIns="113861" bIns="56931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11725040"/>
            <a:ext cx="3676226" cy="619363"/>
          </a:xfrm>
          <a:prstGeom prst="rect">
            <a:avLst/>
          </a:prstGeom>
        </p:spPr>
        <p:txBody>
          <a:bodyPr vert="horz" lIns="113861" tIns="56931" rIns="113861" bIns="56931" rtlCol="0" anchor="b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805413" y="11725040"/>
            <a:ext cx="3676226" cy="619363"/>
          </a:xfrm>
          <a:prstGeom prst="rect">
            <a:avLst/>
          </a:prstGeom>
        </p:spPr>
        <p:txBody>
          <a:bodyPr vert="horz" lIns="113861" tIns="56931" rIns="113861" bIns="56931" rtlCol="0" anchor="b"/>
          <a:lstStyle>
            <a:lvl1pPr algn="r">
              <a:defRPr sz="15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4" name="図 9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73" y="55"/>
            <a:ext cx="10906740" cy="7776158"/>
          </a:xfrm>
          <a:prstGeom prst="rect">
            <a:avLst/>
          </a:prstGeom>
        </p:spPr>
      </p:pic>
      <p:sp>
        <p:nvSpPr>
          <p:cNvPr id="2" name="テキスト ボックス 1"/>
          <p:cNvSpPr txBox="1"/>
          <p:nvPr/>
        </p:nvSpPr>
        <p:spPr>
          <a:xfrm>
            <a:off x="7867650" y="1533525"/>
            <a:ext cx="2238375" cy="4010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kumimoji="1" lang="ja-JP" altLang="en-US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7778749" y="1368578"/>
            <a:ext cx="2428875" cy="8925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600" dirty="0" smtClean="0">
                <a:solidFill>
                  <a:schemeClr val="bg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アスクル</a:t>
            </a:r>
            <a:endParaRPr lang="en-US" altLang="ja-JP" sz="2600" dirty="0" smtClean="0">
              <a:solidFill>
                <a:schemeClr val="bg1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algn="ctr"/>
            <a:r>
              <a:rPr lang="ja-JP" altLang="en-US" sz="2600" dirty="0">
                <a:solidFill>
                  <a:schemeClr val="bg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デイサービス</a:t>
            </a:r>
            <a:endParaRPr kumimoji="1" lang="ja-JP" altLang="en-US" sz="2600" dirty="0">
              <a:solidFill>
                <a:schemeClr val="bg1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8573841" y="2190790"/>
            <a:ext cx="838691" cy="3539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/>
            <a:r>
              <a:rPr lang="ja-JP" altLang="en-US" sz="1700" dirty="0" smtClean="0">
                <a:solidFill>
                  <a:schemeClr val="bg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ご案内</a:t>
            </a:r>
            <a:endParaRPr lang="ja-JP" altLang="en-US" sz="1700" dirty="0">
              <a:solidFill>
                <a:schemeClr val="bg1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7657456" y="5400675"/>
            <a:ext cx="2800767" cy="15286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2800"/>
              </a:lnSpc>
            </a:pPr>
            <a:r>
              <a:rPr lang="ja-JP" altLang="en-US" sz="12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毎日をもっと生き生きと、</a:t>
            </a:r>
          </a:p>
          <a:p>
            <a:pPr algn="ctr">
              <a:lnSpc>
                <a:spcPts val="2800"/>
              </a:lnSpc>
            </a:pPr>
            <a:r>
              <a:rPr lang="ja-JP" altLang="en-US" sz="12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より実りある</a:t>
            </a:r>
            <a:r>
              <a:rPr lang="ja-JP" altLang="en-US" sz="12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もの</a:t>
            </a:r>
            <a:r>
              <a:rPr lang="ja-JP" altLang="en-US" sz="12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へとするために</a:t>
            </a:r>
            <a:r>
              <a:rPr lang="en-US" altLang="ja-JP" sz="12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…</a:t>
            </a:r>
            <a:r>
              <a:rPr lang="ja-JP" altLang="en-US" sz="1200" dirty="0" err="1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。</a:t>
            </a:r>
            <a:endParaRPr lang="ja-JP" altLang="en-US" sz="12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algn="ctr">
              <a:lnSpc>
                <a:spcPts val="2800"/>
              </a:lnSpc>
            </a:pPr>
            <a:r>
              <a:rPr lang="ja-JP" altLang="en-US" sz="12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わたしたちがそのお手伝いを</a:t>
            </a:r>
          </a:p>
          <a:p>
            <a:pPr algn="ctr">
              <a:lnSpc>
                <a:spcPts val="2800"/>
              </a:lnSpc>
            </a:pPr>
            <a:r>
              <a:rPr lang="ja-JP" altLang="en-US" sz="12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させていただきます。</a:t>
            </a:r>
            <a:endParaRPr kumimoji="1" lang="ja-JP" altLang="en-US" sz="12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1" name="正方形/長方形 10"/>
          <p:cNvSpPr/>
          <p:nvPr/>
        </p:nvSpPr>
        <p:spPr>
          <a:xfrm>
            <a:off x="3895665" y="478901"/>
            <a:ext cx="851515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3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施設概要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4350020" y="896647"/>
            <a:ext cx="1210588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アスクルデイサービス</a:t>
            </a:r>
          </a:p>
        </p:txBody>
      </p:sp>
      <p:sp>
        <p:nvSpPr>
          <p:cNvPr id="13" name="正方形/長方形 12"/>
          <p:cNvSpPr/>
          <p:nvPr/>
        </p:nvSpPr>
        <p:spPr>
          <a:xfrm>
            <a:off x="4350020" y="1126145"/>
            <a:ext cx="1273176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〒</a:t>
            </a:r>
            <a:r>
              <a:rPr lang="en-US" altLang="ja-JP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135-0061</a:t>
            </a:r>
          </a:p>
          <a:p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東京都江東区豊洲</a:t>
            </a:r>
            <a:r>
              <a:rPr lang="en-US" altLang="ja-JP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3-2-3</a:t>
            </a:r>
          </a:p>
        </p:txBody>
      </p:sp>
      <p:sp>
        <p:nvSpPr>
          <p:cNvPr id="14" name="正方形/長方形 13"/>
          <p:cNvSpPr/>
          <p:nvPr/>
        </p:nvSpPr>
        <p:spPr>
          <a:xfrm>
            <a:off x="4350020" y="1460171"/>
            <a:ext cx="595035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鈴木健太</a:t>
            </a:r>
          </a:p>
        </p:txBody>
      </p:sp>
      <p:sp>
        <p:nvSpPr>
          <p:cNvPr id="15" name="正方形/長方形 14"/>
          <p:cNvSpPr/>
          <p:nvPr/>
        </p:nvSpPr>
        <p:spPr>
          <a:xfrm>
            <a:off x="4350020" y="1673236"/>
            <a:ext cx="954107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平成</a:t>
            </a:r>
            <a:r>
              <a:rPr lang="en-US" altLang="ja-JP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23</a:t>
            </a: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年</a:t>
            </a:r>
            <a:r>
              <a:rPr lang="en-US" altLang="ja-JP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2</a:t>
            </a: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月</a:t>
            </a:r>
            <a:r>
              <a:rPr lang="en-US" altLang="ja-JP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21</a:t>
            </a:r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日</a:t>
            </a:r>
          </a:p>
        </p:txBody>
      </p:sp>
      <p:sp>
        <p:nvSpPr>
          <p:cNvPr id="16" name="正方形/長方形 15"/>
          <p:cNvSpPr/>
          <p:nvPr/>
        </p:nvSpPr>
        <p:spPr>
          <a:xfrm>
            <a:off x="4350020" y="1896426"/>
            <a:ext cx="1364476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10</a:t>
            </a:r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名（平成</a:t>
            </a:r>
            <a:r>
              <a:rPr lang="en-US" altLang="ja-JP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26</a:t>
            </a:r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年</a:t>
            </a:r>
            <a:r>
              <a:rPr lang="en-US" altLang="ja-JP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2</a:t>
            </a:r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月現在）</a:t>
            </a:r>
          </a:p>
        </p:txBody>
      </p:sp>
      <p:sp>
        <p:nvSpPr>
          <p:cNvPr id="17" name="正方形/長方形 16"/>
          <p:cNvSpPr/>
          <p:nvPr/>
        </p:nvSpPr>
        <p:spPr>
          <a:xfrm>
            <a:off x="4350020" y="2108887"/>
            <a:ext cx="338554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5</a:t>
            </a:r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台</a:t>
            </a:r>
          </a:p>
        </p:txBody>
      </p:sp>
      <p:sp>
        <p:nvSpPr>
          <p:cNvPr id="18" name="正方形/長方形 17"/>
          <p:cNvSpPr/>
          <p:nvPr/>
        </p:nvSpPr>
        <p:spPr>
          <a:xfrm>
            <a:off x="4350020" y="2324526"/>
            <a:ext cx="389850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</a:t>
            </a:r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名</a:t>
            </a:r>
          </a:p>
        </p:txBody>
      </p:sp>
      <p:sp>
        <p:nvSpPr>
          <p:cNvPr id="19" name="正方形/長方形 18"/>
          <p:cNvSpPr/>
          <p:nvPr/>
        </p:nvSpPr>
        <p:spPr>
          <a:xfrm>
            <a:off x="3786739" y="896647"/>
            <a:ext cx="595035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800" dirty="0">
                <a:solidFill>
                  <a:srgbClr val="ED86B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施設名称</a:t>
            </a:r>
          </a:p>
        </p:txBody>
      </p:sp>
      <p:sp>
        <p:nvSpPr>
          <p:cNvPr id="20" name="正方形/長方形 19"/>
          <p:cNvSpPr/>
          <p:nvPr/>
        </p:nvSpPr>
        <p:spPr>
          <a:xfrm>
            <a:off x="3786739" y="1126145"/>
            <a:ext cx="595035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800" dirty="0">
                <a:solidFill>
                  <a:srgbClr val="ED86B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住　　所</a:t>
            </a:r>
          </a:p>
        </p:txBody>
      </p:sp>
      <p:sp>
        <p:nvSpPr>
          <p:cNvPr id="21" name="正方形/長方形 20"/>
          <p:cNvSpPr/>
          <p:nvPr/>
        </p:nvSpPr>
        <p:spPr>
          <a:xfrm>
            <a:off x="3786739" y="1460442"/>
            <a:ext cx="595035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800" dirty="0">
                <a:solidFill>
                  <a:srgbClr val="ED86B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代表者名</a:t>
            </a:r>
          </a:p>
        </p:txBody>
      </p:sp>
      <p:sp>
        <p:nvSpPr>
          <p:cNvPr id="22" name="正方形/長方形 21"/>
          <p:cNvSpPr/>
          <p:nvPr/>
        </p:nvSpPr>
        <p:spPr>
          <a:xfrm>
            <a:off x="3786739" y="1673236"/>
            <a:ext cx="595035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800" dirty="0">
                <a:solidFill>
                  <a:srgbClr val="ED86B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設　　立</a:t>
            </a:r>
          </a:p>
        </p:txBody>
      </p:sp>
      <p:sp>
        <p:nvSpPr>
          <p:cNvPr id="23" name="正方形/長方形 22"/>
          <p:cNvSpPr/>
          <p:nvPr/>
        </p:nvSpPr>
        <p:spPr>
          <a:xfrm>
            <a:off x="3786739" y="1896426"/>
            <a:ext cx="595035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800" dirty="0">
                <a:solidFill>
                  <a:srgbClr val="ED86B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スタッフ</a:t>
            </a:r>
          </a:p>
        </p:txBody>
      </p:sp>
      <p:sp>
        <p:nvSpPr>
          <p:cNvPr id="24" name="正方形/長方形 23"/>
          <p:cNvSpPr/>
          <p:nvPr/>
        </p:nvSpPr>
        <p:spPr>
          <a:xfrm>
            <a:off x="3786739" y="2109082"/>
            <a:ext cx="595035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800" dirty="0" smtClean="0">
                <a:solidFill>
                  <a:srgbClr val="ED86B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駐 車 </a:t>
            </a:r>
            <a:r>
              <a:rPr lang="ja-JP" altLang="en-US" sz="800" dirty="0">
                <a:solidFill>
                  <a:srgbClr val="ED86B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場</a:t>
            </a:r>
          </a:p>
        </p:txBody>
      </p:sp>
      <p:sp>
        <p:nvSpPr>
          <p:cNvPr id="25" name="正方形/長方形 24"/>
          <p:cNvSpPr/>
          <p:nvPr/>
        </p:nvSpPr>
        <p:spPr>
          <a:xfrm>
            <a:off x="3786739" y="2324526"/>
            <a:ext cx="595035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800" dirty="0">
                <a:solidFill>
                  <a:srgbClr val="ED86B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利用定員</a:t>
            </a:r>
          </a:p>
        </p:txBody>
      </p:sp>
      <p:cxnSp>
        <p:nvCxnSpPr>
          <p:cNvPr id="27" name="直線コネクタ 26"/>
          <p:cNvCxnSpPr/>
          <p:nvPr/>
        </p:nvCxnSpPr>
        <p:spPr>
          <a:xfrm>
            <a:off x="4359450" y="930697"/>
            <a:ext cx="0" cy="1605600"/>
          </a:xfrm>
          <a:prstGeom prst="line">
            <a:avLst/>
          </a:prstGeom>
          <a:ln>
            <a:solidFill>
              <a:srgbClr val="ED86B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正方形/長方形 29"/>
          <p:cNvSpPr/>
          <p:nvPr/>
        </p:nvSpPr>
        <p:spPr>
          <a:xfrm>
            <a:off x="3895665" y="2805135"/>
            <a:ext cx="1184940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3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お問い合わせ</a:t>
            </a:r>
            <a:endParaRPr lang="ja-JP" altLang="en-US" sz="13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1" name="正方形/長方形 30"/>
          <p:cNvSpPr/>
          <p:nvPr/>
        </p:nvSpPr>
        <p:spPr>
          <a:xfrm>
            <a:off x="3779085" y="3151239"/>
            <a:ext cx="2167581" cy="3847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900" dirty="0">
                <a:solidFill>
                  <a:srgbClr val="ED86B3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TEL 03-1234-1111</a:t>
            </a:r>
            <a:endParaRPr lang="ja-JP" altLang="en-US" sz="1900" dirty="0">
              <a:solidFill>
                <a:srgbClr val="ED86B3"/>
              </a:solidFill>
              <a:latin typeface="HGSｺﾞｼｯｸE" panose="020B0900000000000000" pitchFamily="50" charset="-128"/>
              <a:ea typeface="HGSｺﾞｼｯｸE" panose="020B0900000000000000" pitchFamily="50" charset="-128"/>
            </a:endParaRPr>
          </a:p>
        </p:txBody>
      </p:sp>
      <p:sp>
        <p:nvSpPr>
          <p:cNvPr id="32" name="正方形/長方形 31"/>
          <p:cNvSpPr/>
          <p:nvPr/>
        </p:nvSpPr>
        <p:spPr>
          <a:xfrm>
            <a:off x="3795348" y="3437519"/>
            <a:ext cx="1361270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050" dirty="0">
                <a:solidFill>
                  <a:srgbClr val="ED86B3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FAX 03-1234-1112</a:t>
            </a:r>
            <a:endParaRPr lang="ja-JP" altLang="en-US" sz="1050" dirty="0">
              <a:solidFill>
                <a:srgbClr val="ED86B3"/>
              </a:solidFill>
              <a:latin typeface="HGSｺﾞｼｯｸE" panose="020B0900000000000000" pitchFamily="50" charset="-128"/>
              <a:ea typeface="HGSｺﾞｼｯｸE" panose="020B0900000000000000" pitchFamily="50" charset="-128"/>
            </a:endParaRPr>
          </a:p>
        </p:txBody>
      </p:sp>
      <p:sp>
        <p:nvSpPr>
          <p:cNvPr id="33" name="正方形/長方形 32"/>
          <p:cNvSpPr/>
          <p:nvPr/>
        </p:nvSpPr>
        <p:spPr>
          <a:xfrm>
            <a:off x="3793507" y="3614514"/>
            <a:ext cx="1604927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050" dirty="0">
                <a:solidFill>
                  <a:srgbClr val="ED86B3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http://www.askult.com/</a:t>
            </a:r>
            <a:endParaRPr lang="ja-JP" altLang="en-US" sz="1050" dirty="0">
              <a:solidFill>
                <a:srgbClr val="ED86B3"/>
              </a:solidFill>
              <a:latin typeface="HGSｺﾞｼｯｸE" panose="020B0900000000000000" pitchFamily="50" charset="-128"/>
              <a:ea typeface="HGSｺﾞｼｯｸE" panose="020B0900000000000000" pitchFamily="50" charset="-128"/>
            </a:endParaRPr>
          </a:p>
        </p:txBody>
      </p:sp>
      <p:sp>
        <p:nvSpPr>
          <p:cNvPr id="35" name="正方形/長方形 34"/>
          <p:cNvSpPr/>
          <p:nvPr/>
        </p:nvSpPr>
        <p:spPr>
          <a:xfrm>
            <a:off x="6101752" y="3154467"/>
            <a:ext cx="287258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ja-JP" sz="16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(</a:t>
            </a:r>
            <a:endParaRPr lang="ja-JP" altLang="en-US" sz="16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6" name="正方形/長方形 35"/>
          <p:cNvSpPr/>
          <p:nvPr/>
        </p:nvSpPr>
        <p:spPr>
          <a:xfrm>
            <a:off x="6205221" y="3192492"/>
            <a:ext cx="723275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6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受付</a:t>
            </a:r>
            <a:r>
              <a:rPr lang="ja-JP" altLang="en-US" sz="6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時間</a:t>
            </a:r>
            <a:endParaRPr lang="en-US" altLang="ja-JP" sz="600" dirty="0" smtClean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algn="ctr"/>
            <a:r>
              <a:rPr lang="en-US" altLang="ja-JP" sz="6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</a:t>
            </a:r>
            <a:r>
              <a:rPr lang="ja-JP" altLang="en-US" sz="6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</a:t>
            </a:r>
            <a:r>
              <a:rPr lang="en-US" altLang="ja-JP" sz="6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〜00</a:t>
            </a:r>
            <a:r>
              <a:rPr lang="ja-JP" altLang="en-US" sz="6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時まで</a:t>
            </a:r>
          </a:p>
        </p:txBody>
      </p:sp>
      <p:sp>
        <p:nvSpPr>
          <p:cNvPr id="37" name="正方形/長方形 36"/>
          <p:cNvSpPr/>
          <p:nvPr/>
        </p:nvSpPr>
        <p:spPr>
          <a:xfrm>
            <a:off x="6763197" y="3154467"/>
            <a:ext cx="287258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ja-JP" sz="16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)</a:t>
            </a:r>
            <a:endParaRPr lang="ja-JP" altLang="en-US" sz="16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8" name="正方形/長方形 37"/>
          <p:cNvSpPr/>
          <p:nvPr/>
        </p:nvSpPr>
        <p:spPr>
          <a:xfrm>
            <a:off x="3895665" y="4125435"/>
            <a:ext cx="851515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3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アクセス</a:t>
            </a:r>
            <a:endParaRPr lang="ja-JP" altLang="en-US" sz="13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9" name="正方形/長方形 38"/>
          <p:cNvSpPr/>
          <p:nvPr/>
        </p:nvSpPr>
        <p:spPr>
          <a:xfrm>
            <a:off x="3790356" y="7083697"/>
            <a:ext cx="3264033" cy="2000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7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41" name="正方形/長方形 40"/>
          <p:cNvSpPr/>
          <p:nvPr/>
        </p:nvSpPr>
        <p:spPr>
          <a:xfrm>
            <a:off x="3790356" y="6457382"/>
            <a:ext cx="3266450" cy="2000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7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</a:t>
            </a:r>
            <a:endParaRPr lang="en-US" altLang="ja-JP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42" name="正方形/長方形 41"/>
          <p:cNvSpPr/>
          <p:nvPr/>
        </p:nvSpPr>
        <p:spPr>
          <a:xfrm>
            <a:off x="3747334" y="6646805"/>
            <a:ext cx="962024" cy="2000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〈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電車の場合</a:t>
            </a:r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〉</a:t>
            </a:r>
          </a:p>
        </p:txBody>
      </p:sp>
      <p:sp>
        <p:nvSpPr>
          <p:cNvPr id="43" name="正方形/長方形 42"/>
          <p:cNvSpPr/>
          <p:nvPr/>
        </p:nvSpPr>
        <p:spPr>
          <a:xfrm>
            <a:off x="3747334" y="6325269"/>
            <a:ext cx="906551" cy="2000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〈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お車の場合</a:t>
            </a:r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〉</a:t>
            </a:r>
          </a:p>
        </p:txBody>
      </p:sp>
      <p:sp>
        <p:nvSpPr>
          <p:cNvPr id="44" name="正方形/長方形 43"/>
          <p:cNvSpPr/>
          <p:nvPr/>
        </p:nvSpPr>
        <p:spPr>
          <a:xfrm>
            <a:off x="3747334" y="6951513"/>
            <a:ext cx="968707" cy="2000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〈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バスの場合</a:t>
            </a:r>
            <a:r>
              <a:rPr lang="en-US" altLang="ja-JP" sz="7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〉</a:t>
            </a:r>
            <a:endParaRPr lang="en-US" altLang="ja-JP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45" name="正方形/長方形 44"/>
          <p:cNvSpPr/>
          <p:nvPr/>
        </p:nvSpPr>
        <p:spPr>
          <a:xfrm>
            <a:off x="3790356" y="6774457"/>
            <a:ext cx="3264033" cy="2000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7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46" name="正方形/長方形 45"/>
          <p:cNvSpPr/>
          <p:nvPr/>
        </p:nvSpPr>
        <p:spPr>
          <a:xfrm>
            <a:off x="279955" y="433172"/>
            <a:ext cx="3013579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600" dirty="0" smtClean="0">
                <a:solidFill>
                  <a:srgbClr val="ED86B3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憩いのひとときを過ごせる</a:t>
            </a:r>
          </a:p>
          <a:p>
            <a:r>
              <a:rPr lang="ja-JP" altLang="en-US" sz="1600" dirty="0" smtClean="0">
                <a:solidFill>
                  <a:srgbClr val="ED86B3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デイサービスセンターです。</a:t>
            </a:r>
            <a:endParaRPr lang="ja-JP" altLang="en-US" sz="1600" dirty="0">
              <a:solidFill>
                <a:srgbClr val="ED86B3"/>
              </a:solidFill>
              <a:latin typeface="HGSｺﾞｼｯｸE" panose="020B0900000000000000" pitchFamily="50" charset="-128"/>
              <a:ea typeface="HGSｺﾞｼｯｸE" panose="020B0900000000000000" pitchFamily="50" charset="-128"/>
            </a:endParaRPr>
          </a:p>
        </p:txBody>
      </p:sp>
      <p:sp>
        <p:nvSpPr>
          <p:cNvPr id="47" name="正方形/長方形 46"/>
          <p:cNvSpPr/>
          <p:nvPr/>
        </p:nvSpPr>
        <p:spPr>
          <a:xfrm>
            <a:off x="405458" y="3608100"/>
            <a:ext cx="1184940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3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費用について</a:t>
            </a:r>
          </a:p>
        </p:txBody>
      </p:sp>
      <p:sp>
        <p:nvSpPr>
          <p:cNvPr id="48" name="正方形/長方形 47"/>
          <p:cNvSpPr/>
          <p:nvPr/>
        </p:nvSpPr>
        <p:spPr>
          <a:xfrm>
            <a:off x="430858" y="4087901"/>
            <a:ext cx="492443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800" dirty="0">
                <a:solidFill>
                  <a:srgbClr val="ED86B3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負担分</a:t>
            </a:r>
          </a:p>
        </p:txBody>
      </p:sp>
      <p:sp>
        <p:nvSpPr>
          <p:cNvPr id="50" name="正方形/長方形 49"/>
          <p:cNvSpPr/>
          <p:nvPr/>
        </p:nvSpPr>
        <p:spPr>
          <a:xfrm>
            <a:off x="452137" y="5592578"/>
            <a:ext cx="471164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割</a:t>
            </a:r>
          </a:p>
          <a:p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負担分</a:t>
            </a:r>
          </a:p>
        </p:txBody>
      </p:sp>
      <p:sp>
        <p:nvSpPr>
          <p:cNvPr id="51" name="正方形/長方形 50"/>
          <p:cNvSpPr/>
          <p:nvPr/>
        </p:nvSpPr>
        <p:spPr>
          <a:xfrm>
            <a:off x="1457048" y="4087901"/>
            <a:ext cx="1364476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800" dirty="0">
                <a:solidFill>
                  <a:srgbClr val="ED86B3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サービス</a:t>
            </a:r>
            <a:r>
              <a:rPr lang="en-US" altLang="ja-JP" sz="800" dirty="0">
                <a:solidFill>
                  <a:srgbClr val="ED86B3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1</a:t>
            </a:r>
            <a:r>
              <a:rPr lang="ja-JP" altLang="en-US" sz="800" dirty="0">
                <a:solidFill>
                  <a:srgbClr val="ED86B3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回あたりの料金</a:t>
            </a:r>
          </a:p>
        </p:txBody>
      </p:sp>
      <p:sp>
        <p:nvSpPr>
          <p:cNvPr id="52" name="正方形/長方形 51"/>
          <p:cNvSpPr/>
          <p:nvPr/>
        </p:nvSpPr>
        <p:spPr>
          <a:xfrm>
            <a:off x="954233" y="4301084"/>
            <a:ext cx="611519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700" dirty="0" smtClean="0">
                <a:solidFill>
                  <a:srgbClr val="ED86B3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所要時間</a:t>
            </a:r>
          </a:p>
          <a:p>
            <a:pPr algn="ctr"/>
            <a:r>
              <a:rPr lang="ja-JP" altLang="en-US" sz="700" dirty="0" smtClean="0">
                <a:solidFill>
                  <a:srgbClr val="ED86B3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及び内容</a:t>
            </a:r>
            <a:endParaRPr lang="ja-JP" altLang="en-US" sz="700" dirty="0">
              <a:solidFill>
                <a:srgbClr val="ED86B3"/>
              </a:solidFill>
              <a:latin typeface="HGSｺﾞｼｯｸE" panose="020B0900000000000000" pitchFamily="50" charset="-128"/>
              <a:ea typeface="HGSｺﾞｼｯｸE" panose="020B0900000000000000" pitchFamily="50" charset="-128"/>
            </a:endParaRPr>
          </a:p>
        </p:txBody>
      </p:sp>
      <p:sp>
        <p:nvSpPr>
          <p:cNvPr id="53" name="正方形/長方形 52"/>
          <p:cNvSpPr/>
          <p:nvPr/>
        </p:nvSpPr>
        <p:spPr>
          <a:xfrm>
            <a:off x="1526898" y="4354945"/>
            <a:ext cx="633507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700" dirty="0">
                <a:solidFill>
                  <a:srgbClr val="ED86B3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介護認定度</a:t>
            </a:r>
          </a:p>
        </p:txBody>
      </p:sp>
      <p:sp>
        <p:nvSpPr>
          <p:cNvPr id="54" name="正方形/長方形 53"/>
          <p:cNvSpPr/>
          <p:nvPr/>
        </p:nvSpPr>
        <p:spPr>
          <a:xfrm>
            <a:off x="2246345" y="4354945"/>
            <a:ext cx="364202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700" dirty="0">
                <a:solidFill>
                  <a:srgbClr val="ED86B3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単位</a:t>
            </a:r>
          </a:p>
        </p:txBody>
      </p:sp>
      <p:sp>
        <p:nvSpPr>
          <p:cNvPr id="56" name="正方形/長方形 55"/>
          <p:cNvSpPr/>
          <p:nvPr/>
        </p:nvSpPr>
        <p:spPr>
          <a:xfrm>
            <a:off x="944761" y="5094951"/>
            <a:ext cx="653419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TW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</a:t>
            </a:r>
            <a:r>
              <a:rPr lang="zh-TW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時間以上</a:t>
            </a:r>
          </a:p>
          <a:p>
            <a:r>
              <a:rPr lang="en-US" altLang="zh-TW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</a:t>
            </a:r>
            <a:r>
              <a:rPr lang="zh-TW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時間未満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57" name="正方形/長方形 56"/>
          <p:cNvSpPr/>
          <p:nvPr/>
        </p:nvSpPr>
        <p:spPr>
          <a:xfrm>
            <a:off x="944761" y="6434930"/>
            <a:ext cx="631825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TW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</a:t>
            </a:r>
            <a:r>
              <a:rPr lang="zh-TW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時間以上</a:t>
            </a:r>
          </a:p>
          <a:p>
            <a:r>
              <a:rPr lang="en-US" altLang="zh-TW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</a:t>
            </a:r>
            <a:r>
              <a:rPr lang="zh-TW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時間未満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58" name="正方形/長方形 57"/>
          <p:cNvSpPr/>
          <p:nvPr/>
        </p:nvSpPr>
        <p:spPr>
          <a:xfrm>
            <a:off x="1590989" y="5943733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要介護</a:t>
            </a:r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59" name="正方形/長方形 58"/>
          <p:cNvSpPr/>
          <p:nvPr/>
        </p:nvSpPr>
        <p:spPr>
          <a:xfrm>
            <a:off x="1590989" y="6209197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要介護</a:t>
            </a:r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2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0" name="正方形/長方形 59"/>
          <p:cNvSpPr/>
          <p:nvPr/>
        </p:nvSpPr>
        <p:spPr>
          <a:xfrm>
            <a:off x="1590989" y="6477479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要介護</a:t>
            </a:r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3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1" name="正方形/長方形 60"/>
          <p:cNvSpPr/>
          <p:nvPr/>
        </p:nvSpPr>
        <p:spPr>
          <a:xfrm>
            <a:off x="1590989" y="6745337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要介護</a:t>
            </a:r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4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2" name="正方形/長方形 61"/>
          <p:cNvSpPr/>
          <p:nvPr/>
        </p:nvSpPr>
        <p:spPr>
          <a:xfrm>
            <a:off x="1590989" y="7011376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要介護</a:t>
            </a:r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5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3" name="正方形/長方形 62"/>
          <p:cNvSpPr/>
          <p:nvPr/>
        </p:nvSpPr>
        <p:spPr>
          <a:xfrm>
            <a:off x="1586978" y="4621292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要介護</a:t>
            </a:r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4" name="正方形/長方形 63"/>
          <p:cNvSpPr/>
          <p:nvPr/>
        </p:nvSpPr>
        <p:spPr>
          <a:xfrm>
            <a:off x="1586978" y="4884699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要介護</a:t>
            </a:r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2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5" name="正方形/長方形 64"/>
          <p:cNvSpPr/>
          <p:nvPr/>
        </p:nvSpPr>
        <p:spPr>
          <a:xfrm>
            <a:off x="1586978" y="5153922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要介護</a:t>
            </a:r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3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6" name="正方形/長方形 65"/>
          <p:cNvSpPr/>
          <p:nvPr/>
        </p:nvSpPr>
        <p:spPr>
          <a:xfrm>
            <a:off x="1586978" y="5420661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要介護</a:t>
            </a:r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4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7" name="正方形/長方形 66"/>
          <p:cNvSpPr/>
          <p:nvPr/>
        </p:nvSpPr>
        <p:spPr>
          <a:xfrm>
            <a:off x="1586978" y="5686362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要介護</a:t>
            </a:r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5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8" name="正方形/長方形 67"/>
          <p:cNvSpPr/>
          <p:nvPr/>
        </p:nvSpPr>
        <p:spPr>
          <a:xfrm>
            <a:off x="2204489" y="6206131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単位</a:t>
            </a:r>
          </a:p>
        </p:txBody>
      </p:sp>
      <p:sp>
        <p:nvSpPr>
          <p:cNvPr id="69" name="正方形/長方形 68"/>
          <p:cNvSpPr/>
          <p:nvPr/>
        </p:nvSpPr>
        <p:spPr>
          <a:xfrm>
            <a:off x="2204489" y="5940303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単位</a:t>
            </a:r>
          </a:p>
        </p:txBody>
      </p:sp>
      <p:sp>
        <p:nvSpPr>
          <p:cNvPr id="70" name="正方形/長方形 69"/>
          <p:cNvSpPr/>
          <p:nvPr/>
        </p:nvSpPr>
        <p:spPr>
          <a:xfrm>
            <a:off x="2200478" y="5147573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単位</a:t>
            </a:r>
          </a:p>
        </p:txBody>
      </p:sp>
      <p:sp>
        <p:nvSpPr>
          <p:cNvPr id="71" name="正方形/長方形 70"/>
          <p:cNvSpPr/>
          <p:nvPr/>
        </p:nvSpPr>
        <p:spPr>
          <a:xfrm>
            <a:off x="2159605" y="7007862"/>
            <a:ext cx="543739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単位</a:t>
            </a:r>
          </a:p>
        </p:txBody>
      </p:sp>
      <p:sp>
        <p:nvSpPr>
          <p:cNvPr id="72" name="正方形/長方形 71"/>
          <p:cNvSpPr/>
          <p:nvPr/>
        </p:nvSpPr>
        <p:spPr>
          <a:xfrm>
            <a:off x="2159605" y="6737617"/>
            <a:ext cx="543739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単位</a:t>
            </a:r>
          </a:p>
        </p:txBody>
      </p:sp>
      <p:sp>
        <p:nvSpPr>
          <p:cNvPr id="73" name="正方形/長方形 72"/>
          <p:cNvSpPr/>
          <p:nvPr/>
        </p:nvSpPr>
        <p:spPr>
          <a:xfrm>
            <a:off x="2200478" y="4882529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単位</a:t>
            </a:r>
          </a:p>
        </p:txBody>
      </p:sp>
      <p:sp>
        <p:nvSpPr>
          <p:cNvPr id="74" name="正方形/長方形 73"/>
          <p:cNvSpPr/>
          <p:nvPr/>
        </p:nvSpPr>
        <p:spPr>
          <a:xfrm>
            <a:off x="2200478" y="4614942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単位</a:t>
            </a:r>
          </a:p>
        </p:txBody>
      </p:sp>
      <p:sp>
        <p:nvSpPr>
          <p:cNvPr id="75" name="正方形/長方形 74"/>
          <p:cNvSpPr/>
          <p:nvPr/>
        </p:nvSpPr>
        <p:spPr>
          <a:xfrm>
            <a:off x="2155594" y="5415654"/>
            <a:ext cx="543739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単位</a:t>
            </a:r>
          </a:p>
        </p:txBody>
      </p:sp>
      <p:sp>
        <p:nvSpPr>
          <p:cNvPr id="76" name="正方形/長方形 75"/>
          <p:cNvSpPr/>
          <p:nvPr/>
        </p:nvSpPr>
        <p:spPr>
          <a:xfrm>
            <a:off x="2159605" y="6472746"/>
            <a:ext cx="543739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単位</a:t>
            </a:r>
          </a:p>
        </p:txBody>
      </p:sp>
      <p:sp>
        <p:nvSpPr>
          <p:cNvPr id="77" name="正方形/長方形 76"/>
          <p:cNvSpPr/>
          <p:nvPr/>
        </p:nvSpPr>
        <p:spPr>
          <a:xfrm>
            <a:off x="2155594" y="5680011"/>
            <a:ext cx="543739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単位</a:t>
            </a:r>
          </a:p>
        </p:txBody>
      </p:sp>
      <p:sp>
        <p:nvSpPr>
          <p:cNvPr id="78" name="正方形/長方形 77"/>
          <p:cNvSpPr/>
          <p:nvPr/>
        </p:nvSpPr>
        <p:spPr>
          <a:xfrm>
            <a:off x="2860855" y="5946654"/>
            <a:ext cx="409086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円</a:t>
            </a:r>
          </a:p>
        </p:txBody>
      </p:sp>
      <p:sp>
        <p:nvSpPr>
          <p:cNvPr id="79" name="正方形/長方形 78"/>
          <p:cNvSpPr/>
          <p:nvPr/>
        </p:nvSpPr>
        <p:spPr>
          <a:xfrm>
            <a:off x="2856844" y="4880842"/>
            <a:ext cx="409086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円</a:t>
            </a:r>
          </a:p>
        </p:txBody>
      </p:sp>
      <p:sp>
        <p:nvSpPr>
          <p:cNvPr id="80" name="正方形/長方形 79"/>
          <p:cNvSpPr/>
          <p:nvPr/>
        </p:nvSpPr>
        <p:spPr>
          <a:xfrm>
            <a:off x="2771086" y="6748114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0,000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円</a:t>
            </a:r>
          </a:p>
        </p:txBody>
      </p:sp>
      <p:sp>
        <p:nvSpPr>
          <p:cNvPr id="82" name="正方形/長方形 81"/>
          <p:cNvSpPr/>
          <p:nvPr/>
        </p:nvSpPr>
        <p:spPr>
          <a:xfrm>
            <a:off x="2771086" y="7003746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0,000</a:t>
            </a:r>
            <a:r>
              <a:rPr lang="ja-JP" altLang="en-US" sz="7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円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83" name="正方形/長方形 82"/>
          <p:cNvSpPr/>
          <p:nvPr/>
        </p:nvSpPr>
        <p:spPr>
          <a:xfrm>
            <a:off x="2771086" y="6472746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0,000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円</a:t>
            </a:r>
          </a:p>
        </p:txBody>
      </p:sp>
      <p:sp>
        <p:nvSpPr>
          <p:cNvPr id="84" name="正方形/長方形 83"/>
          <p:cNvSpPr/>
          <p:nvPr/>
        </p:nvSpPr>
        <p:spPr>
          <a:xfrm>
            <a:off x="2856844" y="4614942"/>
            <a:ext cx="409086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円</a:t>
            </a:r>
          </a:p>
        </p:txBody>
      </p:sp>
      <p:sp>
        <p:nvSpPr>
          <p:cNvPr id="85" name="正方形/長方形 84"/>
          <p:cNvSpPr/>
          <p:nvPr/>
        </p:nvSpPr>
        <p:spPr>
          <a:xfrm>
            <a:off x="2771086" y="6204066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0,000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円</a:t>
            </a:r>
          </a:p>
        </p:txBody>
      </p:sp>
      <p:sp>
        <p:nvSpPr>
          <p:cNvPr id="86" name="正方形/長方形 85"/>
          <p:cNvSpPr/>
          <p:nvPr/>
        </p:nvSpPr>
        <p:spPr>
          <a:xfrm>
            <a:off x="2767075" y="5686362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0,000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円</a:t>
            </a:r>
          </a:p>
        </p:txBody>
      </p:sp>
      <p:sp>
        <p:nvSpPr>
          <p:cNvPr id="87" name="正方形/長方形 86"/>
          <p:cNvSpPr/>
          <p:nvPr/>
        </p:nvSpPr>
        <p:spPr>
          <a:xfrm>
            <a:off x="2767075" y="5422709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0,000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円</a:t>
            </a:r>
          </a:p>
        </p:txBody>
      </p:sp>
      <p:sp>
        <p:nvSpPr>
          <p:cNvPr id="88" name="正方形/長方形 87"/>
          <p:cNvSpPr/>
          <p:nvPr/>
        </p:nvSpPr>
        <p:spPr>
          <a:xfrm>
            <a:off x="2767075" y="5153840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0,000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円</a:t>
            </a:r>
          </a:p>
        </p:txBody>
      </p:sp>
      <p:sp>
        <p:nvSpPr>
          <p:cNvPr id="89" name="正方形/長方形 88"/>
          <p:cNvSpPr/>
          <p:nvPr/>
        </p:nvSpPr>
        <p:spPr>
          <a:xfrm>
            <a:off x="2731952" y="4301084"/>
            <a:ext cx="549275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zh-TW" altLang="en-US" sz="700" dirty="0">
                <a:solidFill>
                  <a:srgbClr val="ED86B3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利用者</a:t>
            </a:r>
          </a:p>
          <a:p>
            <a:pPr algn="ctr"/>
            <a:r>
              <a:rPr lang="zh-TW" altLang="en-US" sz="700" dirty="0">
                <a:solidFill>
                  <a:srgbClr val="ED86B3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負担額</a:t>
            </a:r>
            <a:endParaRPr lang="ja-JP" altLang="en-US" sz="700" dirty="0">
              <a:solidFill>
                <a:srgbClr val="ED86B3"/>
              </a:solidFill>
              <a:latin typeface="HGSｺﾞｼｯｸE" panose="020B0900000000000000" pitchFamily="50" charset="-128"/>
              <a:ea typeface="HGSｺﾞｼｯｸE" panose="020B0900000000000000" pitchFamily="50" charset="-128"/>
            </a:endParaRPr>
          </a:p>
        </p:txBody>
      </p:sp>
      <p:sp>
        <p:nvSpPr>
          <p:cNvPr id="90" name="正方形/長方形 89"/>
          <p:cNvSpPr/>
          <p:nvPr/>
        </p:nvSpPr>
        <p:spPr>
          <a:xfrm>
            <a:off x="376651" y="1145130"/>
            <a:ext cx="2934000" cy="22320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  <p:txBody>
          <a:bodyPr wrap="none" rtlCol="0" anchor="ctr">
            <a:noAutofit/>
          </a:bodyPr>
          <a:lstStyle/>
          <a:p>
            <a:pPr algn="ctr"/>
            <a:r>
              <a:rPr lang="ja-JP" altLang="en-US" sz="2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24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2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r>
              <a:rPr lang="ja-JP" altLang="en-US" sz="24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lang="ja-JP" altLang="en-US" sz="2400" dirty="0">
              <a:solidFill>
                <a:schemeClr val="bg1"/>
              </a:solidFill>
            </a:endParaRPr>
          </a:p>
        </p:txBody>
      </p:sp>
      <p:sp>
        <p:nvSpPr>
          <p:cNvPr id="92" name="正方形/長方形 91"/>
          <p:cNvSpPr/>
          <p:nvPr/>
        </p:nvSpPr>
        <p:spPr>
          <a:xfrm>
            <a:off x="3889315" y="4613005"/>
            <a:ext cx="3024000" cy="16812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  <p:txBody>
          <a:bodyPr wrap="none" rtlCol="0" anchor="ctr">
            <a:noAutofit/>
          </a:bodyPr>
          <a:lstStyle/>
          <a:p>
            <a:pPr algn="ctr"/>
            <a:r>
              <a:rPr lang="ja-JP" altLang="en-US" sz="20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地図</a:t>
            </a:r>
            <a:r>
              <a:rPr lang="ja-JP" altLang="en-US" sz="20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入る</a:t>
            </a:r>
            <a:endParaRPr lang="ja-JP" altLang="en-US" sz="20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93" name="正方形/長方形 92"/>
          <p:cNvSpPr/>
          <p:nvPr/>
        </p:nvSpPr>
        <p:spPr>
          <a:xfrm>
            <a:off x="7490711" y="2961137"/>
            <a:ext cx="3024000" cy="23004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  <p:txBody>
          <a:bodyPr wrap="none" rtlCol="0" anchor="ctr">
            <a:noAutofit/>
          </a:bodyPr>
          <a:lstStyle/>
          <a:p>
            <a:pPr algn="ctr"/>
            <a:r>
              <a:rPr lang="ja-JP" altLang="en-US" sz="2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24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2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r>
              <a:rPr lang="ja-JP" altLang="en-US" sz="24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lang="ja-JP" altLang="en-US" sz="24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/>
      <a:bodyPr wrap="none">
        <a:spAutoFit/>
      </a:bodyPr>
      <a:lstStyle>
        <a:defPPr>
          <a:defRPr sz="800" dirty="0">
            <a:latin typeface="ＭＳ ゴシック" panose="020B0609070205080204" pitchFamily="49" charset="-128"/>
            <a:ea typeface="ＭＳ ゴシック" panose="020B0609070205080204" pitchFamily="49" charset="-128"/>
          </a:defRPr>
        </a:defPPr>
      </a:lstStyle>
    </a:spDef>
  </a:objectDefaults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169</TotalTime>
  <Words>331</Words>
  <Application>Microsoft Office PowerPoint</Application>
  <PresentationFormat>ユーザー設定</PresentationFormat>
  <Paragraphs>106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aida</cp:lastModifiedBy>
  <cp:revision>17</cp:revision>
  <cp:lastPrinted>2014-02-21T01:23:57Z</cp:lastPrinted>
  <dcterms:created xsi:type="dcterms:W3CDTF">2013-08-07T01:20:38Z</dcterms:created>
  <dcterms:modified xsi:type="dcterms:W3CDTF">2014-02-27T05:45:28Z</dcterms:modified>
</cp:coreProperties>
</file>

<file path=docProps/thumbnail.jpeg>
</file>