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07E"/>
    <a:srgbClr val="EB6DA5"/>
    <a:srgbClr val="3E3A39"/>
    <a:srgbClr val="EB69A5"/>
    <a:srgbClr val="906E30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1488" y="52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676225" cy="619364"/>
          </a:xfrm>
          <a:prstGeom prst="rect">
            <a:avLst/>
          </a:prstGeom>
        </p:spPr>
        <p:txBody>
          <a:bodyPr vert="horz" lIns="111102" tIns="55550" rIns="111102" bIns="55550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6" y="3"/>
            <a:ext cx="3676225" cy="619364"/>
          </a:xfrm>
          <a:prstGeom prst="rect">
            <a:avLst/>
          </a:prstGeom>
        </p:spPr>
        <p:txBody>
          <a:bodyPr vert="horz" lIns="111102" tIns="55550" rIns="111102" bIns="55550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703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1102" tIns="55550" rIns="111102" bIns="5555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1102" tIns="55550" rIns="111102" bIns="5555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11725042"/>
            <a:ext cx="3676225" cy="619363"/>
          </a:xfrm>
          <a:prstGeom prst="rect">
            <a:avLst/>
          </a:prstGeom>
        </p:spPr>
        <p:txBody>
          <a:bodyPr vert="horz" lIns="111102" tIns="55550" rIns="111102" bIns="55550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6" y="11725042"/>
            <a:ext cx="3676225" cy="619363"/>
          </a:xfrm>
          <a:prstGeom prst="rect">
            <a:avLst/>
          </a:prstGeom>
        </p:spPr>
        <p:txBody>
          <a:bodyPr vert="horz" lIns="111102" tIns="55550" rIns="111102" bIns="55550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2" y="10274"/>
            <a:ext cx="7776000" cy="10915663"/>
          </a:xfrm>
          <a:prstGeom prst="rect">
            <a:avLst/>
          </a:prstGeom>
        </p:spPr>
      </p:pic>
      <p:sp>
        <p:nvSpPr>
          <p:cNvPr id="1049" name="正方形/長方形 1048"/>
          <p:cNvSpPr/>
          <p:nvPr/>
        </p:nvSpPr>
        <p:spPr>
          <a:xfrm>
            <a:off x="550928" y="3196355"/>
            <a:ext cx="3052800" cy="2023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4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4159635" y="3196355"/>
            <a:ext cx="3052800" cy="2023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4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047" name="円/楕円 1046"/>
          <p:cNvSpPr/>
          <p:nvPr/>
        </p:nvSpPr>
        <p:spPr>
          <a:xfrm>
            <a:off x="1028804" y="2885260"/>
            <a:ext cx="2145600" cy="446400"/>
          </a:xfrm>
          <a:prstGeom prst="ellipse">
            <a:avLst/>
          </a:prstGeom>
          <a:solidFill>
            <a:srgbClr val="E40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/楕円 58"/>
          <p:cNvSpPr/>
          <p:nvPr/>
        </p:nvSpPr>
        <p:spPr>
          <a:xfrm>
            <a:off x="4633119" y="2885260"/>
            <a:ext cx="2145600" cy="446400"/>
          </a:xfrm>
          <a:prstGeom prst="ellipse">
            <a:avLst/>
          </a:prstGeom>
          <a:solidFill>
            <a:srgbClr val="E40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523904" y="8988299"/>
            <a:ext cx="251863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居酒屋</a:t>
            </a:r>
            <a:r>
              <a:rPr lang="ja-JP" altLang="en-US" sz="26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アスクル</a:t>
            </a:r>
            <a:endParaRPr lang="ja-JP" altLang="en-US" sz="26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552546" y="433307"/>
            <a:ext cx="27061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春の宴会プラン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17428" y="1020430"/>
            <a:ext cx="5314275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0" dirty="0">
                <a:solidFill>
                  <a:srgbClr val="E4007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歓送迎会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5638436" y="1472991"/>
            <a:ext cx="199235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600" dirty="0">
                <a:latin typeface="HG明朝E" panose="02020909000000000000" pitchFamily="17" charset="-128"/>
                <a:ea typeface="HG明朝E" panose="02020909000000000000" pitchFamily="17" charset="-128"/>
              </a:rPr>
              <a:t>おまかせ</a:t>
            </a:r>
          </a:p>
          <a:p>
            <a:r>
              <a:rPr lang="ja-JP" altLang="en-US" sz="2600" dirty="0">
                <a:latin typeface="HG明朝E" panose="02020909000000000000" pitchFamily="17" charset="-128"/>
                <a:ea typeface="HG明朝E" panose="02020909000000000000" pitchFamily="17" charset="-128"/>
              </a:rPr>
              <a:t>ください！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1383452" y="2862544"/>
            <a:ext cx="146867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贅沢コース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5002114" y="2861715"/>
            <a:ext cx="14462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潤いコース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3909560" y="5687826"/>
            <a:ext cx="215222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dirty="0">
                <a:latin typeface="HG明朝B" panose="02020809000000000000" pitchFamily="17" charset="-128"/>
                <a:ea typeface="HG明朝B" panose="02020809000000000000" pitchFamily="17" charset="-128"/>
              </a:rPr>
              <a:t>・本日のとりあえず</a:t>
            </a:r>
          </a:p>
          <a:p>
            <a:r>
              <a:rPr lang="ja-JP" altLang="en-US" sz="1300" dirty="0">
                <a:latin typeface="HG明朝B" panose="02020809000000000000" pitchFamily="17" charset="-128"/>
                <a:ea typeface="HG明朝B" panose="02020809000000000000" pitchFamily="17" charset="-128"/>
              </a:rPr>
              <a:t>・本日の肉料理</a:t>
            </a:r>
          </a:p>
          <a:p>
            <a:r>
              <a:rPr lang="ja-JP" altLang="en-US" sz="1300" dirty="0">
                <a:latin typeface="HG明朝B" panose="02020809000000000000" pitchFamily="17" charset="-128"/>
                <a:ea typeface="HG明朝B" panose="02020809000000000000" pitchFamily="17" charset="-128"/>
              </a:rPr>
              <a:t>・本日の魚料理</a:t>
            </a:r>
          </a:p>
          <a:p>
            <a:r>
              <a:rPr lang="ja-JP" altLang="en-US" sz="1300" dirty="0">
                <a:latin typeface="HG明朝B" panose="02020809000000000000" pitchFamily="17" charset="-128"/>
                <a:ea typeface="HG明朝B" panose="02020809000000000000" pitchFamily="17" charset="-128"/>
              </a:rPr>
              <a:t>・本日の珍味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1955574" y="5687826"/>
            <a:ext cx="215222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dirty="0">
                <a:latin typeface="HG明朝B" panose="02020809000000000000" pitchFamily="17" charset="-128"/>
                <a:ea typeface="HG明朝B" panose="02020809000000000000" pitchFamily="17" charset="-128"/>
              </a:rPr>
              <a:t>・本日の野菜料理</a:t>
            </a:r>
          </a:p>
          <a:p>
            <a:r>
              <a:rPr lang="ja-JP" altLang="en-US" sz="1300" dirty="0">
                <a:latin typeface="HG明朝B" panose="02020809000000000000" pitchFamily="17" charset="-128"/>
                <a:ea typeface="HG明朝B" panose="02020809000000000000" pitchFamily="17" charset="-128"/>
              </a:rPr>
              <a:t>・本日の鍋</a:t>
            </a:r>
          </a:p>
          <a:p>
            <a:r>
              <a:rPr lang="ja-JP" altLang="en-US" sz="1300" dirty="0">
                <a:latin typeface="HG明朝B" panose="02020809000000000000" pitchFamily="17" charset="-128"/>
                <a:ea typeface="HG明朝B" panose="02020809000000000000" pitchFamily="17" charset="-128"/>
              </a:rPr>
              <a:t>・本日のごはん</a:t>
            </a:r>
          </a:p>
          <a:p>
            <a:r>
              <a:rPr lang="ja-JP" altLang="en-US" sz="1300" dirty="0">
                <a:latin typeface="HG明朝B" panose="02020809000000000000" pitchFamily="17" charset="-128"/>
                <a:ea typeface="HG明朝B" panose="02020809000000000000" pitchFamily="17" charset="-128"/>
              </a:rPr>
              <a:t>・デザート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369940" y="5373940"/>
            <a:ext cx="11192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E4007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コース内容</a:t>
            </a:r>
          </a:p>
        </p:txBody>
      </p:sp>
      <p:sp>
        <p:nvSpPr>
          <p:cNvPr id="1026" name="正方形/長方形 1025"/>
          <p:cNvSpPr/>
          <p:nvPr/>
        </p:nvSpPr>
        <p:spPr>
          <a:xfrm>
            <a:off x="291156" y="5687826"/>
            <a:ext cx="215222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dirty="0">
                <a:latin typeface="HG明朝B" panose="02020809000000000000" pitchFamily="17" charset="-128"/>
                <a:ea typeface="HG明朝B" panose="02020809000000000000" pitchFamily="17" charset="-128"/>
              </a:rPr>
              <a:t>・本日のとりあえず</a:t>
            </a:r>
          </a:p>
          <a:p>
            <a:r>
              <a:rPr lang="ja-JP" altLang="en-US" sz="1300" dirty="0">
                <a:latin typeface="HG明朝B" panose="02020809000000000000" pitchFamily="17" charset="-128"/>
                <a:ea typeface="HG明朝B" panose="02020809000000000000" pitchFamily="17" charset="-128"/>
              </a:rPr>
              <a:t>・本日の肉料理</a:t>
            </a:r>
          </a:p>
          <a:p>
            <a:r>
              <a:rPr lang="ja-JP" altLang="en-US" sz="1300" dirty="0">
                <a:latin typeface="HG明朝B" panose="02020809000000000000" pitchFamily="17" charset="-128"/>
                <a:ea typeface="HG明朝B" panose="02020809000000000000" pitchFamily="17" charset="-128"/>
              </a:rPr>
              <a:t>・本日の魚料理</a:t>
            </a:r>
          </a:p>
          <a:p>
            <a:r>
              <a:rPr lang="ja-JP" altLang="en-US" sz="1300" dirty="0">
                <a:latin typeface="HG明朝B" panose="02020809000000000000" pitchFamily="17" charset="-128"/>
                <a:ea typeface="HG明朝B" panose="02020809000000000000" pitchFamily="17" charset="-128"/>
              </a:rPr>
              <a:t>・本日の</a:t>
            </a:r>
            <a:r>
              <a:rPr lang="ja-JP" altLang="en-US" sz="1300" dirty="0" smtClean="0">
                <a:latin typeface="HG明朝B" panose="02020809000000000000" pitchFamily="17" charset="-128"/>
                <a:ea typeface="HG明朝B" panose="02020809000000000000" pitchFamily="17" charset="-128"/>
              </a:rPr>
              <a:t>珍味</a:t>
            </a:r>
            <a:endParaRPr lang="ja-JP" altLang="en-US" sz="1300" dirty="0"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1032" name="正方形/長方形 1031"/>
          <p:cNvSpPr/>
          <p:nvPr/>
        </p:nvSpPr>
        <p:spPr>
          <a:xfrm>
            <a:off x="5705919" y="5687826"/>
            <a:ext cx="177394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dirty="0">
                <a:latin typeface="HG明朝B" panose="02020809000000000000" pitchFamily="17" charset="-128"/>
                <a:ea typeface="HG明朝B" panose="02020809000000000000" pitchFamily="17" charset="-128"/>
              </a:rPr>
              <a:t>・本日の野菜料理</a:t>
            </a:r>
          </a:p>
          <a:p>
            <a:r>
              <a:rPr lang="ja-JP" altLang="en-US" sz="1300" dirty="0">
                <a:latin typeface="HG明朝B" panose="02020809000000000000" pitchFamily="17" charset="-128"/>
                <a:ea typeface="HG明朝B" panose="02020809000000000000" pitchFamily="17" charset="-128"/>
              </a:rPr>
              <a:t>・本日のごはん</a:t>
            </a:r>
          </a:p>
          <a:p>
            <a:r>
              <a:rPr lang="ja-JP" altLang="en-US" sz="1300" dirty="0">
                <a:latin typeface="HG明朝B" panose="02020809000000000000" pitchFamily="17" charset="-128"/>
                <a:ea typeface="HG明朝B" panose="02020809000000000000" pitchFamily="17" charset="-128"/>
              </a:rPr>
              <a:t>・デザート</a:t>
            </a:r>
          </a:p>
        </p:txBody>
      </p:sp>
      <p:sp>
        <p:nvSpPr>
          <p:cNvPr id="1034" name="正方形/長方形 1033"/>
          <p:cNvSpPr/>
          <p:nvPr/>
        </p:nvSpPr>
        <p:spPr>
          <a:xfrm>
            <a:off x="1540331" y="6446523"/>
            <a:ext cx="2044149" cy="8463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900" dirty="0" smtClean="0">
                <a:solidFill>
                  <a:srgbClr val="E4007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3,000</a:t>
            </a:r>
            <a:r>
              <a:rPr lang="ja-JP" altLang="en-US" sz="3000" dirty="0" smtClean="0">
                <a:solidFill>
                  <a:srgbClr val="E4007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円</a:t>
            </a:r>
            <a:endParaRPr lang="ja-JP" altLang="en-US" sz="3000" dirty="0">
              <a:solidFill>
                <a:srgbClr val="E4007E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035" name="正方形/長方形 1034"/>
          <p:cNvSpPr/>
          <p:nvPr/>
        </p:nvSpPr>
        <p:spPr>
          <a:xfrm>
            <a:off x="352427" y="6801019"/>
            <a:ext cx="129715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E4007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お一人</a:t>
            </a:r>
            <a:r>
              <a:rPr lang="ja-JP" altLang="en-US" sz="2200" dirty="0" smtClean="0">
                <a:solidFill>
                  <a:srgbClr val="E4007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様</a:t>
            </a:r>
            <a:endParaRPr lang="ja-JP" altLang="en-US" sz="2200" dirty="0">
              <a:solidFill>
                <a:srgbClr val="E4007E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036" name="正方形/長方形 1035"/>
          <p:cNvSpPr/>
          <p:nvPr/>
        </p:nvSpPr>
        <p:spPr>
          <a:xfrm>
            <a:off x="5187353" y="6448321"/>
            <a:ext cx="2044149" cy="8463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900" dirty="0" smtClean="0">
                <a:solidFill>
                  <a:srgbClr val="E4007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4,000</a:t>
            </a:r>
            <a:r>
              <a:rPr lang="ja-JP" altLang="en-US" sz="3000" dirty="0" smtClean="0">
                <a:solidFill>
                  <a:srgbClr val="E4007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円</a:t>
            </a:r>
            <a:endParaRPr lang="ja-JP" altLang="en-US" sz="3000" dirty="0">
              <a:solidFill>
                <a:srgbClr val="E4007E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037" name="正方形/長方形 1036"/>
          <p:cNvSpPr/>
          <p:nvPr/>
        </p:nvSpPr>
        <p:spPr>
          <a:xfrm>
            <a:off x="739562" y="7635824"/>
            <a:ext cx="145505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600" dirty="0">
                <a:latin typeface="HGP明朝E" panose="02020900000000000000" pitchFamily="18" charset="-128"/>
                <a:ea typeface="HGP明朝E" panose="02020900000000000000" pitchFamily="18" charset="-128"/>
              </a:rPr>
              <a:t>コースに</a:t>
            </a:r>
          </a:p>
          <a:p>
            <a:r>
              <a:rPr lang="ja-JP" altLang="en-US" sz="2600" dirty="0">
                <a:latin typeface="HGP明朝E" panose="02020900000000000000" pitchFamily="18" charset="-128"/>
                <a:ea typeface="HGP明朝E" panose="02020900000000000000" pitchFamily="18" charset="-128"/>
              </a:rPr>
              <a:t>プラス！</a:t>
            </a:r>
          </a:p>
        </p:txBody>
      </p:sp>
      <p:sp>
        <p:nvSpPr>
          <p:cNvPr id="1038" name="正方形/長方形 1037"/>
          <p:cNvSpPr/>
          <p:nvPr/>
        </p:nvSpPr>
        <p:spPr>
          <a:xfrm>
            <a:off x="3349767" y="7502147"/>
            <a:ext cx="38667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400" dirty="0">
                <a:solidFill>
                  <a:srgbClr val="E4007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飲み放題コース</a:t>
            </a:r>
          </a:p>
        </p:txBody>
      </p:sp>
      <p:sp>
        <p:nvSpPr>
          <p:cNvPr id="1039" name="正方形/長方形 1038"/>
          <p:cNvSpPr/>
          <p:nvPr/>
        </p:nvSpPr>
        <p:spPr>
          <a:xfrm>
            <a:off x="3399744" y="8207424"/>
            <a:ext cx="35878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90</a:t>
            </a:r>
            <a:r>
              <a:rPr lang="ja-JP" altLang="en-US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分 </a:t>
            </a:r>
            <a:r>
              <a:rPr lang="en-US" altLang="ja-JP" sz="2000" dirty="0">
                <a:solidFill>
                  <a:srgbClr val="E4007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1,500</a:t>
            </a:r>
            <a:r>
              <a:rPr lang="ja-JP" altLang="en-US" sz="2000" dirty="0">
                <a:solidFill>
                  <a:srgbClr val="E4007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円</a:t>
            </a:r>
            <a:r>
              <a:rPr lang="ja-JP" altLang="en-US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／</a:t>
            </a:r>
            <a:r>
              <a:rPr lang="en-US" altLang="ja-JP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120</a:t>
            </a:r>
            <a:r>
              <a:rPr lang="ja-JP" altLang="en-US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分 </a:t>
            </a:r>
            <a:r>
              <a:rPr lang="en-US" altLang="ja-JP" sz="2000" dirty="0">
                <a:solidFill>
                  <a:srgbClr val="E4007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2,000</a:t>
            </a:r>
            <a:r>
              <a:rPr lang="ja-JP" altLang="en-US" sz="2000" dirty="0">
                <a:solidFill>
                  <a:srgbClr val="E4007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円</a:t>
            </a:r>
          </a:p>
        </p:txBody>
      </p:sp>
      <p:sp>
        <p:nvSpPr>
          <p:cNvPr id="1040" name="正方形/長方形 1039"/>
          <p:cNvSpPr/>
          <p:nvPr/>
        </p:nvSpPr>
        <p:spPr>
          <a:xfrm>
            <a:off x="413469" y="9053894"/>
            <a:ext cx="1063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E4007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ご予約は</a:t>
            </a:r>
          </a:p>
        </p:txBody>
      </p:sp>
      <p:sp>
        <p:nvSpPr>
          <p:cNvPr id="1041" name="正方形/長方形 1040"/>
          <p:cNvSpPr/>
          <p:nvPr/>
        </p:nvSpPr>
        <p:spPr>
          <a:xfrm>
            <a:off x="315785" y="316486"/>
            <a:ext cx="4044697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600" dirty="0">
                <a:latin typeface="HGP明朝E" panose="02020900000000000000" pitchFamily="18" charset="-128"/>
                <a:ea typeface="HGP明朝E" panose="02020900000000000000" pitchFamily="18" charset="-128"/>
              </a:rPr>
              <a:t>居酒屋</a:t>
            </a:r>
            <a:r>
              <a:rPr lang="ja-JP" altLang="en-US" sz="460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アスクル</a:t>
            </a:r>
            <a:endParaRPr lang="ja-JP" altLang="en-US" sz="4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042" name="正方形/長方形 1041"/>
          <p:cNvSpPr/>
          <p:nvPr/>
        </p:nvSpPr>
        <p:spPr>
          <a:xfrm>
            <a:off x="379342" y="9400017"/>
            <a:ext cx="40815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 03-1234-1111</a:t>
            </a:r>
            <a:endParaRPr lang="ja-JP" altLang="en-US" sz="32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43" name="正方形/長方形 1042"/>
          <p:cNvSpPr/>
          <p:nvPr/>
        </p:nvSpPr>
        <p:spPr>
          <a:xfrm>
            <a:off x="379342" y="9888970"/>
            <a:ext cx="2667718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7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営業時間 </a:t>
            </a:r>
            <a:r>
              <a:rPr lang="en-US" altLang="zh-TW" sz="17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17</a:t>
            </a:r>
            <a:r>
              <a:rPr lang="zh-TW" altLang="en-US" sz="17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zh-TW" sz="17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00〜24</a:t>
            </a:r>
            <a:r>
              <a:rPr lang="zh-TW" altLang="en-US" sz="17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zh-TW" sz="17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endParaRPr lang="ja-JP" altLang="en-US" sz="17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44" name="正方形/長方形 1043"/>
          <p:cNvSpPr/>
          <p:nvPr/>
        </p:nvSpPr>
        <p:spPr>
          <a:xfrm>
            <a:off x="379342" y="10177596"/>
            <a:ext cx="29102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dirty="0">
                <a:solidFill>
                  <a:schemeClr val="bg1"/>
                </a:solidFill>
              </a:rPr>
              <a:t>http://www.askult.com</a:t>
            </a:r>
            <a:r>
              <a:rPr lang="en-US" altLang="ja-JP" sz="1800" dirty="0" smtClean="0">
                <a:solidFill>
                  <a:schemeClr val="bg1"/>
                </a:solidFill>
              </a:rPr>
              <a:t>/</a:t>
            </a:r>
            <a:endParaRPr lang="ja-JP" altLang="en-US" sz="1800" dirty="0">
              <a:solidFill>
                <a:schemeClr val="bg1"/>
              </a:solidFill>
            </a:endParaRPr>
          </a:p>
        </p:txBody>
      </p:sp>
      <p:sp>
        <p:nvSpPr>
          <p:cNvPr id="1045" name="正方形/長方形 1044"/>
          <p:cNvSpPr/>
          <p:nvPr/>
        </p:nvSpPr>
        <p:spPr>
          <a:xfrm>
            <a:off x="4864409" y="10250743"/>
            <a:ext cx="2446981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 </a:t>
            </a:r>
            <a:r>
              <a:rPr lang="zh-TW" altLang="en-US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3987881" y="6801019"/>
            <a:ext cx="129715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E4007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お一人</a:t>
            </a:r>
            <a:r>
              <a:rPr lang="ja-JP" altLang="en-US" sz="2200" dirty="0" smtClean="0">
                <a:solidFill>
                  <a:srgbClr val="E4007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様</a:t>
            </a:r>
            <a:endParaRPr lang="ja-JP" altLang="en-US" sz="2200" dirty="0">
              <a:solidFill>
                <a:srgbClr val="E4007E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3967887" y="5373940"/>
            <a:ext cx="11192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E4007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コース内容</a:t>
            </a:r>
          </a:p>
        </p:txBody>
      </p:sp>
      <p:sp>
        <p:nvSpPr>
          <p:cNvPr id="1050" name="正方形/長方形 1049"/>
          <p:cNvSpPr/>
          <p:nvPr/>
        </p:nvSpPr>
        <p:spPr>
          <a:xfrm>
            <a:off x="4929419" y="9130438"/>
            <a:ext cx="2383200" cy="1162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</a:t>
            </a:r>
            <a:r>
              <a:rPr lang="ja-JP" altLang="en-US" sz="1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入る</a:t>
            </a:r>
            <a:endParaRPr lang="ja-JP" altLang="en-US" sz="1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4007E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203</TotalTime>
  <Words>244</Words>
  <Application>Microsoft Office PowerPoint</Application>
  <PresentationFormat>ユーザー設定</PresentationFormat>
  <Paragraphs>60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33</cp:revision>
  <cp:lastPrinted>2014-02-21T05:25:54Z</cp:lastPrinted>
  <dcterms:created xsi:type="dcterms:W3CDTF">2013-08-07T01:16:52Z</dcterms:created>
  <dcterms:modified xsi:type="dcterms:W3CDTF">2014-02-27T05:58:03Z</dcterms:modified>
</cp:coreProperties>
</file>