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4B034"/>
    <a:srgbClr val="BFDDA2"/>
    <a:srgbClr val="ED86B3"/>
    <a:srgbClr val="FFF462"/>
    <a:srgbClr val="FFF45F"/>
    <a:srgbClr val="3E3A39"/>
    <a:srgbClr val="000099"/>
    <a:srgbClr val="F0F4FA"/>
    <a:srgbClr val="E8EEF8"/>
    <a:srgbClr val="20386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7239" autoAdjust="0"/>
  </p:normalViewPr>
  <p:slideViewPr>
    <p:cSldViewPr snapToGrid="0">
      <p:cViewPr>
        <p:scale>
          <a:sx n="100" d="100"/>
          <a:sy n="100" d="100"/>
        </p:scale>
        <p:origin x="-120" y="-354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3"/>
            <a:ext cx="3676226" cy="619364"/>
          </a:xfrm>
          <a:prstGeom prst="rect">
            <a:avLst/>
          </a:prstGeom>
        </p:spPr>
        <p:txBody>
          <a:bodyPr vert="horz" lIns="113837" tIns="56921" rIns="113837" bIns="56921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3"/>
            <a:ext cx="3676226" cy="619364"/>
          </a:xfrm>
          <a:prstGeom prst="rect">
            <a:avLst/>
          </a:prstGeom>
        </p:spPr>
        <p:txBody>
          <a:bodyPr vert="horz" lIns="113837" tIns="56921" rIns="113837" bIns="56921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2014/2/21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37" tIns="56921" rIns="113837" bIns="5692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37" tIns="56921" rIns="113837" bIns="56921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11725042"/>
            <a:ext cx="3676226" cy="619363"/>
          </a:xfrm>
          <a:prstGeom prst="rect">
            <a:avLst/>
          </a:prstGeom>
        </p:spPr>
        <p:txBody>
          <a:bodyPr vert="horz" lIns="113837" tIns="56921" rIns="113837" bIns="56921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2"/>
            <a:ext cx="3676226" cy="619363"/>
          </a:xfrm>
          <a:prstGeom prst="rect">
            <a:avLst/>
          </a:prstGeom>
        </p:spPr>
        <p:txBody>
          <a:bodyPr vert="horz" lIns="113837" tIns="56921" rIns="113837" bIns="56921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2" name="図 6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970"/>
            <a:ext cx="10913844" cy="7776000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1219041" y="529447"/>
            <a:ext cx="1415772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chemeClr val="bg1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院長の</a:t>
            </a:r>
            <a:r>
              <a:rPr lang="ja-JP" altLang="en-US" sz="1600" dirty="0" smtClean="0">
                <a:solidFill>
                  <a:schemeClr val="bg1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ご紹介</a:t>
            </a:r>
            <a:endParaRPr lang="ja-JP" altLang="en-US" sz="1600" dirty="0">
              <a:solidFill>
                <a:schemeClr val="bg1"/>
              </a:solidFill>
              <a:latin typeface="HGｺﾞｼｯｸM" panose="020B0609000000000000" pitchFamily="49" charset="-128"/>
              <a:ea typeface="HGｺﾞｼｯｸM" panose="020B0609000000000000" pitchFamily="49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7685030" y="5044858"/>
            <a:ext cx="2724048" cy="9900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260281" y="2173766"/>
            <a:ext cx="633507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○○療法士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2248577" y="2311552"/>
            <a:ext cx="819455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鈴木 健太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1315874" y="2867163"/>
            <a:ext cx="121058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chemeClr val="bg1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当院の様子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465281" y="5092818"/>
            <a:ext cx="72327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治療スペース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465281" y="6678409"/>
            <a:ext cx="364202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受付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1892611" y="6678409"/>
            <a:ext cx="723275" cy="20005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待合スペース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7685030" y="6178840"/>
            <a:ext cx="2726489" cy="4514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</a:t>
            </a: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4255382" y="340445"/>
            <a:ext cx="121058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44B034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治療の流れ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3896245" y="802515"/>
            <a:ext cx="2608406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初めてご来院いただいた際の治療の流れです。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4236497" y="1134058"/>
            <a:ext cx="2185214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カウンセリングシート記入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4236497" y="2429140"/>
            <a:ext cx="1518364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担当療法士の問診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4236497" y="3725031"/>
            <a:ext cx="1351652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検査を行います</a:t>
            </a:r>
          </a:p>
        </p:txBody>
      </p:sp>
      <p:sp>
        <p:nvSpPr>
          <p:cNvPr id="27" name="正方形/長方形 26"/>
          <p:cNvSpPr/>
          <p:nvPr/>
        </p:nvSpPr>
        <p:spPr>
          <a:xfrm>
            <a:off x="4236497" y="5016925"/>
            <a:ext cx="1351652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治療を行います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4236497" y="6312725"/>
            <a:ext cx="2518638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治療内容の説明・次回のご予約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4244587" y="1393838"/>
            <a:ext cx="2899164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3980710" y="1126364"/>
            <a:ext cx="274434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solidFill>
                  <a:srgbClr val="44B034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lang="ja-JP" altLang="en-US" sz="1400" dirty="0">
              <a:solidFill>
                <a:srgbClr val="44B034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3980710" y="2421446"/>
            <a:ext cx="274434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solidFill>
                  <a:srgbClr val="44B034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lang="ja-JP" altLang="en-US" sz="1400" dirty="0">
              <a:solidFill>
                <a:srgbClr val="44B034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3980710" y="3717337"/>
            <a:ext cx="274434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solidFill>
                  <a:srgbClr val="44B034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endParaRPr lang="ja-JP" altLang="en-US" sz="1400" dirty="0">
              <a:solidFill>
                <a:srgbClr val="44B034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3980710" y="5009231"/>
            <a:ext cx="274434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solidFill>
                  <a:srgbClr val="44B034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endParaRPr lang="ja-JP" altLang="en-US" sz="1400" dirty="0">
              <a:solidFill>
                <a:srgbClr val="44B034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3980710" y="6305031"/>
            <a:ext cx="274434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solidFill>
                  <a:srgbClr val="44B034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endParaRPr lang="ja-JP" altLang="en-US" sz="1400" dirty="0">
              <a:solidFill>
                <a:srgbClr val="44B034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7842031" y="340445"/>
            <a:ext cx="2031325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44B034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こんな症状の方に</a:t>
            </a:r>
            <a:r>
              <a:rPr lang="en-US" altLang="ja-JP" sz="1600" dirty="0">
                <a:solidFill>
                  <a:srgbClr val="44B034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…</a:t>
            </a:r>
            <a:endParaRPr lang="ja-JP" altLang="en-US" sz="1600" dirty="0">
              <a:solidFill>
                <a:srgbClr val="44B034"/>
              </a:solidFill>
              <a:latin typeface="HGｺﾞｼｯｸE" panose="020B0909000000000000" pitchFamily="49" charset="-128"/>
              <a:ea typeface="HGｺﾞｼｯｸE" panose="020B0909000000000000" pitchFamily="49" charset="-128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7685636" y="982001"/>
            <a:ext cx="3292330" cy="12810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800"/>
              </a:lnSpc>
            </a:pPr>
            <a:r>
              <a:rPr lang="ja-JP" altLang="en-US" sz="1000" dirty="0">
                <a:solidFill>
                  <a:srgbClr val="44B034"/>
                </a:solidFill>
              </a:rPr>
              <a:t>・○○○○○○○○○○○○○○○○○○○○</a:t>
            </a:r>
          </a:p>
          <a:p>
            <a:pPr>
              <a:lnSpc>
                <a:spcPts val="1800"/>
              </a:lnSpc>
            </a:pPr>
            <a:r>
              <a:rPr lang="ja-JP" altLang="en-US" sz="1000" dirty="0">
                <a:solidFill>
                  <a:srgbClr val="44B034"/>
                </a:solidFill>
              </a:rPr>
              <a:t>・○○○○○○○○○○○○○○○○○○○○</a:t>
            </a:r>
          </a:p>
          <a:p>
            <a:pPr>
              <a:lnSpc>
                <a:spcPts val="1800"/>
              </a:lnSpc>
            </a:pPr>
            <a:r>
              <a:rPr lang="ja-JP" altLang="en-US" sz="1000" dirty="0">
                <a:solidFill>
                  <a:srgbClr val="44B034"/>
                </a:solidFill>
              </a:rPr>
              <a:t>・○○○○○○○○○○○○○○○○○○○○</a:t>
            </a:r>
          </a:p>
          <a:p>
            <a:pPr>
              <a:lnSpc>
                <a:spcPts val="1800"/>
              </a:lnSpc>
            </a:pPr>
            <a:r>
              <a:rPr lang="ja-JP" altLang="en-US" sz="1000" dirty="0">
                <a:solidFill>
                  <a:srgbClr val="44B034"/>
                </a:solidFill>
              </a:rPr>
              <a:t>・○○○○○○○○○○○○○○○○○○○○</a:t>
            </a:r>
          </a:p>
          <a:p>
            <a:pPr>
              <a:lnSpc>
                <a:spcPts val="1800"/>
              </a:lnSpc>
            </a:pPr>
            <a:r>
              <a:rPr lang="ja-JP" altLang="en-US" sz="1000" dirty="0">
                <a:solidFill>
                  <a:srgbClr val="44B034"/>
                </a:solidFill>
              </a:rPr>
              <a:t>・○○○○○○○○○○○○○○○○○○○○</a:t>
            </a:r>
          </a:p>
        </p:txBody>
      </p:sp>
      <p:sp>
        <p:nvSpPr>
          <p:cNvPr id="42" name="正方形/長方形 41"/>
          <p:cNvSpPr/>
          <p:nvPr/>
        </p:nvSpPr>
        <p:spPr>
          <a:xfrm>
            <a:off x="7842031" y="2513989"/>
            <a:ext cx="121058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44B034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料金の目安</a:t>
            </a:r>
          </a:p>
        </p:txBody>
      </p:sp>
      <p:sp>
        <p:nvSpPr>
          <p:cNvPr id="43" name="正方形/長方形 42"/>
          <p:cNvSpPr/>
          <p:nvPr/>
        </p:nvSpPr>
        <p:spPr>
          <a:xfrm>
            <a:off x="8043729" y="3100403"/>
            <a:ext cx="530915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9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初診時</a:t>
            </a:r>
          </a:p>
        </p:txBody>
      </p:sp>
      <p:sp>
        <p:nvSpPr>
          <p:cNvPr id="44" name="正方形/長方形 43"/>
          <p:cNvSpPr/>
          <p:nvPr/>
        </p:nvSpPr>
        <p:spPr>
          <a:xfrm>
            <a:off x="7949902" y="3421638"/>
            <a:ext cx="704039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9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</a:t>
            </a:r>
            <a:r>
              <a:rPr lang="ja-JP" altLang="en-US" sz="9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回目以降</a:t>
            </a:r>
          </a:p>
        </p:txBody>
      </p:sp>
      <p:sp>
        <p:nvSpPr>
          <p:cNvPr id="45" name="正方形/長方形 44"/>
          <p:cNvSpPr/>
          <p:nvPr/>
        </p:nvSpPr>
        <p:spPr>
          <a:xfrm>
            <a:off x="7870606" y="3730883"/>
            <a:ext cx="877163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9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リハビリ治療</a:t>
            </a:r>
          </a:p>
        </p:txBody>
      </p:sp>
      <p:sp>
        <p:nvSpPr>
          <p:cNvPr id="46" name="正方形/長方形 45"/>
          <p:cNvSpPr/>
          <p:nvPr/>
        </p:nvSpPr>
        <p:spPr>
          <a:xfrm>
            <a:off x="7921324" y="4047871"/>
            <a:ext cx="761747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90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衛生材料費</a:t>
            </a:r>
          </a:p>
        </p:txBody>
      </p:sp>
      <p:sp>
        <p:nvSpPr>
          <p:cNvPr id="47" name="正方形/長方形 46"/>
          <p:cNvSpPr/>
          <p:nvPr/>
        </p:nvSpPr>
        <p:spPr>
          <a:xfrm>
            <a:off x="9227344" y="3719341"/>
            <a:ext cx="1181734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0,000</a:t>
            </a:r>
            <a:r>
              <a:rPr lang="ja-JP" altLang="en-US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  <a:r>
              <a:rPr lang="en-US" altLang="ja-JP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〜0,000</a:t>
            </a:r>
            <a:r>
              <a:rPr lang="ja-JP" altLang="en-US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</a:p>
        </p:txBody>
      </p:sp>
      <p:sp>
        <p:nvSpPr>
          <p:cNvPr id="48" name="正方形/長方形 47"/>
          <p:cNvSpPr/>
          <p:nvPr/>
        </p:nvSpPr>
        <p:spPr>
          <a:xfrm>
            <a:off x="9321921" y="3410096"/>
            <a:ext cx="1087157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000</a:t>
            </a:r>
            <a:r>
              <a:rPr lang="ja-JP" altLang="en-US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  <a:r>
              <a:rPr lang="en-US" altLang="ja-JP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〜0,000</a:t>
            </a:r>
            <a:r>
              <a:rPr lang="ja-JP" altLang="en-US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9227344" y="3088861"/>
            <a:ext cx="1181734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0,000</a:t>
            </a:r>
            <a:r>
              <a:rPr lang="ja-JP" altLang="en-US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  <a:r>
              <a:rPr lang="en-US" altLang="ja-JP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〜0,000</a:t>
            </a:r>
            <a:r>
              <a:rPr lang="ja-JP" altLang="en-US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</a:p>
        </p:txBody>
      </p:sp>
      <p:sp>
        <p:nvSpPr>
          <p:cNvPr id="51" name="正方形/長方形 50"/>
          <p:cNvSpPr/>
          <p:nvPr/>
        </p:nvSpPr>
        <p:spPr>
          <a:xfrm>
            <a:off x="9788441" y="4036329"/>
            <a:ext cx="615874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0,000</a:t>
            </a:r>
            <a:r>
              <a:rPr lang="ja-JP" altLang="en-US" sz="105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</a:p>
        </p:txBody>
      </p:sp>
      <p:sp>
        <p:nvSpPr>
          <p:cNvPr id="52" name="正方形/長方形 51"/>
          <p:cNvSpPr/>
          <p:nvPr/>
        </p:nvSpPr>
        <p:spPr>
          <a:xfrm>
            <a:off x="8514070" y="4741881"/>
            <a:ext cx="1082348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dirty="0">
                <a:solidFill>
                  <a:srgbClr val="44B034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整骨院とは</a:t>
            </a:r>
          </a:p>
        </p:txBody>
      </p:sp>
      <p:sp>
        <p:nvSpPr>
          <p:cNvPr id="53" name="正方形/長方形 52"/>
          <p:cNvSpPr/>
          <p:nvPr/>
        </p:nvSpPr>
        <p:spPr>
          <a:xfrm>
            <a:off x="521804" y="929287"/>
            <a:ext cx="1840395" cy="18235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500"/>
              </a:lnSpc>
            </a:pP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9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4" name="正方形/長方形 53"/>
          <p:cNvSpPr/>
          <p:nvPr/>
        </p:nvSpPr>
        <p:spPr>
          <a:xfrm>
            <a:off x="7685030" y="6010140"/>
            <a:ext cx="2037737" cy="22313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5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●整形外科での診療が必要な場合は</a:t>
            </a:r>
            <a:r>
              <a:rPr lang="en-US" altLang="ja-JP" sz="85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…</a:t>
            </a:r>
            <a:endParaRPr lang="ja-JP" altLang="en-US" sz="850" dirty="0">
              <a:solidFill>
                <a:srgbClr val="44B034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7" name="正方形/長方形 56"/>
          <p:cNvSpPr/>
          <p:nvPr/>
        </p:nvSpPr>
        <p:spPr>
          <a:xfrm>
            <a:off x="7685030" y="6630246"/>
            <a:ext cx="2037737" cy="22313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50" dirty="0">
                <a:solidFill>
                  <a:srgbClr val="44B03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●保険が適用されないケースについて</a:t>
            </a:r>
          </a:p>
        </p:txBody>
      </p:sp>
      <p:sp>
        <p:nvSpPr>
          <p:cNvPr id="58" name="正方形/長方形 57"/>
          <p:cNvSpPr/>
          <p:nvPr/>
        </p:nvSpPr>
        <p:spPr>
          <a:xfrm>
            <a:off x="465053" y="5227930"/>
            <a:ext cx="2935372" cy="3340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0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115" name="正方形/長方形 114"/>
          <p:cNvSpPr/>
          <p:nvPr/>
        </p:nvSpPr>
        <p:spPr>
          <a:xfrm>
            <a:off x="455528" y="6818605"/>
            <a:ext cx="1544722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0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8" name="正方形/長方形 117"/>
          <p:cNvSpPr/>
          <p:nvPr/>
        </p:nvSpPr>
        <p:spPr>
          <a:xfrm>
            <a:off x="1876698" y="6818605"/>
            <a:ext cx="1544722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0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41" name="正方形/長方形 140"/>
          <p:cNvSpPr/>
          <p:nvPr/>
        </p:nvSpPr>
        <p:spPr>
          <a:xfrm>
            <a:off x="4244587" y="2688034"/>
            <a:ext cx="2899164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42" name="正方形/長方形 141"/>
          <p:cNvSpPr/>
          <p:nvPr/>
        </p:nvSpPr>
        <p:spPr>
          <a:xfrm>
            <a:off x="4244587" y="3984178"/>
            <a:ext cx="2899164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43" name="正方形/長方形 142"/>
          <p:cNvSpPr/>
          <p:nvPr/>
        </p:nvSpPr>
        <p:spPr>
          <a:xfrm>
            <a:off x="7685030" y="6791349"/>
            <a:ext cx="2726489" cy="4514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</a:t>
            </a: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</a:t>
            </a:r>
          </a:p>
        </p:txBody>
      </p:sp>
      <p:sp>
        <p:nvSpPr>
          <p:cNvPr id="144" name="正方形/長方形 143"/>
          <p:cNvSpPr/>
          <p:nvPr/>
        </p:nvSpPr>
        <p:spPr>
          <a:xfrm>
            <a:off x="4244587" y="5280322"/>
            <a:ext cx="2899164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45" name="正方形/長方形 144"/>
          <p:cNvSpPr/>
          <p:nvPr/>
        </p:nvSpPr>
        <p:spPr>
          <a:xfrm>
            <a:off x="4244587" y="6571133"/>
            <a:ext cx="2899164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1" name="正方形/長方形 60"/>
          <p:cNvSpPr/>
          <p:nvPr/>
        </p:nvSpPr>
        <p:spPr>
          <a:xfrm>
            <a:off x="2352674" y="1033347"/>
            <a:ext cx="889200" cy="1134000"/>
          </a:xfrm>
          <a:prstGeom prst="rect">
            <a:avLst/>
          </a:prstGeom>
          <a:solidFill>
            <a:srgbClr val="ED86B3"/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1200" dirty="0">
              <a:solidFill>
                <a:schemeClr val="bg1"/>
              </a:solidFill>
            </a:endParaRPr>
          </a:p>
        </p:txBody>
      </p:sp>
      <p:sp>
        <p:nvSpPr>
          <p:cNvPr id="146" name="正方形/長方形 145"/>
          <p:cNvSpPr/>
          <p:nvPr/>
        </p:nvSpPr>
        <p:spPr>
          <a:xfrm>
            <a:off x="556274" y="3330110"/>
            <a:ext cx="2685600" cy="1753200"/>
          </a:xfrm>
          <a:prstGeom prst="rect">
            <a:avLst/>
          </a:prstGeom>
          <a:solidFill>
            <a:srgbClr val="ED86B3"/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8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lang="ja-JP" altLang="en-US" sz="1800" dirty="0">
              <a:solidFill>
                <a:schemeClr val="bg1"/>
              </a:solidFill>
            </a:endParaRPr>
          </a:p>
        </p:txBody>
      </p:sp>
      <p:sp>
        <p:nvSpPr>
          <p:cNvPr id="147" name="正方形/長方形 146"/>
          <p:cNvSpPr/>
          <p:nvPr/>
        </p:nvSpPr>
        <p:spPr>
          <a:xfrm>
            <a:off x="549031" y="5677933"/>
            <a:ext cx="1260000" cy="1000800"/>
          </a:xfrm>
          <a:prstGeom prst="rect">
            <a:avLst/>
          </a:prstGeom>
          <a:solidFill>
            <a:srgbClr val="ED86B3"/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lang="ja-JP" altLang="en-US" sz="1200" dirty="0">
              <a:solidFill>
                <a:schemeClr val="bg1"/>
              </a:solidFill>
            </a:endParaRPr>
          </a:p>
        </p:txBody>
      </p:sp>
      <p:sp>
        <p:nvSpPr>
          <p:cNvPr id="148" name="正方形/長方形 147"/>
          <p:cNvSpPr/>
          <p:nvPr/>
        </p:nvSpPr>
        <p:spPr>
          <a:xfrm>
            <a:off x="1981874" y="5677933"/>
            <a:ext cx="1260000" cy="1000800"/>
          </a:xfrm>
          <a:prstGeom prst="rect">
            <a:avLst/>
          </a:prstGeom>
          <a:solidFill>
            <a:srgbClr val="ED86B3"/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lang="ja-JP" alt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  <a:ln>
          <a:noFill/>
        </a:ln>
      </a:spPr>
      <a:bodyPr wrap="none" rtlCol="0" anchor="ctr">
        <a:no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237</TotalTime>
  <Words>1273</Words>
  <Application>Microsoft Office PowerPoint</Application>
  <PresentationFormat>ユーザー設定</PresentationFormat>
  <Paragraphs>74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28</cp:revision>
  <cp:lastPrinted>2014-02-21T09:26:41Z</cp:lastPrinted>
  <dcterms:created xsi:type="dcterms:W3CDTF">2013-08-07T01:20:38Z</dcterms:created>
  <dcterms:modified xsi:type="dcterms:W3CDTF">2014-02-21T09:26:42Z</dcterms:modified>
</cp:coreProperties>
</file>

<file path=docProps/thumbnail.jpeg>
</file>