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CC"/>
    <a:srgbClr val="FF99FF"/>
    <a:srgbClr val="00B8EE"/>
    <a:srgbClr val="3E3A39"/>
    <a:srgbClr val="B8EE00"/>
    <a:srgbClr val="000099"/>
    <a:srgbClr val="F0F4FA"/>
    <a:srgbClr val="E8EEF8"/>
    <a:srgbClr val="203864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93" d="100"/>
          <a:sy n="93" d="100"/>
        </p:scale>
        <p:origin x="-90" y="-58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2014/5/22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正方形/長方形 81"/>
          <p:cNvSpPr/>
          <p:nvPr/>
        </p:nvSpPr>
        <p:spPr>
          <a:xfrm>
            <a:off x="0" y="875862"/>
            <a:ext cx="3603600" cy="30024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2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2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2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80" name="図 79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-9826"/>
            <a:ext cx="10907713" cy="7774679"/>
          </a:xfrm>
          <a:prstGeom prst="rect">
            <a:avLst/>
          </a:prstGeom>
        </p:spPr>
      </p:pic>
      <p:sp>
        <p:nvSpPr>
          <p:cNvPr id="81" name="正方形/長方形 80"/>
          <p:cNvSpPr/>
          <p:nvPr/>
        </p:nvSpPr>
        <p:spPr>
          <a:xfrm>
            <a:off x="9505358" y="394058"/>
            <a:ext cx="1022400" cy="10224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84" name="正方形/長方形 83"/>
          <p:cNvSpPr/>
          <p:nvPr/>
        </p:nvSpPr>
        <p:spPr>
          <a:xfrm>
            <a:off x="9505358" y="1567399"/>
            <a:ext cx="1022400" cy="10224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83" name="正方形/長方形 82"/>
          <p:cNvSpPr/>
          <p:nvPr/>
        </p:nvSpPr>
        <p:spPr>
          <a:xfrm>
            <a:off x="3873440" y="4715823"/>
            <a:ext cx="3031200" cy="16848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4297865" y="1691002"/>
            <a:ext cx="949112" cy="2154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平成</a:t>
            </a:r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23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年</a:t>
            </a:r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21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410621" y="5846554"/>
            <a:ext cx="52675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割</a:t>
            </a:r>
          </a:p>
          <a:p>
            <a:pPr algn="ctr"/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負担分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998449" y="5385659"/>
            <a:ext cx="552450" cy="307777"/>
          </a:xfrm>
          <a:prstGeom prst="rect">
            <a:avLst/>
          </a:prstGeom>
        </p:spPr>
        <p:txBody>
          <a:bodyPr wrap="square" lIns="36000" rIns="36000">
            <a:spAutoFit/>
          </a:bodyPr>
          <a:lstStyle/>
          <a:p>
            <a:r>
              <a:rPr lang="en-US" altLang="zh-TW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zh-TW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時間以上</a:t>
            </a:r>
          </a:p>
          <a:p>
            <a:r>
              <a:rPr lang="en-US" altLang="zh-TW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zh-TW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時間未満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1596747" y="4943043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1596747" y="518720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1596747" y="543951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3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1596747" y="568815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4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1596747" y="5935225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5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2163730" y="5688152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2852354" y="4943043"/>
            <a:ext cx="409086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27" name="正方形/長方形 26"/>
          <p:cNvSpPr/>
          <p:nvPr/>
        </p:nvSpPr>
        <p:spPr>
          <a:xfrm>
            <a:off x="2762585" y="568815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3783182" y="3304220"/>
            <a:ext cx="214353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>
                <a:solidFill>
                  <a:srgbClr val="00B8EE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TEL 03-1234-1111</a:t>
            </a:r>
            <a:endParaRPr lang="ja-JP" altLang="en-US" sz="1600" dirty="0">
              <a:solidFill>
                <a:srgbClr val="00B8EE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3783182" y="3604451"/>
            <a:ext cx="1287532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900" dirty="0">
                <a:solidFill>
                  <a:srgbClr val="00B8EE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FAX 03-1234-1112</a:t>
            </a:r>
            <a:endParaRPr lang="ja-JP" altLang="en-US" sz="900" dirty="0">
              <a:solidFill>
                <a:srgbClr val="00B8EE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3783182" y="3774481"/>
            <a:ext cx="1584088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100" dirty="0">
                <a:solidFill>
                  <a:srgbClr val="00B8EE"/>
                </a:solidFill>
                <a:ea typeface="ＭＳ ゴシック" panose="020B0609070205080204" pitchFamily="49" charset="-128"/>
              </a:rPr>
              <a:t>http://www.askult.com/</a:t>
            </a:r>
            <a:endParaRPr lang="ja-JP" altLang="en-US" sz="1100" dirty="0">
              <a:solidFill>
                <a:srgbClr val="00B8EE"/>
              </a:solidFill>
              <a:ea typeface="ＭＳ ゴシック" panose="020B0609070205080204" pitchFamily="49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6199596" y="3352028"/>
            <a:ext cx="723275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受付</a:t>
            </a:r>
            <a:r>
              <a:rPr lang="ja-JP" altLang="en-US" sz="6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</a:t>
            </a:r>
            <a:endParaRPr lang="en-US" altLang="ja-JP" sz="600" dirty="0" smtClean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/>
            <a:r>
              <a:rPr lang="en-US" altLang="ja-JP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</a:t>
            </a:r>
            <a:r>
              <a:rPr lang="en-US" altLang="ja-JP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〜00</a:t>
            </a:r>
            <a:r>
              <a:rPr lang="ja-JP" altLang="en-US" sz="6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</a:t>
            </a:r>
            <a:r>
              <a:rPr lang="ja-JP" altLang="en-US" sz="6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まで</a:t>
            </a:r>
            <a:endParaRPr lang="ja-JP" altLang="en-US" sz="6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4297865" y="786603"/>
            <a:ext cx="1210588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アスクルデイサービス</a:t>
            </a:r>
          </a:p>
        </p:txBody>
      </p:sp>
      <p:sp>
        <p:nvSpPr>
          <p:cNvPr id="34" name="正方形/長方形 33"/>
          <p:cNvSpPr/>
          <p:nvPr/>
        </p:nvSpPr>
        <p:spPr>
          <a:xfrm>
            <a:off x="4297865" y="1024907"/>
            <a:ext cx="1261884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〒</a:t>
            </a:r>
            <a:r>
              <a:rPr lang="en-US" altLang="ja-JP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135-0061</a:t>
            </a:r>
          </a:p>
          <a:p>
            <a:pPr>
              <a:lnSpc>
                <a:spcPts val="1200"/>
              </a:lnSpc>
            </a:pPr>
            <a:r>
              <a:rPr lang="zh-TW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東京都江東区豊洲</a:t>
            </a:r>
            <a:r>
              <a:rPr lang="en-US" altLang="zh-TW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3-2-3</a:t>
            </a:r>
            <a:endParaRPr lang="en-US" altLang="ja-JP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4297865" y="1441957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鈴木健太</a:t>
            </a:r>
          </a:p>
        </p:txBody>
      </p:sp>
      <p:sp>
        <p:nvSpPr>
          <p:cNvPr id="37" name="正方形/長方形 36"/>
          <p:cNvSpPr/>
          <p:nvPr/>
        </p:nvSpPr>
        <p:spPr>
          <a:xfrm>
            <a:off x="4297865" y="1936926"/>
            <a:ext cx="1364476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TW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10</a:t>
            </a:r>
            <a:r>
              <a:rPr lang="zh-TW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名（平成</a:t>
            </a:r>
            <a:r>
              <a:rPr lang="en-US" altLang="zh-TW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26</a:t>
            </a:r>
            <a:r>
              <a:rPr lang="zh-TW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年</a:t>
            </a:r>
            <a:r>
              <a:rPr lang="en-US" altLang="zh-TW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6</a:t>
            </a:r>
            <a:r>
              <a:rPr lang="zh-TW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月現在）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4297865" y="2174005"/>
            <a:ext cx="338554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5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台</a:t>
            </a:r>
          </a:p>
        </p:txBody>
      </p:sp>
      <p:sp>
        <p:nvSpPr>
          <p:cNvPr id="39" name="正方形/長方形 38"/>
          <p:cNvSpPr/>
          <p:nvPr/>
        </p:nvSpPr>
        <p:spPr>
          <a:xfrm>
            <a:off x="4297865" y="2427471"/>
            <a:ext cx="389850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名</a:t>
            </a:r>
          </a:p>
        </p:txBody>
      </p:sp>
      <p:sp>
        <p:nvSpPr>
          <p:cNvPr id="40" name="正方形/長方形 39"/>
          <p:cNvSpPr/>
          <p:nvPr/>
        </p:nvSpPr>
        <p:spPr>
          <a:xfrm>
            <a:off x="3781197" y="6450164"/>
            <a:ext cx="3261771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000"/>
              </a:lnSpc>
            </a:pPr>
            <a:r>
              <a:rPr lang="en-US" altLang="ja-JP" sz="700" dirty="0">
                <a:solidFill>
                  <a:srgbClr val="3E3A39"/>
                </a:solidFill>
                <a:latin typeface="+mn-ea"/>
              </a:rPr>
              <a:t>〈</a:t>
            </a:r>
            <a:r>
              <a:rPr lang="ja-JP" altLang="en-US" sz="700" dirty="0">
                <a:solidFill>
                  <a:srgbClr val="3E3A39"/>
                </a:solidFill>
                <a:latin typeface="+mn-ea"/>
              </a:rPr>
              <a:t>お車の場合</a:t>
            </a:r>
            <a:r>
              <a:rPr lang="en-US" altLang="ja-JP" sz="700" dirty="0">
                <a:solidFill>
                  <a:srgbClr val="3E3A39"/>
                </a:solidFill>
                <a:latin typeface="+mn-ea"/>
              </a:rPr>
              <a:t>〉</a:t>
            </a:r>
          </a:p>
          <a:p>
            <a:pPr>
              <a:lnSpc>
                <a:spcPts val="1000"/>
              </a:lnSpc>
            </a:pPr>
            <a:r>
              <a:rPr lang="en-US" altLang="ja-JP" sz="700" dirty="0">
                <a:solidFill>
                  <a:srgbClr val="3E3A39"/>
                </a:solidFill>
                <a:latin typeface="+mn-ea"/>
              </a:rPr>
              <a:t>○○○○○○○○○○○○○○○○○○○○○○○○○○○○○○○○○</a:t>
            </a:r>
          </a:p>
          <a:p>
            <a:pPr>
              <a:lnSpc>
                <a:spcPts val="1500"/>
              </a:lnSpc>
            </a:pPr>
            <a:r>
              <a:rPr lang="en-US" altLang="ja-JP" sz="700" dirty="0">
                <a:solidFill>
                  <a:srgbClr val="3E3A39"/>
                </a:solidFill>
                <a:latin typeface="+mn-ea"/>
              </a:rPr>
              <a:t>〈</a:t>
            </a:r>
            <a:r>
              <a:rPr lang="ja-JP" altLang="en-US" sz="700" dirty="0">
                <a:solidFill>
                  <a:srgbClr val="3E3A39"/>
                </a:solidFill>
                <a:latin typeface="+mn-ea"/>
              </a:rPr>
              <a:t>電車の場合</a:t>
            </a:r>
            <a:r>
              <a:rPr lang="en-US" altLang="ja-JP" sz="700" dirty="0">
                <a:solidFill>
                  <a:srgbClr val="3E3A39"/>
                </a:solidFill>
                <a:latin typeface="+mn-ea"/>
              </a:rPr>
              <a:t>〉</a:t>
            </a:r>
          </a:p>
          <a:p>
            <a:pPr>
              <a:lnSpc>
                <a:spcPts val="1000"/>
              </a:lnSpc>
            </a:pPr>
            <a:r>
              <a:rPr lang="en-US" altLang="ja-JP" sz="700" dirty="0">
                <a:solidFill>
                  <a:srgbClr val="3E3A39"/>
                </a:solidFill>
                <a:latin typeface="+mn-ea"/>
              </a:rPr>
              <a:t>○○○○○○○○○○○○○○○○○○○○○○○○○○○○○○○○○</a:t>
            </a:r>
          </a:p>
          <a:p>
            <a:pPr>
              <a:lnSpc>
                <a:spcPts val="1500"/>
              </a:lnSpc>
            </a:pPr>
            <a:r>
              <a:rPr lang="en-US" altLang="ja-JP" sz="700" dirty="0">
                <a:solidFill>
                  <a:srgbClr val="3E3A39"/>
                </a:solidFill>
                <a:latin typeface="+mn-ea"/>
              </a:rPr>
              <a:t>〈</a:t>
            </a:r>
            <a:r>
              <a:rPr lang="ja-JP" altLang="en-US" sz="700" dirty="0">
                <a:solidFill>
                  <a:srgbClr val="3E3A39"/>
                </a:solidFill>
                <a:latin typeface="+mn-ea"/>
              </a:rPr>
              <a:t>バスの場合</a:t>
            </a:r>
            <a:r>
              <a:rPr lang="en-US" altLang="ja-JP" sz="700" dirty="0">
                <a:solidFill>
                  <a:srgbClr val="3E3A39"/>
                </a:solidFill>
                <a:latin typeface="+mn-ea"/>
              </a:rPr>
              <a:t>〉</a:t>
            </a:r>
          </a:p>
          <a:p>
            <a:pPr>
              <a:lnSpc>
                <a:spcPts val="1000"/>
              </a:lnSpc>
            </a:pPr>
            <a:r>
              <a:rPr lang="en-US" altLang="ja-JP" sz="700" dirty="0">
                <a:solidFill>
                  <a:srgbClr val="3E3A39"/>
                </a:solidFill>
                <a:latin typeface="+mn-ea"/>
              </a:rPr>
              <a:t>○○○○○○○○○○○○○○○○○○○○○○○○○○○○○○○○○</a:t>
            </a:r>
            <a:endParaRPr lang="ja-JP" altLang="en-US" sz="700" dirty="0">
              <a:solidFill>
                <a:srgbClr val="3E3A39"/>
              </a:solidFill>
              <a:latin typeface="+mn-ea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8813922" y="7195298"/>
            <a:ext cx="1584088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100" dirty="0">
                <a:solidFill>
                  <a:srgbClr val="00B8EE"/>
                </a:solidFill>
                <a:ea typeface="ＭＳ ゴシック" panose="020B0609070205080204" pitchFamily="49" charset="-128"/>
              </a:rPr>
              <a:t>http://www.askult.com/</a:t>
            </a:r>
            <a:endParaRPr lang="ja-JP" altLang="en-US" sz="1100" dirty="0">
              <a:solidFill>
                <a:srgbClr val="00B8EE"/>
              </a:solidFill>
              <a:ea typeface="ＭＳ ゴシック" panose="020B0609070205080204" pitchFamily="49" charset="-128"/>
            </a:endParaRPr>
          </a:p>
        </p:txBody>
      </p:sp>
      <p:sp>
        <p:nvSpPr>
          <p:cNvPr id="42" name="正方形/長方形 41"/>
          <p:cNvSpPr/>
          <p:nvPr/>
        </p:nvSpPr>
        <p:spPr>
          <a:xfrm>
            <a:off x="8274942" y="3921254"/>
            <a:ext cx="2358093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2700"/>
              </a:lnSpc>
            </a:pPr>
            <a:r>
              <a:rPr lang="ja-JP" altLang="en-US" sz="1300" dirty="0">
                <a:solidFill>
                  <a:srgbClr val="3E3A39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毎日をもっと生き生きと、</a:t>
            </a:r>
          </a:p>
          <a:p>
            <a:pPr algn="r">
              <a:lnSpc>
                <a:spcPts val="2700"/>
              </a:lnSpc>
            </a:pPr>
            <a:r>
              <a:rPr lang="ja-JP" altLang="en-US" sz="1300" dirty="0">
                <a:solidFill>
                  <a:srgbClr val="3E3A39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より実りあるものへ</a:t>
            </a:r>
            <a:r>
              <a:rPr lang="en-US" altLang="ja-JP" sz="1300" dirty="0">
                <a:solidFill>
                  <a:srgbClr val="3E3A39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…</a:t>
            </a:r>
            <a:r>
              <a:rPr lang="ja-JP" altLang="en-US" sz="1300" dirty="0" err="1">
                <a:solidFill>
                  <a:srgbClr val="3E3A39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。</a:t>
            </a:r>
            <a:endParaRPr lang="ja-JP" altLang="en-US" sz="1300" dirty="0">
              <a:solidFill>
                <a:srgbClr val="3E3A39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pPr algn="r">
              <a:lnSpc>
                <a:spcPts val="2700"/>
              </a:lnSpc>
            </a:pPr>
            <a:r>
              <a:rPr lang="ja-JP" altLang="en-US" sz="1300" dirty="0">
                <a:solidFill>
                  <a:srgbClr val="3E3A39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わたしたちがそのお手伝いを</a:t>
            </a:r>
          </a:p>
          <a:p>
            <a:pPr algn="r">
              <a:lnSpc>
                <a:spcPts val="2700"/>
              </a:lnSpc>
            </a:pPr>
            <a:r>
              <a:rPr lang="ja-JP" altLang="en-US" sz="1300" dirty="0">
                <a:solidFill>
                  <a:srgbClr val="3E3A39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させていただきます。</a:t>
            </a:r>
          </a:p>
        </p:txBody>
      </p:sp>
      <p:sp>
        <p:nvSpPr>
          <p:cNvPr id="43" name="正方形/長方形 42"/>
          <p:cNvSpPr/>
          <p:nvPr/>
        </p:nvSpPr>
        <p:spPr>
          <a:xfrm>
            <a:off x="9255453" y="2696255"/>
            <a:ext cx="1364476" cy="4462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3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アスクル</a:t>
            </a:r>
          </a:p>
        </p:txBody>
      </p:sp>
      <p:sp>
        <p:nvSpPr>
          <p:cNvPr id="45" name="正方形/長方形 44"/>
          <p:cNvSpPr/>
          <p:nvPr/>
        </p:nvSpPr>
        <p:spPr>
          <a:xfrm>
            <a:off x="8690968" y="3035213"/>
            <a:ext cx="203132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3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デイサービス</a:t>
            </a:r>
          </a:p>
        </p:txBody>
      </p:sp>
      <p:sp>
        <p:nvSpPr>
          <p:cNvPr id="46" name="正方形/長方形 45"/>
          <p:cNvSpPr/>
          <p:nvPr/>
        </p:nvSpPr>
        <p:spPr>
          <a:xfrm>
            <a:off x="2208614" y="518720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47" name="正方形/長方形 46"/>
          <p:cNvSpPr/>
          <p:nvPr/>
        </p:nvSpPr>
        <p:spPr>
          <a:xfrm>
            <a:off x="2208614" y="4943043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48" name="正方形/長方形 47"/>
          <p:cNvSpPr/>
          <p:nvPr/>
        </p:nvSpPr>
        <p:spPr>
          <a:xfrm>
            <a:off x="2208614" y="543951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49" name="正方形/長方形 48"/>
          <p:cNvSpPr/>
          <p:nvPr/>
        </p:nvSpPr>
        <p:spPr>
          <a:xfrm>
            <a:off x="2852354" y="5187202"/>
            <a:ext cx="409086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2762585" y="543951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51" name="正方形/長方形 50"/>
          <p:cNvSpPr/>
          <p:nvPr/>
        </p:nvSpPr>
        <p:spPr>
          <a:xfrm>
            <a:off x="2762585" y="5935225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52" name="正方形/長方形 51"/>
          <p:cNvSpPr/>
          <p:nvPr/>
        </p:nvSpPr>
        <p:spPr>
          <a:xfrm>
            <a:off x="2163730" y="5935225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53" name="正方形/長方形 52"/>
          <p:cNvSpPr/>
          <p:nvPr/>
        </p:nvSpPr>
        <p:spPr>
          <a:xfrm>
            <a:off x="998449" y="6624348"/>
            <a:ext cx="552450" cy="307777"/>
          </a:xfrm>
          <a:prstGeom prst="rect">
            <a:avLst/>
          </a:prstGeom>
        </p:spPr>
        <p:txBody>
          <a:bodyPr wrap="square" lIns="36000" rIns="36000">
            <a:spAutoFit/>
          </a:bodyPr>
          <a:lstStyle/>
          <a:p>
            <a:r>
              <a:rPr lang="en-US" altLang="zh-TW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zh-TW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時間以上</a:t>
            </a:r>
          </a:p>
          <a:p>
            <a:r>
              <a:rPr lang="en-US" altLang="zh-TW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zh-TW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時間未満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4" name="正方形/長方形 53"/>
          <p:cNvSpPr/>
          <p:nvPr/>
        </p:nvSpPr>
        <p:spPr>
          <a:xfrm>
            <a:off x="1596747" y="618173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5" name="正方形/長方形 54"/>
          <p:cNvSpPr/>
          <p:nvPr/>
        </p:nvSpPr>
        <p:spPr>
          <a:xfrm>
            <a:off x="1596747" y="642807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6" name="正方形/長方形 55"/>
          <p:cNvSpPr/>
          <p:nvPr/>
        </p:nvSpPr>
        <p:spPr>
          <a:xfrm>
            <a:off x="1596747" y="6680804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3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7" name="正方形/長方形 56"/>
          <p:cNvSpPr/>
          <p:nvPr/>
        </p:nvSpPr>
        <p:spPr>
          <a:xfrm>
            <a:off x="1596747" y="6926841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4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8" name="正方形/長方形 57"/>
          <p:cNvSpPr/>
          <p:nvPr/>
        </p:nvSpPr>
        <p:spPr>
          <a:xfrm>
            <a:off x="1596747" y="7186614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要介護</a:t>
            </a:r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5</a:t>
            </a:r>
            <a:endParaRPr lang="ja-JP" altLang="en-US" sz="7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9" name="正方形/長方形 58"/>
          <p:cNvSpPr/>
          <p:nvPr/>
        </p:nvSpPr>
        <p:spPr>
          <a:xfrm>
            <a:off x="2163730" y="6926841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60" name="正方形/長方形 59"/>
          <p:cNvSpPr/>
          <p:nvPr/>
        </p:nvSpPr>
        <p:spPr>
          <a:xfrm>
            <a:off x="2852354" y="6181732"/>
            <a:ext cx="409086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61" name="正方形/長方形 60"/>
          <p:cNvSpPr/>
          <p:nvPr/>
        </p:nvSpPr>
        <p:spPr>
          <a:xfrm>
            <a:off x="2762585" y="6926841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62" name="正方形/長方形 61"/>
          <p:cNvSpPr/>
          <p:nvPr/>
        </p:nvSpPr>
        <p:spPr>
          <a:xfrm>
            <a:off x="2208614" y="642807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63" name="正方形/長方形 62"/>
          <p:cNvSpPr/>
          <p:nvPr/>
        </p:nvSpPr>
        <p:spPr>
          <a:xfrm>
            <a:off x="2208614" y="6181732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66" name="正方形/長方形 65"/>
          <p:cNvSpPr/>
          <p:nvPr/>
        </p:nvSpPr>
        <p:spPr>
          <a:xfrm>
            <a:off x="2762585" y="6680804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67" name="正方形/長方形 66"/>
          <p:cNvSpPr/>
          <p:nvPr/>
        </p:nvSpPr>
        <p:spPr>
          <a:xfrm>
            <a:off x="2762585" y="7186614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68" name="正方形/長方形 67"/>
          <p:cNvSpPr/>
          <p:nvPr/>
        </p:nvSpPr>
        <p:spPr>
          <a:xfrm>
            <a:off x="2163730" y="7186614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69" name="正方形/長方形 68"/>
          <p:cNvSpPr/>
          <p:nvPr/>
        </p:nvSpPr>
        <p:spPr>
          <a:xfrm>
            <a:off x="2762585" y="6428079"/>
            <a:ext cx="49885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0,000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円</a:t>
            </a:r>
          </a:p>
        </p:txBody>
      </p:sp>
      <p:sp>
        <p:nvSpPr>
          <p:cNvPr id="70" name="正方形/長方形 69"/>
          <p:cNvSpPr/>
          <p:nvPr/>
        </p:nvSpPr>
        <p:spPr>
          <a:xfrm>
            <a:off x="2163730" y="6680804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7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単位</a:t>
            </a:r>
          </a:p>
        </p:txBody>
      </p:sp>
      <p:sp>
        <p:nvSpPr>
          <p:cNvPr id="71" name="正方形/長方形 70"/>
          <p:cNvSpPr/>
          <p:nvPr/>
        </p:nvSpPr>
        <p:spPr>
          <a:xfrm>
            <a:off x="267224" y="271450"/>
            <a:ext cx="3190351" cy="60529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400" dirty="0">
                <a:solidFill>
                  <a:schemeClr val="bg1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利用者の方に寄り添った、</a:t>
            </a:r>
          </a:p>
          <a:p>
            <a:pPr>
              <a:lnSpc>
                <a:spcPts val="2000"/>
              </a:lnSpc>
            </a:pPr>
            <a:r>
              <a:rPr lang="ja-JP" altLang="en-US" sz="1400" dirty="0">
                <a:solidFill>
                  <a:schemeClr val="bg1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きめ細やかなサービスを提供します。</a:t>
            </a:r>
          </a:p>
        </p:txBody>
      </p:sp>
      <p:pic>
        <p:nvPicPr>
          <p:cNvPr id="72" name="図 71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31956" y="3413058"/>
            <a:ext cx="33528" cy="167640"/>
          </a:xfrm>
          <a:prstGeom prst="rect">
            <a:avLst/>
          </a:prstGeom>
        </p:spPr>
      </p:pic>
      <p:pic>
        <p:nvPicPr>
          <p:cNvPr id="73" name="図 72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870198" y="3413058"/>
            <a:ext cx="33528" cy="16764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75</TotalTime>
  <Words>303</Words>
  <Application>Microsoft Office PowerPoint</Application>
  <PresentationFormat>ユーザー設定</PresentationFormat>
  <Paragraphs>89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14</cp:revision>
  <cp:lastPrinted>2013-04-25T06:18:16Z</cp:lastPrinted>
  <dcterms:created xsi:type="dcterms:W3CDTF">2013-08-07T01:20:38Z</dcterms:created>
  <dcterms:modified xsi:type="dcterms:W3CDTF">2014-05-22T05:39:29Z</dcterms:modified>
</cp:coreProperties>
</file>

<file path=docProps/thumbnail.jpeg>
</file>