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CC"/>
    <a:srgbClr val="FFF000"/>
    <a:srgbClr val="906E30"/>
    <a:srgbClr val="A4723A"/>
    <a:srgbClr val="664724"/>
    <a:srgbClr val="645226"/>
    <a:srgbClr val="640000"/>
    <a:srgbClr val="3E0000"/>
    <a:srgbClr val="FFC0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-1320" y="-9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2014/5/26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5/26/2014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5/26/2014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5/26/2014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5/26/2014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5/26/2014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5/26/2014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5/26/2014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5/26/2014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5/26/2014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5/26/2014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5/26/2014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図 3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032"/>
            <a:ext cx="7775575" cy="10901648"/>
          </a:xfrm>
          <a:prstGeom prst="rect">
            <a:avLst/>
          </a:prstGeom>
        </p:spPr>
      </p:pic>
      <p:sp>
        <p:nvSpPr>
          <p:cNvPr id="47" name="正方形/長方形 46"/>
          <p:cNvSpPr/>
          <p:nvPr/>
        </p:nvSpPr>
        <p:spPr>
          <a:xfrm>
            <a:off x="5043896" y="8784620"/>
            <a:ext cx="2239200" cy="16524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  <a:endParaRPr kumimoji="1" lang="ja-JP" altLang="en-US" sz="2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39" name="図 3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221" y="4817315"/>
            <a:ext cx="2188468" cy="1395987"/>
          </a:xfrm>
          <a:prstGeom prst="rect">
            <a:avLst/>
          </a:prstGeom>
        </p:spPr>
      </p:pic>
      <p:pic>
        <p:nvPicPr>
          <p:cNvPr id="40" name="図 3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3745" y="4817315"/>
            <a:ext cx="2188468" cy="1395987"/>
          </a:xfrm>
          <a:prstGeom prst="rect">
            <a:avLst/>
          </a:prstGeom>
        </p:spPr>
      </p:pic>
      <p:pic>
        <p:nvPicPr>
          <p:cNvPr id="41" name="図 4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1270" y="4817315"/>
            <a:ext cx="2188468" cy="1395987"/>
          </a:xfrm>
          <a:prstGeom prst="rect">
            <a:avLst/>
          </a:prstGeom>
        </p:spPr>
      </p:pic>
      <p:pic>
        <p:nvPicPr>
          <p:cNvPr id="42" name="図 4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470" y="6392271"/>
            <a:ext cx="3316231" cy="2090932"/>
          </a:xfrm>
          <a:prstGeom prst="rect">
            <a:avLst/>
          </a:prstGeom>
        </p:spPr>
      </p:pic>
      <p:pic>
        <p:nvPicPr>
          <p:cNvPr id="44" name="図 4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2624" y="7513937"/>
            <a:ext cx="3325375" cy="969266"/>
          </a:xfrm>
          <a:prstGeom prst="rect">
            <a:avLst/>
          </a:prstGeom>
        </p:spPr>
      </p:pic>
      <p:pic>
        <p:nvPicPr>
          <p:cNvPr id="43" name="図 4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2624" y="6379684"/>
            <a:ext cx="3319279" cy="963170"/>
          </a:xfrm>
          <a:prstGeom prst="rect">
            <a:avLst/>
          </a:prstGeom>
        </p:spPr>
      </p:pic>
      <p:pic>
        <p:nvPicPr>
          <p:cNvPr id="45" name="図 4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4673" y="2831970"/>
            <a:ext cx="1600203" cy="1597155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346462" y="3113240"/>
            <a:ext cx="38779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dirty="0">
                <a:solidFill>
                  <a:srgbClr val="0080CC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夏から始めるこども英会話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300740" y="3715709"/>
            <a:ext cx="4916731" cy="7232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100" dirty="0">
                <a:solidFill>
                  <a:srgbClr val="0080CC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英会話教室アスクル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5912369" y="3259062"/>
            <a:ext cx="1330814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300" dirty="0" smtClean="0">
                <a:solidFill>
                  <a:srgbClr val="FFF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7</a:t>
            </a:r>
            <a:r>
              <a:rPr lang="ja-JP" altLang="en-US" sz="1300" dirty="0">
                <a:solidFill>
                  <a:srgbClr val="FFF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月</a:t>
            </a:r>
            <a:r>
              <a:rPr lang="en-US" altLang="ja-JP" sz="1300" dirty="0">
                <a:solidFill>
                  <a:srgbClr val="FFF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20</a:t>
            </a:r>
            <a:r>
              <a:rPr lang="ja-JP" altLang="en-US" sz="1300" dirty="0">
                <a:solidFill>
                  <a:srgbClr val="FFF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日（日</a:t>
            </a:r>
            <a:r>
              <a:rPr lang="ja-JP" altLang="en-US" sz="1300" dirty="0" smtClean="0">
                <a:solidFill>
                  <a:srgbClr val="FFF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）</a:t>
            </a:r>
            <a:endParaRPr lang="en-US" altLang="ja-JP" sz="1300" dirty="0" smtClean="0">
              <a:solidFill>
                <a:srgbClr val="FFF000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r>
              <a:rPr lang="en-US" altLang="ja-JP" sz="3200" dirty="0" smtClean="0">
                <a:solidFill>
                  <a:srgbClr val="FFF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OPEN</a:t>
            </a:r>
            <a:endParaRPr lang="ja-JP" altLang="en-US" sz="3200" dirty="0">
              <a:solidFill>
                <a:srgbClr val="FFF000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761335" y="4958529"/>
            <a:ext cx="159530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2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親子クラス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928047" y="5317179"/>
            <a:ext cx="12618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（小学生まで）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778868" y="5729767"/>
            <a:ext cx="152317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50</a:t>
            </a:r>
            <a:r>
              <a:rPr lang="ja-JP" altLang="en-US" sz="14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分 </a:t>
            </a:r>
            <a:r>
              <a:rPr lang="en-US" altLang="ja-JP" sz="14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800</a:t>
            </a:r>
            <a:r>
              <a:rPr lang="ja-JP" altLang="en-US" sz="14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円／回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3093967" y="4958529"/>
            <a:ext cx="159530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2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幼児クラス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3337623" y="5317179"/>
            <a:ext cx="110799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（未就学児）</a:t>
            </a:r>
            <a:endParaRPr lang="ja-JP" altLang="en-US" sz="1200" dirty="0">
              <a:solidFill>
                <a:schemeClr val="bg1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3054752" y="5729767"/>
            <a:ext cx="167545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60</a:t>
            </a:r>
            <a:r>
              <a:rPr lang="ja-JP" altLang="en-US" sz="14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分 </a:t>
            </a:r>
            <a:r>
              <a:rPr lang="en-US" altLang="ja-JP" sz="14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6,500</a:t>
            </a:r>
            <a:r>
              <a:rPr lang="ja-JP" altLang="en-US" sz="14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円／月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5249212" y="4958529"/>
            <a:ext cx="187743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2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小学生クラス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5662786" y="5317179"/>
            <a:ext cx="10502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（</a:t>
            </a:r>
            <a:r>
              <a:rPr lang="en-US" altLang="ja-JP" sz="12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1</a:t>
            </a:r>
            <a:r>
              <a:rPr lang="ja-JP" altLang="en-US" sz="12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年生</a:t>
            </a:r>
            <a:r>
              <a:rPr lang="en-US" altLang="ja-JP" sz="12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〜</a:t>
            </a:r>
            <a:r>
              <a:rPr lang="ja-JP" altLang="en-US" sz="12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）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5357774" y="5729767"/>
            <a:ext cx="167545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90</a:t>
            </a:r>
            <a:r>
              <a:rPr lang="ja-JP" altLang="en-US" sz="14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分 </a:t>
            </a:r>
            <a:r>
              <a:rPr lang="en-US" altLang="ja-JP" sz="14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6,500</a:t>
            </a:r>
            <a:r>
              <a:rPr lang="ja-JP" altLang="en-US" sz="14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円／月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709661" y="6423520"/>
            <a:ext cx="2146742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700" dirty="0">
                <a:solidFill>
                  <a:srgbClr val="0080CC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今だけの入会特典！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662161" y="6896050"/>
            <a:ext cx="2976389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300" dirty="0">
                <a:solidFill>
                  <a:srgbClr val="0080CC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・入会金／年会費／教材費 不要！</a:t>
            </a:r>
          </a:p>
        </p:txBody>
      </p:sp>
      <p:sp>
        <p:nvSpPr>
          <p:cNvPr id="27" name="正方形/長方形 26"/>
          <p:cNvSpPr/>
          <p:nvPr/>
        </p:nvSpPr>
        <p:spPr>
          <a:xfrm>
            <a:off x="662161" y="7247755"/>
            <a:ext cx="2622834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300" dirty="0">
                <a:solidFill>
                  <a:srgbClr val="0080CC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・追加レッスン</a:t>
            </a:r>
            <a:r>
              <a:rPr lang="en-US" altLang="ja-JP" sz="1300" dirty="0">
                <a:solidFill>
                  <a:srgbClr val="0080CC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1</a:t>
            </a:r>
            <a:r>
              <a:rPr lang="ja-JP" altLang="en-US" sz="1300" dirty="0">
                <a:solidFill>
                  <a:srgbClr val="0080CC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回分サービス！</a:t>
            </a:r>
          </a:p>
        </p:txBody>
      </p:sp>
      <p:sp>
        <p:nvSpPr>
          <p:cNvPr id="28" name="正方形/長方形 27"/>
          <p:cNvSpPr/>
          <p:nvPr/>
        </p:nvSpPr>
        <p:spPr>
          <a:xfrm>
            <a:off x="662161" y="7606155"/>
            <a:ext cx="3225625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r>
              <a:rPr lang="ja-JP" altLang="en-US" sz="1300" dirty="0">
                <a:solidFill>
                  <a:srgbClr val="0080CC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・無料体験レッスン受講後、</a:t>
            </a:r>
          </a:p>
          <a:p>
            <a:pPr>
              <a:lnSpc>
                <a:spcPts val="1800"/>
              </a:lnSpc>
            </a:pPr>
            <a:r>
              <a:rPr lang="ja-JP" altLang="en-US" sz="1300">
                <a:solidFill>
                  <a:srgbClr val="0080CC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  </a:t>
            </a:r>
            <a:r>
              <a:rPr lang="ja-JP" altLang="en-US" sz="1300" smtClean="0">
                <a:solidFill>
                  <a:srgbClr val="0080CC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 入会</a:t>
            </a:r>
            <a:r>
              <a:rPr lang="ja-JP" altLang="en-US" sz="1300" dirty="0">
                <a:solidFill>
                  <a:srgbClr val="0080CC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を決めていただいた方には</a:t>
            </a:r>
          </a:p>
          <a:p>
            <a:pPr>
              <a:lnSpc>
                <a:spcPts val="1800"/>
              </a:lnSpc>
            </a:pPr>
            <a:r>
              <a:rPr lang="ja-JP" altLang="en-US" sz="1300" dirty="0">
                <a:solidFill>
                  <a:srgbClr val="0080CC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  「こども英会話</a:t>
            </a:r>
            <a:r>
              <a:rPr lang="en-US" altLang="ja-JP" sz="1300" dirty="0">
                <a:solidFill>
                  <a:srgbClr val="0080CC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book</a:t>
            </a:r>
            <a:r>
              <a:rPr lang="ja-JP" altLang="en-US" sz="1300" dirty="0">
                <a:solidFill>
                  <a:srgbClr val="0080CC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」をプレゼント！</a:t>
            </a:r>
          </a:p>
        </p:txBody>
      </p:sp>
      <p:sp>
        <p:nvSpPr>
          <p:cNvPr id="29" name="正方形/長方形 28"/>
          <p:cNvSpPr/>
          <p:nvPr/>
        </p:nvSpPr>
        <p:spPr>
          <a:xfrm>
            <a:off x="4199364" y="6456804"/>
            <a:ext cx="28777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>
                <a:solidFill>
                  <a:srgbClr val="0080CC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無料体験レッスン実施日のご案内</a:t>
            </a:r>
          </a:p>
        </p:txBody>
      </p:sp>
      <p:sp>
        <p:nvSpPr>
          <p:cNvPr id="30" name="正方形/長方形 29"/>
          <p:cNvSpPr/>
          <p:nvPr/>
        </p:nvSpPr>
        <p:spPr>
          <a:xfrm>
            <a:off x="4199364" y="6722875"/>
            <a:ext cx="2807264" cy="524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r>
              <a:rPr lang="en-US" altLang="ja-JP" sz="13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7</a:t>
            </a:r>
            <a:r>
              <a:rPr lang="ja-JP" altLang="en-US" sz="13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月・</a:t>
            </a:r>
            <a:r>
              <a:rPr lang="en-US" altLang="ja-JP" sz="13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8</a:t>
            </a:r>
            <a:r>
              <a:rPr lang="ja-JP" altLang="en-US" sz="13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月は毎週土曜日の</a:t>
            </a:r>
            <a:r>
              <a:rPr lang="en-US" altLang="ja-JP" sz="13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14</a:t>
            </a:r>
            <a:r>
              <a:rPr lang="ja-JP" altLang="en-US" sz="13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時から</a:t>
            </a:r>
          </a:p>
          <a:p>
            <a:pPr>
              <a:lnSpc>
                <a:spcPts val="1800"/>
              </a:lnSpc>
            </a:pPr>
            <a:r>
              <a:rPr lang="ja-JP" altLang="en-US" sz="13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受け付けています。</a:t>
            </a:r>
          </a:p>
        </p:txBody>
      </p:sp>
      <p:sp>
        <p:nvSpPr>
          <p:cNvPr id="31" name="正方形/長方形 30"/>
          <p:cNvSpPr/>
          <p:nvPr/>
        </p:nvSpPr>
        <p:spPr>
          <a:xfrm>
            <a:off x="4041583" y="7653536"/>
            <a:ext cx="328808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22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英語劇団員、同時募集！</a:t>
            </a:r>
            <a:endParaRPr lang="ja-JP" altLang="en-US" sz="2200" dirty="0">
              <a:solidFill>
                <a:schemeClr val="bg1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32" name="正方形/長方形 31"/>
          <p:cNvSpPr/>
          <p:nvPr/>
        </p:nvSpPr>
        <p:spPr>
          <a:xfrm>
            <a:off x="3983037" y="8041448"/>
            <a:ext cx="329406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0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（年齢・経験不問） </a:t>
            </a:r>
            <a:r>
              <a:rPr lang="en-US" altLang="ja-JP" sz="10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※</a:t>
            </a:r>
            <a:r>
              <a:rPr lang="ja-JP" altLang="en-US" sz="10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詳細はお問い合わせください。</a:t>
            </a:r>
          </a:p>
        </p:txBody>
      </p:sp>
      <p:sp>
        <p:nvSpPr>
          <p:cNvPr id="33" name="正方形/長方形 32"/>
          <p:cNvSpPr/>
          <p:nvPr/>
        </p:nvSpPr>
        <p:spPr>
          <a:xfrm>
            <a:off x="328947" y="8663241"/>
            <a:ext cx="2839239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3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英会話教室アスクル</a:t>
            </a:r>
          </a:p>
        </p:txBody>
      </p:sp>
      <p:sp>
        <p:nvSpPr>
          <p:cNvPr id="34" name="正方形/長方形 33"/>
          <p:cNvSpPr/>
          <p:nvPr/>
        </p:nvSpPr>
        <p:spPr>
          <a:xfrm>
            <a:off x="1558990" y="9086806"/>
            <a:ext cx="2991525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3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TEL 03-1234-1111</a:t>
            </a:r>
            <a:endParaRPr lang="ja-JP" altLang="en-US" sz="2300" dirty="0">
              <a:solidFill>
                <a:schemeClr val="bg1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35" name="正方形/長方形 34"/>
          <p:cNvSpPr/>
          <p:nvPr/>
        </p:nvSpPr>
        <p:spPr>
          <a:xfrm>
            <a:off x="328947" y="9535438"/>
            <a:ext cx="38862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sz="10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営業時間 平日 </a:t>
            </a:r>
            <a:r>
              <a:rPr lang="en-US" altLang="ja-JP" sz="10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10</a:t>
            </a:r>
            <a:r>
              <a:rPr lang="ja-JP" altLang="en-US" sz="10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en-US" altLang="ja-JP" sz="10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00〜20</a:t>
            </a:r>
            <a:r>
              <a:rPr lang="ja-JP" altLang="en-US" sz="10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en-US" altLang="ja-JP" sz="10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  </a:t>
            </a:r>
            <a:r>
              <a:rPr lang="ja-JP" altLang="en-US" sz="10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土・日・祝日 </a:t>
            </a:r>
            <a:r>
              <a:rPr lang="en-US" altLang="ja-JP" sz="10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9</a:t>
            </a:r>
            <a:r>
              <a:rPr lang="ja-JP" altLang="en-US" sz="10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en-US" altLang="ja-JP" sz="10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00〜19</a:t>
            </a:r>
            <a:r>
              <a:rPr lang="ja-JP" altLang="en-US" sz="10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en-US" altLang="ja-JP" sz="10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</a:t>
            </a:r>
            <a:endParaRPr lang="ja-JP" altLang="en-US" sz="10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6" name="正方形/長方形 35"/>
          <p:cNvSpPr/>
          <p:nvPr/>
        </p:nvSpPr>
        <p:spPr>
          <a:xfrm>
            <a:off x="328947" y="9775795"/>
            <a:ext cx="38862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TW" altLang="en-US" sz="9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〒</a:t>
            </a:r>
            <a:r>
              <a:rPr lang="en-US" altLang="zh-TW" sz="9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135-0061 </a:t>
            </a:r>
            <a:r>
              <a:rPr lang="zh-TW" altLang="en-US" sz="9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東京都江東区豊洲</a:t>
            </a:r>
            <a:r>
              <a:rPr lang="en-US" altLang="zh-TW" sz="9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3-2-3</a:t>
            </a:r>
            <a:endParaRPr lang="ja-JP" altLang="en-US" sz="900" dirty="0">
              <a:solidFill>
                <a:schemeClr val="bg1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37" name="正方形/長方形 36"/>
          <p:cNvSpPr/>
          <p:nvPr/>
        </p:nvSpPr>
        <p:spPr>
          <a:xfrm>
            <a:off x="328947" y="10110310"/>
            <a:ext cx="26452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http://www.askult.com/</a:t>
            </a:r>
            <a:endParaRPr lang="ja-JP" altLang="en-US" sz="1800" dirty="0">
              <a:solidFill>
                <a:schemeClr val="bg1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pic>
        <p:nvPicPr>
          <p:cNvPr id="48" name="図 4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377" y="949767"/>
            <a:ext cx="3608839" cy="1569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138</TotalTime>
  <Words>285</Words>
  <Application>Microsoft Office PowerPoint</Application>
  <PresentationFormat>ユーザー設定</PresentationFormat>
  <Paragraphs>47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aida</cp:lastModifiedBy>
  <cp:revision>19</cp:revision>
  <cp:lastPrinted>2013-10-11T08:12:09Z</cp:lastPrinted>
  <dcterms:created xsi:type="dcterms:W3CDTF">2013-08-07T01:16:52Z</dcterms:created>
  <dcterms:modified xsi:type="dcterms:W3CDTF">2014-05-26T02:57:32Z</dcterms:modified>
</cp:coreProperties>
</file>