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6" r:id="rId1"/>
  </p:sldMasterIdLst>
  <p:notesMasterIdLst>
    <p:notesMasterId r:id="rId4"/>
  </p:notesMasterIdLst>
  <p:sldIdLst>
    <p:sldId id="260" r:id="rId2"/>
    <p:sldId id="261" r:id="rId3"/>
  </p:sldIdLst>
  <p:sldSz cx="7775575" cy="10907713"/>
  <p:notesSz cx="7318375" cy="10450513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A3906"/>
    <a:srgbClr val="FABE00"/>
    <a:srgbClr val="906E30"/>
    <a:srgbClr val="A4723A"/>
    <a:srgbClr val="664724"/>
    <a:srgbClr val="645226"/>
    <a:srgbClr val="640000"/>
    <a:srgbClr val="3E0000"/>
    <a:srgbClr val="FFC000"/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82" d="100"/>
          <a:sy n="82" d="100"/>
        </p:scale>
        <p:origin x="-1920" y="-84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88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2014/6/20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66" tIns="48583" rIns="97166" bIns="48583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0"/>
            <a:ext cx="5854700" cy="4114889"/>
          </a:xfrm>
          <a:prstGeom prst="rect">
            <a:avLst/>
          </a:prstGeom>
        </p:spPr>
        <p:txBody>
          <a:bodyPr vert="horz" lIns="97166" tIns="48583" rIns="97166" bIns="48583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2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88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6/20/2014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6/20/2014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6/20/2014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6/20/2014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6/20/2014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6/20/2014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6/20/2014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6/20/2014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6/20/2014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6/20/2014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 smtClean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6/20/2014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図 4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775575" cy="10904696"/>
          </a:xfrm>
          <a:prstGeom prst="rect">
            <a:avLst/>
          </a:prstGeom>
        </p:spPr>
      </p:pic>
      <p:sp>
        <p:nvSpPr>
          <p:cNvPr id="3" name="正方形/長方形 2"/>
          <p:cNvSpPr/>
          <p:nvPr/>
        </p:nvSpPr>
        <p:spPr>
          <a:xfrm>
            <a:off x="2368782" y="1158651"/>
            <a:ext cx="303801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ja-JP" sz="2800" dirty="0">
                <a:solidFill>
                  <a:srgbClr val="6A3906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Cafe &amp; Bar </a:t>
            </a:r>
            <a:r>
              <a:rPr lang="en-US" altLang="ja-JP" sz="2800" dirty="0" err="1">
                <a:solidFill>
                  <a:srgbClr val="6A3906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Askul</a:t>
            </a:r>
            <a:r>
              <a:rPr lang="en-US" altLang="ja-JP" sz="2800" dirty="0">
                <a:solidFill>
                  <a:srgbClr val="6A3906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 </a:t>
            </a:r>
            <a:endParaRPr lang="ja-JP" altLang="en-US" sz="2800" dirty="0">
              <a:solidFill>
                <a:srgbClr val="6A3906"/>
              </a:solidFill>
              <a:latin typeface="HGP明朝E" panose="02020900000000000000" pitchFamily="18" charset="-128"/>
              <a:ea typeface="HGP明朝E" panose="02020900000000000000" pitchFamily="18" charset="-128"/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686977" y="1723989"/>
            <a:ext cx="440162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ja-JP" altLang="en-US" sz="1400" dirty="0">
                <a:solidFill>
                  <a:schemeClr val="bg1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アスクル駅から徒歩</a:t>
            </a:r>
            <a:r>
              <a:rPr lang="en-US" altLang="ja-JP" sz="1400" dirty="0">
                <a:solidFill>
                  <a:schemeClr val="bg1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5</a:t>
            </a:r>
            <a:r>
              <a:rPr lang="ja-JP" altLang="en-US" sz="1400" dirty="0">
                <a:solidFill>
                  <a:schemeClr val="bg1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分のスタイリッシュな</a:t>
            </a:r>
            <a:r>
              <a:rPr lang="en-US" altLang="ja-JP" sz="1400" dirty="0" err="1">
                <a:solidFill>
                  <a:schemeClr val="bg1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Cafe&amp;Bar</a:t>
            </a:r>
            <a:endParaRPr lang="ja-JP" altLang="en-US" sz="1400" dirty="0">
              <a:solidFill>
                <a:schemeClr val="bg1"/>
              </a:solidFill>
              <a:latin typeface="HGP明朝E" panose="02020900000000000000" pitchFamily="18" charset="-128"/>
              <a:ea typeface="HGP明朝E" panose="02020900000000000000" pitchFamily="18" charset="-128"/>
            </a:endParaRPr>
          </a:p>
        </p:txBody>
      </p:sp>
      <p:sp>
        <p:nvSpPr>
          <p:cNvPr id="5" name="正方形/長方形 4"/>
          <p:cNvSpPr/>
          <p:nvPr/>
        </p:nvSpPr>
        <p:spPr>
          <a:xfrm>
            <a:off x="612883" y="1983830"/>
            <a:ext cx="107753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000" dirty="0">
                <a:ln>
                  <a:solidFill>
                    <a:srgbClr val="FABE00"/>
                  </a:solidFill>
                </a:ln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貸し切り</a:t>
            </a:r>
          </a:p>
        </p:txBody>
      </p:sp>
      <p:sp>
        <p:nvSpPr>
          <p:cNvPr id="6" name="正方形/長方形 5"/>
          <p:cNvSpPr/>
          <p:nvPr/>
        </p:nvSpPr>
        <p:spPr>
          <a:xfrm>
            <a:off x="1379363" y="4670123"/>
            <a:ext cx="5016849" cy="9387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200"/>
              </a:lnSpc>
            </a:pPr>
            <a:r>
              <a:rPr lang="ja-JP" altLang="en-US" sz="1700" dirty="0">
                <a:solidFill>
                  <a:srgbClr val="6A3906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パーティーや結婚式の二次会に！</a:t>
            </a:r>
          </a:p>
          <a:p>
            <a:pPr algn="ctr">
              <a:lnSpc>
                <a:spcPts val="2200"/>
              </a:lnSpc>
            </a:pPr>
            <a:r>
              <a:rPr lang="ja-JP" altLang="en-US" sz="1700" dirty="0">
                <a:solidFill>
                  <a:srgbClr val="6A3906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大切なご友人や仲間と素敵な時間をお過ごし下さい。</a:t>
            </a:r>
          </a:p>
          <a:p>
            <a:pPr algn="ctr">
              <a:lnSpc>
                <a:spcPts val="2200"/>
              </a:lnSpc>
            </a:pPr>
            <a:r>
              <a:rPr lang="ja-JP" altLang="en-US" sz="1700" dirty="0">
                <a:solidFill>
                  <a:srgbClr val="6A3906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日程やメニューなど、お気軽にご相談下さい。</a:t>
            </a:r>
          </a:p>
        </p:txBody>
      </p:sp>
      <p:sp>
        <p:nvSpPr>
          <p:cNvPr id="7" name="正方形/長方形 6"/>
          <p:cNvSpPr/>
          <p:nvPr/>
        </p:nvSpPr>
        <p:spPr>
          <a:xfrm rot="21208312">
            <a:off x="1075215" y="5704736"/>
            <a:ext cx="1277914" cy="4010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2000" dirty="0">
                <a:solidFill>
                  <a:srgbClr val="6A3906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Cafe Plan</a:t>
            </a:r>
            <a:endParaRPr lang="ja-JP" altLang="en-US" sz="2000" dirty="0">
              <a:solidFill>
                <a:srgbClr val="6A3906"/>
              </a:solidFill>
              <a:latin typeface="HGP明朝E" panose="02020900000000000000" pitchFamily="18" charset="-128"/>
              <a:ea typeface="HGP明朝E" panose="02020900000000000000" pitchFamily="18" charset="-128"/>
            </a:endParaRPr>
          </a:p>
        </p:txBody>
      </p:sp>
      <p:sp>
        <p:nvSpPr>
          <p:cNvPr id="8" name="正方形/長方形 7"/>
          <p:cNvSpPr/>
          <p:nvPr/>
        </p:nvSpPr>
        <p:spPr>
          <a:xfrm rot="21180000">
            <a:off x="4307989" y="5704736"/>
            <a:ext cx="1162498" cy="4010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2000" dirty="0">
                <a:solidFill>
                  <a:srgbClr val="6A3906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Bar Plan</a:t>
            </a:r>
            <a:endParaRPr lang="ja-JP" altLang="en-US" sz="2000" dirty="0">
              <a:solidFill>
                <a:srgbClr val="6A3906"/>
              </a:solidFill>
              <a:latin typeface="HGP明朝E" panose="02020900000000000000" pitchFamily="18" charset="-128"/>
              <a:ea typeface="HGP明朝E" panose="02020900000000000000" pitchFamily="18" charset="-128"/>
            </a:endParaRPr>
          </a:p>
        </p:txBody>
      </p:sp>
      <p:sp>
        <p:nvSpPr>
          <p:cNvPr id="9" name="正方形/長方形 8"/>
          <p:cNvSpPr/>
          <p:nvPr/>
        </p:nvSpPr>
        <p:spPr>
          <a:xfrm>
            <a:off x="2368021" y="5902077"/>
            <a:ext cx="1313180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900" dirty="0">
                <a:solidFill>
                  <a:schemeClr val="bg1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1</a:t>
            </a:r>
            <a:r>
              <a:rPr lang="zh-CN" altLang="en-US" sz="900" dirty="0">
                <a:solidFill>
                  <a:schemeClr val="bg1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名様 ￥</a:t>
            </a:r>
            <a:r>
              <a:rPr lang="en-US" altLang="zh-CN" sz="900" dirty="0">
                <a:solidFill>
                  <a:schemeClr val="bg1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1,500(</a:t>
            </a:r>
            <a:r>
              <a:rPr lang="zh-CN" altLang="en-US" sz="900" dirty="0">
                <a:solidFill>
                  <a:schemeClr val="bg1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税込</a:t>
            </a:r>
            <a:r>
              <a:rPr lang="en-US" altLang="zh-CN" sz="900" dirty="0">
                <a:solidFill>
                  <a:schemeClr val="bg1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)</a:t>
            </a:r>
            <a:r>
              <a:rPr lang="zh-CN" altLang="en-US" sz="900" dirty="0">
                <a:solidFill>
                  <a:schemeClr val="bg1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～</a:t>
            </a:r>
            <a:endParaRPr lang="ja-JP" altLang="en-US" sz="900" dirty="0">
              <a:solidFill>
                <a:schemeClr val="bg1"/>
              </a:solidFill>
              <a:latin typeface="HGP明朝E" panose="02020900000000000000" pitchFamily="18" charset="-128"/>
              <a:ea typeface="HGP明朝E" panose="02020900000000000000" pitchFamily="18" charset="-128"/>
            </a:endParaRPr>
          </a:p>
        </p:txBody>
      </p:sp>
      <p:sp>
        <p:nvSpPr>
          <p:cNvPr id="10" name="正方形/長方形 9"/>
          <p:cNvSpPr/>
          <p:nvPr/>
        </p:nvSpPr>
        <p:spPr>
          <a:xfrm>
            <a:off x="5525735" y="5902077"/>
            <a:ext cx="1313180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900" dirty="0">
                <a:solidFill>
                  <a:schemeClr val="bg1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1</a:t>
            </a:r>
            <a:r>
              <a:rPr lang="zh-CN" altLang="en-US" sz="900" dirty="0">
                <a:solidFill>
                  <a:schemeClr val="bg1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名様 ￥</a:t>
            </a:r>
            <a:r>
              <a:rPr lang="en-US" altLang="zh-CN" sz="900" dirty="0">
                <a:solidFill>
                  <a:schemeClr val="bg1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2,500(</a:t>
            </a:r>
            <a:r>
              <a:rPr lang="zh-CN" altLang="en-US" sz="900" dirty="0">
                <a:solidFill>
                  <a:schemeClr val="bg1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税込</a:t>
            </a:r>
            <a:r>
              <a:rPr lang="en-US" altLang="zh-CN" sz="900" dirty="0">
                <a:solidFill>
                  <a:schemeClr val="bg1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)</a:t>
            </a:r>
            <a:r>
              <a:rPr lang="zh-CN" altLang="en-US" sz="900" dirty="0">
                <a:solidFill>
                  <a:schemeClr val="bg1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～</a:t>
            </a:r>
            <a:endParaRPr lang="ja-JP" altLang="en-US" sz="900" dirty="0">
              <a:solidFill>
                <a:schemeClr val="bg1"/>
              </a:solidFill>
              <a:latin typeface="HGP明朝E" panose="02020900000000000000" pitchFamily="18" charset="-128"/>
              <a:ea typeface="HGP明朝E" panose="02020900000000000000" pitchFamily="18" charset="-128"/>
            </a:endParaRPr>
          </a:p>
        </p:txBody>
      </p:sp>
      <p:sp>
        <p:nvSpPr>
          <p:cNvPr id="12" name="正方形/長方形 11"/>
          <p:cNvSpPr/>
          <p:nvPr/>
        </p:nvSpPr>
        <p:spPr>
          <a:xfrm>
            <a:off x="988041" y="6350379"/>
            <a:ext cx="2652429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400"/>
              </a:lnSpc>
            </a:pPr>
            <a:r>
              <a:rPr lang="ja-JP" altLang="en-US" sz="1600" dirty="0">
                <a:solidFill>
                  <a:srgbClr val="6A3906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前菜ビュッフェ</a:t>
            </a:r>
          </a:p>
          <a:p>
            <a:pPr algn="ctr">
              <a:lnSpc>
                <a:spcPts val="2400"/>
              </a:lnSpc>
            </a:pPr>
            <a:r>
              <a:rPr lang="en-US" altLang="ja-JP" sz="1600" dirty="0">
                <a:solidFill>
                  <a:srgbClr val="6A3906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2</a:t>
            </a:r>
            <a:r>
              <a:rPr lang="ja-JP" altLang="en-US" sz="1600" dirty="0">
                <a:solidFill>
                  <a:srgbClr val="6A3906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種類のパスタ</a:t>
            </a:r>
          </a:p>
          <a:p>
            <a:pPr algn="ctr">
              <a:lnSpc>
                <a:spcPts val="2400"/>
              </a:lnSpc>
            </a:pPr>
            <a:r>
              <a:rPr lang="ja-JP" altLang="en-US" sz="1600" dirty="0">
                <a:solidFill>
                  <a:srgbClr val="6A3906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自家製ソルベ</a:t>
            </a:r>
          </a:p>
          <a:p>
            <a:pPr algn="ctr">
              <a:lnSpc>
                <a:spcPts val="2400"/>
              </a:lnSpc>
            </a:pPr>
            <a:r>
              <a:rPr lang="ja-JP" altLang="en-US" sz="1600" dirty="0">
                <a:solidFill>
                  <a:srgbClr val="6A3906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コーヒー</a:t>
            </a:r>
            <a:r>
              <a:rPr lang="en-US" altLang="ja-JP" sz="1600" dirty="0">
                <a:solidFill>
                  <a:srgbClr val="6A3906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/</a:t>
            </a:r>
            <a:r>
              <a:rPr lang="ja-JP" altLang="en-US" sz="1600" dirty="0">
                <a:solidFill>
                  <a:srgbClr val="6A3906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紅茶</a:t>
            </a:r>
            <a:r>
              <a:rPr lang="en-US" altLang="ja-JP" sz="1600" dirty="0">
                <a:solidFill>
                  <a:srgbClr val="6A3906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/</a:t>
            </a:r>
            <a:r>
              <a:rPr lang="ja-JP" altLang="en-US" sz="1600" dirty="0">
                <a:solidFill>
                  <a:srgbClr val="6A3906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ソフトドリンク</a:t>
            </a:r>
          </a:p>
        </p:txBody>
      </p:sp>
      <p:sp>
        <p:nvSpPr>
          <p:cNvPr id="13" name="正方形/長方形 12"/>
          <p:cNvSpPr/>
          <p:nvPr/>
        </p:nvSpPr>
        <p:spPr>
          <a:xfrm>
            <a:off x="4109462" y="6350379"/>
            <a:ext cx="2761297" cy="15029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200"/>
              </a:lnSpc>
            </a:pPr>
            <a:r>
              <a:rPr lang="ja-JP" altLang="en-US" sz="1600" dirty="0">
                <a:solidFill>
                  <a:srgbClr val="6A3906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前菜ビュッフェ</a:t>
            </a:r>
          </a:p>
          <a:p>
            <a:pPr algn="ctr">
              <a:lnSpc>
                <a:spcPts val="2200"/>
              </a:lnSpc>
            </a:pPr>
            <a:r>
              <a:rPr lang="ja-JP" altLang="en-US" sz="1600" dirty="0">
                <a:solidFill>
                  <a:srgbClr val="6A3906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鮮魚のアクアパッツァ</a:t>
            </a:r>
          </a:p>
          <a:p>
            <a:pPr algn="ctr">
              <a:lnSpc>
                <a:spcPts val="2200"/>
              </a:lnSpc>
            </a:pPr>
            <a:r>
              <a:rPr lang="en-US" altLang="ja-JP" sz="1600" dirty="0">
                <a:solidFill>
                  <a:srgbClr val="6A3906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2</a:t>
            </a:r>
            <a:r>
              <a:rPr lang="ja-JP" altLang="en-US" sz="1600" dirty="0">
                <a:solidFill>
                  <a:srgbClr val="6A3906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種類のパスタ</a:t>
            </a:r>
          </a:p>
          <a:p>
            <a:pPr algn="ctr">
              <a:lnSpc>
                <a:spcPts val="2200"/>
              </a:lnSpc>
            </a:pPr>
            <a:r>
              <a:rPr lang="ja-JP" altLang="en-US" sz="1600" dirty="0">
                <a:solidFill>
                  <a:srgbClr val="6A3906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自家製ソルベ</a:t>
            </a:r>
          </a:p>
          <a:p>
            <a:pPr algn="ctr">
              <a:lnSpc>
                <a:spcPts val="2200"/>
              </a:lnSpc>
            </a:pPr>
            <a:r>
              <a:rPr lang="ja-JP" altLang="en-US" sz="1600" dirty="0">
                <a:solidFill>
                  <a:srgbClr val="6A3906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ビール</a:t>
            </a:r>
            <a:r>
              <a:rPr lang="en-US" altLang="ja-JP" sz="1600" dirty="0">
                <a:solidFill>
                  <a:srgbClr val="6A3906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/</a:t>
            </a:r>
            <a:r>
              <a:rPr lang="ja-JP" altLang="en-US" sz="1600" dirty="0">
                <a:solidFill>
                  <a:srgbClr val="6A3906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ワイン</a:t>
            </a:r>
            <a:r>
              <a:rPr lang="en-US" altLang="ja-JP" sz="1600" dirty="0">
                <a:solidFill>
                  <a:srgbClr val="6A3906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/</a:t>
            </a:r>
            <a:r>
              <a:rPr lang="ja-JP" altLang="en-US" sz="1600" dirty="0">
                <a:solidFill>
                  <a:srgbClr val="6A3906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他</a:t>
            </a:r>
          </a:p>
        </p:txBody>
      </p:sp>
      <p:sp>
        <p:nvSpPr>
          <p:cNvPr id="14" name="正方形/長方形 13"/>
          <p:cNvSpPr/>
          <p:nvPr/>
        </p:nvSpPr>
        <p:spPr>
          <a:xfrm>
            <a:off x="972896" y="8255695"/>
            <a:ext cx="5829783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TW" sz="1600" dirty="0">
                <a:solidFill>
                  <a:schemeClr val="bg1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【</a:t>
            </a:r>
            <a:r>
              <a:rPr lang="zh-TW" altLang="en-US" sz="1600" dirty="0">
                <a:solidFill>
                  <a:schemeClr val="bg1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定員</a:t>
            </a:r>
            <a:r>
              <a:rPr lang="en-US" altLang="zh-TW" sz="1600" dirty="0">
                <a:solidFill>
                  <a:schemeClr val="bg1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】 10</a:t>
            </a:r>
            <a:r>
              <a:rPr lang="zh-TW" altLang="en-US" sz="1600" dirty="0">
                <a:solidFill>
                  <a:schemeClr val="bg1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名～</a:t>
            </a:r>
            <a:r>
              <a:rPr lang="en-US" altLang="zh-TW" sz="1600" dirty="0">
                <a:solidFill>
                  <a:schemeClr val="bg1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50</a:t>
            </a:r>
            <a:r>
              <a:rPr lang="zh-TW" altLang="en-US" sz="1600" dirty="0">
                <a:solidFill>
                  <a:schemeClr val="bg1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名　</a:t>
            </a:r>
            <a:r>
              <a:rPr lang="en-US" altLang="zh-TW" sz="1600" dirty="0">
                <a:solidFill>
                  <a:schemeClr val="bg1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【</a:t>
            </a:r>
            <a:r>
              <a:rPr lang="zh-TW" altLang="en-US" sz="1600" dirty="0">
                <a:solidFill>
                  <a:schemeClr val="bg1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貸切時間</a:t>
            </a:r>
            <a:r>
              <a:rPr lang="en-US" altLang="zh-TW" sz="1600" dirty="0">
                <a:solidFill>
                  <a:schemeClr val="bg1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】2</a:t>
            </a:r>
            <a:r>
              <a:rPr lang="zh-TW" altLang="en-US" sz="1600" dirty="0">
                <a:solidFill>
                  <a:schemeClr val="bg1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時間　</a:t>
            </a:r>
            <a:r>
              <a:rPr lang="en-US" altLang="zh-TW" sz="1600" dirty="0">
                <a:solidFill>
                  <a:schemeClr val="bg1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【</a:t>
            </a:r>
            <a:r>
              <a:rPr lang="zh-TW" altLang="en-US" sz="1600" dirty="0">
                <a:solidFill>
                  <a:schemeClr val="bg1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平日限定</a:t>
            </a:r>
            <a:r>
              <a:rPr lang="en-US" altLang="zh-TW" sz="1600" dirty="0">
                <a:solidFill>
                  <a:schemeClr val="bg1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】5</a:t>
            </a:r>
            <a:r>
              <a:rPr lang="zh-TW" altLang="en-US" sz="1600" dirty="0">
                <a:solidFill>
                  <a:schemeClr val="bg1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％</a:t>
            </a:r>
            <a:r>
              <a:rPr lang="en-US" altLang="zh-TW" sz="1600" dirty="0">
                <a:solidFill>
                  <a:schemeClr val="bg1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OFF</a:t>
            </a:r>
            <a:endParaRPr lang="ja-JP" altLang="en-US" sz="1600" dirty="0">
              <a:solidFill>
                <a:schemeClr val="bg1"/>
              </a:solidFill>
              <a:latin typeface="HGP明朝E" panose="02020900000000000000" pitchFamily="18" charset="-128"/>
              <a:ea typeface="HGP明朝E" panose="02020900000000000000" pitchFamily="18" charset="-128"/>
            </a:endParaRPr>
          </a:p>
        </p:txBody>
      </p:sp>
      <p:sp>
        <p:nvSpPr>
          <p:cNvPr id="15" name="正方形/長方形 14"/>
          <p:cNvSpPr/>
          <p:nvPr/>
        </p:nvSpPr>
        <p:spPr>
          <a:xfrm>
            <a:off x="452294" y="8843684"/>
            <a:ext cx="266290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800" dirty="0">
                <a:solidFill>
                  <a:schemeClr val="bg1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カフェアンドバー アスクル</a:t>
            </a:r>
          </a:p>
        </p:txBody>
      </p:sp>
      <p:sp>
        <p:nvSpPr>
          <p:cNvPr id="17" name="正方形/長方形 16"/>
          <p:cNvSpPr/>
          <p:nvPr/>
        </p:nvSpPr>
        <p:spPr>
          <a:xfrm>
            <a:off x="1424429" y="9122274"/>
            <a:ext cx="241604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2800" dirty="0">
                <a:solidFill>
                  <a:schemeClr val="bg1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03-1234-1111</a:t>
            </a:r>
            <a:endParaRPr lang="ja-JP" altLang="en-US" sz="2800" dirty="0">
              <a:solidFill>
                <a:schemeClr val="bg1"/>
              </a:solidFill>
              <a:latin typeface="HGP明朝E" panose="02020900000000000000" pitchFamily="18" charset="-128"/>
              <a:ea typeface="HGP明朝E" panose="02020900000000000000" pitchFamily="18" charset="-128"/>
            </a:endParaRPr>
          </a:p>
        </p:txBody>
      </p:sp>
      <p:sp>
        <p:nvSpPr>
          <p:cNvPr id="26" name="正方形/長方形 25"/>
          <p:cNvSpPr/>
          <p:nvPr/>
        </p:nvSpPr>
        <p:spPr>
          <a:xfrm>
            <a:off x="452294" y="9587801"/>
            <a:ext cx="3886200" cy="32316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zh-TW" altLang="en-US" sz="1500" dirty="0">
                <a:solidFill>
                  <a:schemeClr val="bg1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〒</a:t>
            </a:r>
            <a:r>
              <a:rPr lang="en-US" altLang="zh-TW" sz="1500" dirty="0">
                <a:solidFill>
                  <a:schemeClr val="bg1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135-0061 </a:t>
            </a:r>
            <a:r>
              <a:rPr lang="zh-TW" altLang="en-US" sz="1500" dirty="0">
                <a:solidFill>
                  <a:schemeClr val="bg1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東京都江東区豊洲</a:t>
            </a:r>
            <a:r>
              <a:rPr lang="en-US" altLang="zh-TW" sz="1500" dirty="0">
                <a:solidFill>
                  <a:schemeClr val="bg1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3-2-3</a:t>
            </a:r>
            <a:endParaRPr lang="ja-JP" altLang="en-US" sz="1500" dirty="0">
              <a:solidFill>
                <a:schemeClr val="bg1"/>
              </a:solidFill>
              <a:latin typeface="HGP明朝E" panose="02020900000000000000" pitchFamily="18" charset="-128"/>
              <a:ea typeface="HGP明朝E" panose="02020900000000000000" pitchFamily="18" charset="-128"/>
            </a:endParaRPr>
          </a:p>
        </p:txBody>
      </p:sp>
      <p:sp>
        <p:nvSpPr>
          <p:cNvPr id="27" name="正方形/長方形 26"/>
          <p:cNvSpPr/>
          <p:nvPr/>
        </p:nvSpPr>
        <p:spPr>
          <a:xfrm>
            <a:off x="1847165" y="9890716"/>
            <a:ext cx="1450062" cy="4462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400" dirty="0">
                <a:solidFill>
                  <a:schemeClr val="bg1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10</a:t>
            </a:r>
            <a:r>
              <a:rPr lang="ja-JP" altLang="en-US" sz="1400" dirty="0">
                <a:solidFill>
                  <a:schemeClr val="bg1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：</a:t>
            </a:r>
            <a:r>
              <a:rPr lang="en-US" altLang="ja-JP" sz="1400" dirty="0">
                <a:solidFill>
                  <a:schemeClr val="bg1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00</a:t>
            </a:r>
            <a:r>
              <a:rPr lang="ja-JP" altLang="en-US" sz="1400" dirty="0">
                <a:solidFill>
                  <a:schemeClr val="bg1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～</a:t>
            </a:r>
            <a:r>
              <a:rPr lang="en-US" altLang="ja-JP" sz="1400" dirty="0">
                <a:solidFill>
                  <a:schemeClr val="bg1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22</a:t>
            </a:r>
            <a:r>
              <a:rPr lang="ja-JP" altLang="en-US" sz="1400" dirty="0">
                <a:solidFill>
                  <a:schemeClr val="bg1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：</a:t>
            </a:r>
            <a:r>
              <a:rPr lang="en-US" altLang="ja-JP" sz="1400" dirty="0">
                <a:solidFill>
                  <a:schemeClr val="bg1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00</a:t>
            </a:r>
          </a:p>
          <a:p>
            <a:r>
              <a:rPr lang="ja-JP" altLang="en-US" sz="900" dirty="0">
                <a:solidFill>
                  <a:schemeClr val="bg1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ラストオーダー </a:t>
            </a:r>
            <a:r>
              <a:rPr lang="en-US" altLang="ja-JP" sz="900" dirty="0">
                <a:solidFill>
                  <a:schemeClr val="bg1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21</a:t>
            </a:r>
            <a:r>
              <a:rPr lang="ja-JP" altLang="en-US" sz="900" dirty="0">
                <a:solidFill>
                  <a:schemeClr val="bg1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：</a:t>
            </a:r>
            <a:r>
              <a:rPr lang="en-US" altLang="ja-JP" sz="900" dirty="0">
                <a:solidFill>
                  <a:schemeClr val="bg1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30</a:t>
            </a:r>
            <a:endParaRPr lang="ja-JP" altLang="en-US" sz="900" dirty="0">
              <a:solidFill>
                <a:schemeClr val="bg1"/>
              </a:solidFill>
              <a:latin typeface="HGP明朝E" panose="02020900000000000000" pitchFamily="18" charset="-128"/>
              <a:ea typeface="HGP明朝E" panose="02020900000000000000" pitchFamily="18" charset="-128"/>
            </a:endParaRPr>
          </a:p>
        </p:txBody>
      </p:sp>
      <p:sp>
        <p:nvSpPr>
          <p:cNvPr id="28" name="正方形/長方形 27"/>
          <p:cNvSpPr/>
          <p:nvPr/>
        </p:nvSpPr>
        <p:spPr>
          <a:xfrm>
            <a:off x="3478531" y="9890716"/>
            <a:ext cx="139416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400" dirty="0">
                <a:solidFill>
                  <a:schemeClr val="bg1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10</a:t>
            </a:r>
            <a:r>
              <a:rPr lang="ja-JP" altLang="en-US" sz="1400" dirty="0">
                <a:solidFill>
                  <a:schemeClr val="bg1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：</a:t>
            </a:r>
            <a:r>
              <a:rPr lang="en-US" altLang="ja-JP" sz="1400" dirty="0">
                <a:solidFill>
                  <a:schemeClr val="bg1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00</a:t>
            </a:r>
            <a:r>
              <a:rPr lang="ja-JP" altLang="en-US" sz="1400" dirty="0">
                <a:solidFill>
                  <a:schemeClr val="bg1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～</a:t>
            </a:r>
            <a:r>
              <a:rPr lang="en-US" altLang="ja-JP" sz="1400" dirty="0">
                <a:solidFill>
                  <a:schemeClr val="bg1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23</a:t>
            </a:r>
            <a:r>
              <a:rPr lang="ja-JP" altLang="en-US" sz="1400" dirty="0">
                <a:solidFill>
                  <a:schemeClr val="bg1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：</a:t>
            </a:r>
            <a:r>
              <a:rPr lang="en-US" altLang="ja-JP" sz="1400" dirty="0">
                <a:solidFill>
                  <a:schemeClr val="bg1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00</a:t>
            </a:r>
          </a:p>
          <a:p>
            <a:r>
              <a:rPr lang="ja-JP" altLang="en-US" sz="900" dirty="0">
                <a:solidFill>
                  <a:schemeClr val="bg1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ラストオーダー </a:t>
            </a:r>
            <a:r>
              <a:rPr lang="en-US" altLang="ja-JP" sz="900" dirty="0">
                <a:solidFill>
                  <a:schemeClr val="bg1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22</a:t>
            </a:r>
            <a:r>
              <a:rPr lang="ja-JP" altLang="en-US" sz="900" dirty="0">
                <a:solidFill>
                  <a:schemeClr val="bg1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：</a:t>
            </a:r>
            <a:r>
              <a:rPr lang="en-US" altLang="ja-JP" sz="900" dirty="0">
                <a:solidFill>
                  <a:schemeClr val="bg1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30</a:t>
            </a:r>
            <a:endParaRPr lang="ja-JP" altLang="en-US" sz="900" dirty="0">
              <a:solidFill>
                <a:schemeClr val="bg1"/>
              </a:solidFill>
              <a:latin typeface="HGP明朝E" panose="02020900000000000000" pitchFamily="18" charset="-128"/>
              <a:ea typeface="HGP明朝E" panose="02020900000000000000" pitchFamily="18" charset="-128"/>
            </a:endParaRPr>
          </a:p>
        </p:txBody>
      </p:sp>
      <p:sp>
        <p:nvSpPr>
          <p:cNvPr id="29" name="正方形/長方形 28"/>
          <p:cNvSpPr/>
          <p:nvPr/>
        </p:nvSpPr>
        <p:spPr>
          <a:xfrm>
            <a:off x="617608" y="9178585"/>
            <a:ext cx="673582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2200" dirty="0">
                <a:solidFill>
                  <a:srgbClr val="6A3906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TEL</a:t>
            </a:r>
            <a:endParaRPr lang="ja-JP" altLang="en-US" sz="2200" dirty="0">
              <a:solidFill>
                <a:srgbClr val="6A3906"/>
              </a:solidFill>
              <a:latin typeface="HGP明朝E" panose="02020900000000000000" pitchFamily="18" charset="-128"/>
              <a:ea typeface="HGP明朝E" panose="02020900000000000000" pitchFamily="18" charset="-128"/>
            </a:endParaRPr>
          </a:p>
        </p:txBody>
      </p:sp>
      <p:sp>
        <p:nvSpPr>
          <p:cNvPr id="30" name="正方形/長方形 29"/>
          <p:cNvSpPr/>
          <p:nvPr/>
        </p:nvSpPr>
        <p:spPr>
          <a:xfrm>
            <a:off x="553847" y="9872416"/>
            <a:ext cx="872355" cy="4154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2100" dirty="0">
                <a:solidFill>
                  <a:srgbClr val="6A3906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OPEN</a:t>
            </a:r>
            <a:endParaRPr lang="ja-JP" altLang="en-US" sz="2100" dirty="0">
              <a:solidFill>
                <a:srgbClr val="6A3906"/>
              </a:solidFill>
              <a:latin typeface="HGP明朝E" panose="02020900000000000000" pitchFamily="18" charset="-128"/>
              <a:ea typeface="HGP明朝E" panose="02020900000000000000" pitchFamily="18" charset="-128"/>
            </a:endParaRPr>
          </a:p>
        </p:txBody>
      </p:sp>
      <p:sp>
        <p:nvSpPr>
          <p:cNvPr id="31" name="正方形/長方形 30"/>
          <p:cNvSpPr/>
          <p:nvPr/>
        </p:nvSpPr>
        <p:spPr>
          <a:xfrm>
            <a:off x="512971" y="10162882"/>
            <a:ext cx="95410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400" dirty="0">
                <a:solidFill>
                  <a:srgbClr val="6A3906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and Close</a:t>
            </a:r>
            <a:endParaRPr lang="ja-JP" altLang="en-US" sz="1400" dirty="0">
              <a:solidFill>
                <a:srgbClr val="6A3906"/>
              </a:solidFill>
              <a:latin typeface="HGP明朝E" panose="02020900000000000000" pitchFamily="18" charset="-128"/>
              <a:ea typeface="HGP明朝E" panose="02020900000000000000" pitchFamily="18" charset="-128"/>
            </a:endParaRPr>
          </a:p>
        </p:txBody>
      </p:sp>
      <p:sp>
        <p:nvSpPr>
          <p:cNvPr id="32" name="正方形/長方形 31"/>
          <p:cNvSpPr/>
          <p:nvPr/>
        </p:nvSpPr>
        <p:spPr>
          <a:xfrm>
            <a:off x="1484108" y="9977946"/>
            <a:ext cx="466794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100" dirty="0">
                <a:solidFill>
                  <a:srgbClr val="6A3906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平日</a:t>
            </a:r>
          </a:p>
        </p:txBody>
      </p:sp>
      <p:sp>
        <p:nvSpPr>
          <p:cNvPr id="33" name="正方形/長方形 32"/>
          <p:cNvSpPr/>
          <p:nvPr/>
        </p:nvSpPr>
        <p:spPr>
          <a:xfrm>
            <a:off x="3073757" y="9993335"/>
            <a:ext cx="530915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900" dirty="0">
                <a:solidFill>
                  <a:srgbClr val="6A3906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土日祝</a:t>
            </a:r>
          </a:p>
        </p:txBody>
      </p:sp>
      <p:sp>
        <p:nvSpPr>
          <p:cNvPr id="34" name="正方形/長方形 33"/>
          <p:cNvSpPr/>
          <p:nvPr/>
        </p:nvSpPr>
        <p:spPr>
          <a:xfrm>
            <a:off x="1424429" y="10296623"/>
            <a:ext cx="1558440" cy="2923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TW" altLang="en-US" sz="1300" dirty="0">
                <a:solidFill>
                  <a:schemeClr val="bg1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定休日</a:t>
            </a:r>
            <a:r>
              <a:rPr lang="en-US" altLang="zh-TW" sz="1300" dirty="0">
                <a:solidFill>
                  <a:schemeClr val="bg1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:</a:t>
            </a:r>
            <a:r>
              <a:rPr lang="zh-TW" altLang="en-US" sz="1300" dirty="0">
                <a:solidFill>
                  <a:schemeClr val="bg1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毎週木曜日</a:t>
            </a:r>
            <a:endParaRPr lang="ja-JP" altLang="en-US" sz="1300" dirty="0">
              <a:solidFill>
                <a:schemeClr val="bg1"/>
              </a:solidFill>
              <a:latin typeface="HGP明朝E" panose="02020900000000000000" pitchFamily="18" charset="-128"/>
              <a:ea typeface="HGP明朝E" panose="02020900000000000000" pitchFamily="18" charset="-128"/>
            </a:endParaRPr>
          </a:p>
        </p:txBody>
      </p:sp>
      <p:pic>
        <p:nvPicPr>
          <p:cNvPr id="36" name="図 3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1678" y="2305719"/>
            <a:ext cx="4712218" cy="1051562"/>
          </a:xfrm>
          <a:prstGeom prst="rect">
            <a:avLst/>
          </a:prstGeom>
        </p:spPr>
      </p:pic>
      <p:sp>
        <p:nvSpPr>
          <p:cNvPr id="43" name="正方形/長方形 42"/>
          <p:cNvSpPr/>
          <p:nvPr/>
        </p:nvSpPr>
        <p:spPr>
          <a:xfrm>
            <a:off x="1549385" y="3562229"/>
            <a:ext cx="1173600" cy="867600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1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</a:t>
            </a:r>
            <a:r>
              <a:rPr lang="ja-JP" altLang="en-US" sz="11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を</a:t>
            </a:r>
            <a:endParaRPr lang="en-US" altLang="ja-JP" sz="1100" b="1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11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入れてください</a:t>
            </a:r>
            <a:endParaRPr kumimoji="1" lang="ja-JP" altLang="en-US" sz="11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44" name="正方形/長方形 43"/>
          <p:cNvSpPr/>
          <p:nvPr/>
        </p:nvSpPr>
        <p:spPr>
          <a:xfrm>
            <a:off x="5055467" y="9293942"/>
            <a:ext cx="2160000" cy="1202400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地図入る</a:t>
            </a:r>
            <a:endParaRPr kumimoji="1" lang="ja-JP" altLang="en-US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45" name="正方形/長方形 44"/>
          <p:cNvSpPr/>
          <p:nvPr/>
        </p:nvSpPr>
        <p:spPr>
          <a:xfrm>
            <a:off x="2719402" y="3562229"/>
            <a:ext cx="1173600" cy="867600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1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</a:t>
            </a:r>
            <a:r>
              <a:rPr lang="ja-JP" altLang="en-US" sz="11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を</a:t>
            </a:r>
            <a:endParaRPr lang="en-US" altLang="ja-JP" sz="1100" b="1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11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入れてください</a:t>
            </a:r>
            <a:endParaRPr kumimoji="1" lang="ja-JP" altLang="en-US" sz="11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46" name="正方形/長方形 45"/>
          <p:cNvSpPr/>
          <p:nvPr/>
        </p:nvSpPr>
        <p:spPr>
          <a:xfrm>
            <a:off x="3889419" y="3562229"/>
            <a:ext cx="1173600" cy="867600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1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</a:t>
            </a:r>
            <a:r>
              <a:rPr lang="ja-JP" altLang="en-US" sz="11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を</a:t>
            </a:r>
            <a:endParaRPr lang="en-US" altLang="ja-JP" sz="1100" b="1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11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入れてください</a:t>
            </a:r>
            <a:endParaRPr kumimoji="1" lang="ja-JP" altLang="en-US" sz="11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47" name="正方形/長方形 46"/>
          <p:cNvSpPr/>
          <p:nvPr/>
        </p:nvSpPr>
        <p:spPr>
          <a:xfrm>
            <a:off x="5059436" y="3562229"/>
            <a:ext cx="1173600" cy="867600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1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</a:t>
            </a:r>
            <a:r>
              <a:rPr lang="ja-JP" altLang="en-US" sz="11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を</a:t>
            </a:r>
            <a:endParaRPr lang="en-US" altLang="ja-JP" sz="1100" b="1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11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入れてください</a:t>
            </a:r>
            <a:endParaRPr kumimoji="1" lang="ja-JP" altLang="en-US" sz="11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79290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rtlCol="0" anchor="ctr"/>
      <a:lstStyle>
        <a:defPPr algn="ctr">
          <a:defRPr kumimoji="1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xmlns="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51</Template>
  <TotalTime>145</TotalTime>
  <Words>270</Words>
  <Application>Microsoft Office PowerPoint</Application>
  <PresentationFormat>ユーザー設定</PresentationFormat>
  <Paragraphs>59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cp:lastModifiedBy>aida</cp:lastModifiedBy>
  <cp:revision>18</cp:revision>
  <cp:lastPrinted>2013-10-11T08:12:09Z</cp:lastPrinted>
  <dcterms:created xsi:type="dcterms:W3CDTF">2013-08-07T01:16:52Z</dcterms:created>
  <dcterms:modified xsi:type="dcterms:W3CDTF">2014-06-20T07:36:25Z</dcterms:modified>
</cp:coreProperties>
</file>