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02" y="-52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2014/6/20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6/20/2014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図 7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8970" cy="777557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4357667" y="1576776"/>
            <a:ext cx="94911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平成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23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</a:t>
            </a:r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21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日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414431" y="5808454"/>
            <a:ext cx="52675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割</a:t>
            </a:r>
          </a:p>
          <a:p>
            <a:pPr algn="ctr"/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負担分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002259" y="5347559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600557" y="492018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600557" y="516434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600557" y="541665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1600557" y="566529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167540" y="5657672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856164" y="4912563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2766395" y="565767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3783182" y="3189920"/>
            <a:ext cx="21435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C30D2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03-1234-1111</a:t>
            </a:r>
            <a:endParaRPr lang="ja-JP" altLang="en-US" sz="1600" dirty="0">
              <a:solidFill>
                <a:srgbClr val="C30D2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783182" y="3461576"/>
            <a:ext cx="21659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C30D2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FAX 03-1234-1112</a:t>
            </a:r>
            <a:endParaRPr lang="ja-JP" altLang="en-US" sz="1600" dirty="0">
              <a:solidFill>
                <a:srgbClr val="C30D2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783182" y="3755431"/>
            <a:ext cx="158408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100" dirty="0">
                <a:solidFill>
                  <a:srgbClr val="C30D23"/>
                </a:solidFill>
                <a:ea typeface="ＭＳ ゴシック" panose="020B0609070205080204" pitchFamily="49" charset="-128"/>
              </a:rPr>
              <a:t>http://www.askult.com/</a:t>
            </a:r>
            <a:endParaRPr lang="ja-JP" altLang="en-US" sz="1100" dirty="0">
              <a:solidFill>
                <a:srgbClr val="C30D23"/>
              </a:solidFill>
              <a:ea typeface="ＭＳ ゴシック" panose="020B0609070205080204" pitchFamily="49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173211" y="3304145"/>
            <a:ext cx="72327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受付</a:t>
            </a:r>
            <a:r>
              <a:rPr lang="ja-JP" altLang="en-US" sz="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</a:t>
            </a:r>
            <a:endParaRPr lang="en-US" altLang="ja-JP" sz="600" dirty="0" smtClean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algn="ctr"/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en-US" altLang="ja-JP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〜00</a:t>
            </a:r>
            <a:r>
              <a:rPr lang="ja-JP" altLang="en-US" sz="6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</a:t>
            </a:r>
            <a:r>
              <a:rPr lang="ja-JP" altLang="en-US" sz="6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まで</a:t>
            </a:r>
            <a:endParaRPr lang="ja-JP" altLang="en-US" sz="6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357667" y="666027"/>
            <a:ext cx="12105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アスクルデイサービス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357667" y="904331"/>
            <a:ext cx="12618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200"/>
              </a:lnSpc>
            </a:pP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〒</a:t>
            </a:r>
            <a:r>
              <a:rPr lang="en-US" altLang="ja-JP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135-0061</a:t>
            </a:r>
          </a:p>
          <a:p>
            <a:pPr>
              <a:lnSpc>
                <a:spcPts val="1200"/>
              </a:lnSpc>
            </a:pP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東京都江東区豊洲</a:t>
            </a:r>
            <a:r>
              <a:rPr lang="en-US" altLang="zh-TW" sz="8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3-2-3</a:t>
            </a:r>
            <a:endParaRPr lang="en-US" altLang="ja-JP" sz="8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4357667" y="1331429"/>
            <a:ext cx="59503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鈴木健太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4357667" y="1822700"/>
            <a:ext cx="136447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10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名（平成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年</a:t>
            </a:r>
            <a:r>
              <a:rPr lang="en-US" altLang="zh-TW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6</a:t>
            </a:r>
            <a:r>
              <a:rPr lang="zh-TW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月現在）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4357667" y="2053429"/>
            <a:ext cx="33855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台</a:t>
            </a:r>
          </a:p>
        </p:txBody>
      </p:sp>
      <p:sp>
        <p:nvSpPr>
          <p:cNvPr id="24" name="正方形/長方形 23"/>
          <p:cNvSpPr/>
          <p:nvPr/>
        </p:nvSpPr>
        <p:spPr>
          <a:xfrm>
            <a:off x="4357667" y="2306895"/>
            <a:ext cx="3898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ja-JP" altLang="en-US" sz="8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名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3781197" y="6431114"/>
            <a:ext cx="326177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 smtClean="0">
                <a:solidFill>
                  <a:srgbClr val="3E3A39"/>
                </a:solidFill>
                <a:latin typeface="+mn-ea"/>
              </a:rPr>
              <a:t>お車の場合</a:t>
            </a: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 smtClean="0">
                <a:solidFill>
                  <a:srgbClr val="3E3A39"/>
                </a:solidFill>
                <a:latin typeface="+mn-ea"/>
              </a:rPr>
              <a:t>電車の場合</a:t>
            </a: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</a:p>
          <a:p>
            <a:pPr>
              <a:lnSpc>
                <a:spcPts val="15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〈</a:t>
            </a:r>
            <a:r>
              <a:rPr lang="ja-JP" altLang="en-US" sz="700" dirty="0" smtClean="0">
                <a:solidFill>
                  <a:srgbClr val="3E3A39"/>
                </a:solidFill>
                <a:latin typeface="+mn-ea"/>
              </a:rPr>
              <a:t>バスの場合</a:t>
            </a: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〉</a:t>
            </a:r>
          </a:p>
          <a:p>
            <a:pPr>
              <a:lnSpc>
                <a:spcPts val="1000"/>
              </a:lnSpc>
            </a:pPr>
            <a:r>
              <a:rPr lang="en-US" altLang="ja-JP" sz="700" dirty="0" smtClean="0">
                <a:solidFill>
                  <a:srgbClr val="3E3A39"/>
                </a:solidFill>
                <a:latin typeface="+mn-ea"/>
              </a:rPr>
              <a:t>○○○○○○○○○○○○○○○○○○○○○○○○○○○○○○○○○</a:t>
            </a:r>
            <a:endParaRPr lang="ja-JP" altLang="en-US" sz="700" dirty="0">
              <a:solidFill>
                <a:srgbClr val="3E3A39"/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8093967" y="7166723"/>
            <a:ext cx="182857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solidFill>
                  <a:schemeClr val="bg1"/>
                </a:solidFill>
                <a:ea typeface="ＭＳ ゴシック" panose="020B0609070205080204" pitchFamily="49" charset="-128"/>
              </a:rPr>
              <a:t>http://www.askult.com/</a:t>
            </a:r>
            <a:endParaRPr lang="ja-JP" altLang="en-US" sz="1300" dirty="0">
              <a:solidFill>
                <a:schemeClr val="bg1"/>
              </a:solidFill>
              <a:ea typeface="ＭＳ ゴシック" panose="020B0609070205080204" pitchFamily="49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8567837" y="4457267"/>
            <a:ext cx="2287806" cy="2791273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ts val="41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毎日をもっと生き生きと、</a:t>
            </a:r>
          </a:p>
          <a:p>
            <a:pPr>
              <a:lnSpc>
                <a:spcPts val="41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より実りあるものへ</a:t>
            </a:r>
            <a:r>
              <a:rPr lang="en-US" altLang="ja-JP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…</a:t>
            </a:r>
            <a:r>
              <a:rPr lang="ja-JP" altLang="en-US" sz="1400" dirty="0" err="1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。</a:t>
            </a:r>
            <a:endParaRPr lang="ja-JP" altLang="en-US" sz="1400" dirty="0">
              <a:solidFill>
                <a:schemeClr val="bg1"/>
              </a:solidFill>
              <a:latin typeface="HG明朝E" panose="02020909000000000000" pitchFamily="17" charset="-128"/>
              <a:ea typeface="HG明朝E" panose="02020909000000000000" pitchFamily="17" charset="-128"/>
            </a:endParaRPr>
          </a:p>
          <a:p>
            <a:pPr>
              <a:lnSpc>
                <a:spcPts val="41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わたしたちがそのお手伝いを</a:t>
            </a:r>
          </a:p>
          <a:p>
            <a:pPr>
              <a:lnSpc>
                <a:spcPts val="4100"/>
              </a:lnSpc>
            </a:pPr>
            <a:r>
              <a:rPr lang="ja-JP" altLang="en-US" sz="1400" dirty="0">
                <a:solidFill>
                  <a:schemeClr val="bg1"/>
                </a:solidFill>
                <a:latin typeface="HG明朝E" panose="02020909000000000000" pitchFamily="17" charset="-128"/>
                <a:ea typeface="HG明朝E" panose="02020909000000000000" pitchFamily="17" charset="-128"/>
              </a:rPr>
              <a:t>させていただきます。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8672034" y="2967793"/>
            <a:ext cx="1364476" cy="4462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アスクル</a:t>
            </a:r>
          </a:p>
        </p:txBody>
      </p:sp>
      <p:sp>
        <p:nvSpPr>
          <p:cNvPr id="29" name="正方形/長方形 28"/>
          <p:cNvSpPr/>
          <p:nvPr/>
        </p:nvSpPr>
        <p:spPr>
          <a:xfrm>
            <a:off x="8672034" y="3288876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3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デイサービス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2212424" y="515672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2212424" y="4912563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212424" y="540903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2856164" y="515672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766395" y="540903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766395" y="590474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167540" y="5904745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002259" y="6586248"/>
            <a:ext cx="552450" cy="30777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時間以上</a:t>
            </a:r>
          </a:p>
          <a:p>
            <a:r>
              <a:rPr lang="en-US" altLang="zh-TW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</a:t>
            </a:r>
            <a:r>
              <a:rPr lang="zh-TW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時間未満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1600557" y="615887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1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1600557" y="640521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600557" y="665794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3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600557" y="690398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4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2" name="正方形/長方形 41"/>
          <p:cNvSpPr/>
          <p:nvPr/>
        </p:nvSpPr>
        <p:spPr>
          <a:xfrm>
            <a:off x="1600557" y="5912365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3" name="正方形/長方形 42"/>
          <p:cNvSpPr/>
          <p:nvPr/>
        </p:nvSpPr>
        <p:spPr>
          <a:xfrm>
            <a:off x="2167540" y="6896361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856164" y="6151252"/>
            <a:ext cx="409086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45" name="正方形/長方形 44"/>
          <p:cNvSpPr/>
          <p:nvPr/>
        </p:nvSpPr>
        <p:spPr>
          <a:xfrm>
            <a:off x="2766395" y="6896361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46" name="正方形/長方形 45"/>
          <p:cNvSpPr/>
          <p:nvPr/>
        </p:nvSpPr>
        <p:spPr>
          <a:xfrm>
            <a:off x="2212424" y="639759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7" name="正方形/長方形 46"/>
          <p:cNvSpPr/>
          <p:nvPr/>
        </p:nvSpPr>
        <p:spPr>
          <a:xfrm>
            <a:off x="2212424" y="6151252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 smtClean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48" name="正方形/長方形 47"/>
          <p:cNvSpPr/>
          <p:nvPr/>
        </p:nvSpPr>
        <p:spPr>
          <a:xfrm>
            <a:off x="2766395" y="665032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2766395" y="715613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0" name="正方形/長方形 49"/>
          <p:cNvSpPr/>
          <p:nvPr/>
        </p:nvSpPr>
        <p:spPr>
          <a:xfrm>
            <a:off x="2167540" y="715613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2766395" y="6397599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0,000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円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2167540" y="6650324"/>
            <a:ext cx="54373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0000</a:t>
            </a:r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267224" y="301594"/>
            <a:ext cx="3190351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利用者の方に寄り添った、</a:t>
            </a:r>
          </a:p>
          <a:p>
            <a:pPr>
              <a:lnSpc>
                <a:spcPts val="2000"/>
              </a:lnSpc>
            </a:pPr>
            <a:r>
              <a:rPr lang="ja-JP" altLang="en-US" sz="1400" dirty="0"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きめ細やかなサービスを提供します。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443244" y="4371475"/>
            <a:ext cx="49244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負担分</a:t>
            </a:r>
          </a:p>
        </p:txBody>
      </p:sp>
      <p:sp>
        <p:nvSpPr>
          <p:cNvPr id="58" name="正方形/長方形 57"/>
          <p:cNvSpPr/>
          <p:nvPr/>
        </p:nvSpPr>
        <p:spPr>
          <a:xfrm>
            <a:off x="1469744" y="4364867"/>
            <a:ext cx="136928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サービス</a:t>
            </a:r>
            <a:r>
              <a:rPr lang="en-US" altLang="ja-JP" sz="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1</a:t>
            </a:r>
            <a:r>
              <a:rPr lang="ja-JP" altLang="en-US" sz="8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回あたりの料金</a:t>
            </a:r>
          </a:p>
        </p:txBody>
      </p:sp>
      <p:sp>
        <p:nvSpPr>
          <p:cNvPr id="59" name="正方形/長方形 58"/>
          <p:cNvSpPr/>
          <p:nvPr/>
        </p:nvSpPr>
        <p:spPr>
          <a:xfrm>
            <a:off x="984999" y="4624870"/>
            <a:ext cx="5659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所要時間</a:t>
            </a:r>
          </a:p>
          <a:p>
            <a:r>
              <a:rPr lang="ja-JP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及び内容</a:t>
            </a:r>
          </a:p>
        </p:txBody>
      </p:sp>
      <p:sp>
        <p:nvSpPr>
          <p:cNvPr id="60" name="正方形/長方形 59"/>
          <p:cNvSpPr/>
          <p:nvPr/>
        </p:nvSpPr>
        <p:spPr>
          <a:xfrm>
            <a:off x="1517070" y="4678731"/>
            <a:ext cx="6335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介護認定度</a:t>
            </a:r>
          </a:p>
        </p:txBody>
      </p:sp>
      <p:sp>
        <p:nvSpPr>
          <p:cNvPr id="61" name="正方形/長方形 60"/>
          <p:cNvSpPr/>
          <p:nvPr/>
        </p:nvSpPr>
        <p:spPr>
          <a:xfrm>
            <a:off x="2234448" y="4678731"/>
            <a:ext cx="364202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単位</a:t>
            </a:r>
          </a:p>
        </p:txBody>
      </p:sp>
      <p:sp>
        <p:nvSpPr>
          <p:cNvPr id="62" name="正方形/長方形 61"/>
          <p:cNvSpPr/>
          <p:nvPr/>
        </p:nvSpPr>
        <p:spPr>
          <a:xfrm>
            <a:off x="2774334" y="4624870"/>
            <a:ext cx="4871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利用者</a:t>
            </a:r>
          </a:p>
          <a:p>
            <a:r>
              <a:rPr lang="zh-TW" altLang="en-US" sz="700" dirty="0">
                <a:solidFill>
                  <a:srgbClr val="C30D23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負担額</a:t>
            </a:r>
            <a:endParaRPr lang="ja-JP" altLang="en-US" sz="700" dirty="0">
              <a:solidFill>
                <a:srgbClr val="C30D23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63" name="正方形/長方形 62"/>
          <p:cNvSpPr/>
          <p:nvPr/>
        </p:nvSpPr>
        <p:spPr>
          <a:xfrm>
            <a:off x="3777239" y="575678"/>
            <a:ext cx="649709" cy="19466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>
              <a:lnSpc>
                <a:spcPts val="20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施設名称</a:t>
            </a:r>
          </a:p>
          <a:p>
            <a:pPr algn="dist">
              <a:lnSpc>
                <a:spcPts val="20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住　　所</a:t>
            </a:r>
          </a:p>
          <a:p>
            <a:pPr algn="dist">
              <a:lnSpc>
                <a:spcPts val="1300"/>
              </a:lnSpc>
            </a:pPr>
            <a:endParaRPr lang="en-US" altLang="ja-JP" sz="800" dirty="0" smtClean="0">
              <a:solidFill>
                <a:srgbClr val="C30D2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dist">
              <a:lnSpc>
                <a:spcPts val="1900"/>
              </a:lnSpc>
            </a:pPr>
            <a:r>
              <a:rPr lang="ja-JP" altLang="en-US" sz="800" dirty="0" smtClean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代表者名</a:t>
            </a:r>
            <a:endParaRPr lang="ja-JP" altLang="en-US" sz="800" dirty="0">
              <a:solidFill>
                <a:srgbClr val="C30D2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  <a:p>
            <a:pPr algn="dist">
              <a:lnSpc>
                <a:spcPts val="19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設　　立</a:t>
            </a:r>
          </a:p>
          <a:p>
            <a:pPr algn="dist">
              <a:lnSpc>
                <a:spcPts val="19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スタッフ</a:t>
            </a:r>
          </a:p>
          <a:p>
            <a:pPr algn="dist">
              <a:lnSpc>
                <a:spcPts val="19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駐 車 場</a:t>
            </a:r>
          </a:p>
          <a:p>
            <a:pPr algn="dist">
              <a:lnSpc>
                <a:spcPts val="1900"/>
              </a:lnSpc>
            </a:pPr>
            <a:r>
              <a:rPr lang="ja-JP" altLang="en-US" sz="800" dirty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利用</a:t>
            </a:r>
            <a:r>
              <a:rPr lang="ja-JP" altLang="en-US" sz="800" dirty="0" smtClean="0">
                <a:solidFill>
                  <a:srgbClr val="C30D23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定員</a:t>
            </a:r>
            <a:endParaRPr lang="ja-JP" altLang="en-US" sz="800" dirty="0">
              <a:solidFill>
                <a:srgbClr val="C30D23"/>
              </a:solidFill>
              <a:latin typeface="HGSｺﾞｼｯｸE" panose="020B0900000000000000" pitchFamily="50" charset="-128"/>
              <a:ea typeface="HGSｺﾞｼｯｸE" panose="020B0900000000000000" pitchFamily="50" charset="-128"/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487439" y="3997991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費用について</a:t>
            </a:r>
          </a:p>
        </p:txBody>
      </p:sp>
      <p:sp>
        <p:nvSpPr>
          <p:cNvPr id="65" name="正方形/長方形 64"/>
          <p:cNvSpPr/>
          <p:nvPr/>
        </p:nvSpPr>
        <p:spPr>
          <a:xfrm>
            <a:off x="4001564" y="293595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施設概要</a:t>
            </a:r>
          </a:p>
        </p:txBody>
      </p:sp>
      <p:sp>
        <p:nvSpPr>
          <p:cNvPr id="66" name="正方形/長方形 65"/>
          <p:cNvSpPr/>
          <p:nvPr/>
        </p:nvSpPr>
        <p:spPr>
          <a:xfrm>
            <a:off x="4001564" y="2851974"/>
            <a:ext cx="118494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お問い合わせ</a:t>
            </a:r>
          </a:p>
        </p:txBody>
      </p:sp>
      <p:sp>
        <p:nvSpPr>
          <p:cNvPr id="67" name="正方形/長方形 66"/>
          <p:cNvSpPr/>
          <p:nvPr/>
        </p:nvSpPr>
        <p:spPr>
          <a:xfrm>
            <a:off x="4001564" y="4345817"/>
            <a:ext cx="851515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アクセス</a:t>
            </a:r>
          </a:p>
        </p:txBody>
      </p:sp>
      <p:sp>
        <p:nvSpPr>
          <p:cNvPr id="68" name="正方形/長方形 67"/>
          <p:cNvSpPr/>
          <p:nvPr/>
        </p:nvSpPr>
        <p:spPr>
          <a:xfrm>
            <a:off x="6077031" y="3537300"/>
            <a:ext cx="915635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FAX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は</a:t>
            </a:r>
            <a:r>
              <a:rPr lang="en-US" altLang="ja-JP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24</a:t>
            </a:r>
            <a:r>
              <a:rPr lang="ja-JP" altLang="en-US" sz="6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時間受付）</a:t>
            </a:r>
          </a:p>
        </p:txBody>
      </p:sp>
      <p:sp>
        <p:nvSpPr>
          <p:cNvPr id="69" name="正方形/長方形 68"/>
          <p:cNvSpPr/>
          <p:nvPr/>
        </p:nvSpPr>
        <p:spPr>
          <a:xfrm>
            <a:off x="8672034" y="3706455"/>
            <a:ext cx="838691" cy="3539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700" dirty="0">
                <a:solidFill>
                  <a:schemeClr val="bg1"/>
                </a:solidFill>
                <a:latin typeface="HGSｺﾞｼｯｸE" panose="020B0900000000000000" pitchFamily="50" charset="-128"/>
                <a:ea typeface="HGSｺﾞｼｯｸE" panose="020B0900000000000000" pitchFamily="50" charset="-128"/>
              </a:rPr>
              <a:t>ご案内</a:t>
            </a:r>
          </a:p>
        </p:txBody>
      </p:sp>
      <p:pic>
        <p:nvPicPr>
          <p:cNvPr id="71" name="図 7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9342" y="2792046"/>
            <a:ext cx="975362" cy="1258827"/>
          </a:xfrm>
          <a:prstGeom prst="rect">
            <a:avLst/>
          </a:prstGeom>
        </p:spPr>
      </p:pic>
      <p:pic>
        <p:nvPicPr>
          <p:cNvPr id="72" name="図 7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8259" y="450124"/>
            <a:ext cx="1216154" cy="1316739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1257" y="1198079"/>
            <a:ext cx="1734316" cy="1667259"/>
          </a:xfrm>
          <a:prstGeom prst="rect">
            <a:avLst/>
          </a:prstGeom>
        </p:spPr>
      </p:pic>
      <p:sp>
        <p:nvSpPr>
          <p:cNvPr id="76" name="正方形/長方形 75"/>
          <p:cNvSpPr/>
          <p:nvPr/>
        </p:nvSpPr>
        <p:spPr>
          <a:xfrm>
            <a:off x="373828" y="978295"/>
            <a:ext cx="2919600" cy="2818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1798638" algn="l"/>
              </a:tabLst>
            </a:pPr>
            <a:r>
              <a:rPr kumimoji="1"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24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>
              <a:tabLst>
                <a:tab pos="1798638" algn="l"/>
              </a:tabLst>
            </a:pP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r>
              <a:rPr lang="ja-JP" altLang="en-US" sz="24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24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7" name="正方形/長方形 76"/>
          <p:cNvSpPr/>
          <p:nvPr/>
        </p:nvSpPr>
        <p:spPr>
          <a:xfrm>
            <a:off x="3865286" y="4716992"/>
            <a:ext cx="3031200" cy="168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tabLst>
                <a:tab pos="1798638" algn="l"/>
              </a:tabLst>
            </a:pPr>
            <a:r>
              <a:rPr kumimoji="1"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1600557" y="7156134"/>
            <a:ext cx="4988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要介護</a:t>
            </a:r>
            <a:r>
              <a:rPr lang="en-US" altLang="ja-JP" sz="700" dirty="0">
                <a:solidFill>
                  <a:srgbClr val="3E3A39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5</a:t>
            </a:r>
            <a:endParaRPr lang="ja-JP" altLang="en-US" sz="700" dirty="0">
              <a:solidFill>
                <a:srgbClr val="3E3A39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89</TotalTime>
  <Words>330</Words>
  <Application>Microsoft Office PowerPoint</Application>
  <PresentationFormat>ユーザー設定</PresentationFormat>
  <Paragraphs>105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aida</cp:lastModifiedBy>
  <cp:revision>11</cp:revision>
  <cp:lastPrinted>2013-04-25T06:18:16Z</cp:lastPrinted>
  <dcterms:created xsi:type="dcterms:W3CDTF">2013-08-07T01:20:38Z</dcterms:created>
  <dcterms:modified xsi:type="dcterms:W3CDTF">2014-06-20T08:23:05Z</dcterms:modified>
</cp:coreProperties>
</file>