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06E30"/>
    <a:srgbClr val="A4723A"/>
    <a:srgbClr val="664724"/>
    <a:srgbClr val="645226"/>
    <a:srgbClr val="640000"/>
    <a:srgbClr val="3E0000"/>
    <a:srgbClr val="FFC000"/>
    <a:srgbClr val="CC3300"/>
    <a:srgbClr val="460000"/>
    <a:srgbClr val="E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0" d="100"/>
          <a:sy n="80" d="100"/>
        </p:scale>
        <p:origin x="-1320" y="-96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2014/6/10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図 5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" y="0"/>
            <a:ext cx="7775127" cy="10908342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336023" y="367741"/>
            <a:ext cx="35702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アスクル介護サービスの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336023" y="2330630"/>
            <a:ext cx="5360386" cy="656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ja-JP" altLang="en-US" sz="16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きめ細かいサービスと、安心のスタッフ体制で、</a:t>
            </a:r>
          </a:p>
          <a:p>
            <a:pPr>
              <a:lnSpc>
                <a:spcPts val="2200"/>
              </a:lnSpc>
            </a:pPr>
            <a:r>
              <a:rPr lang="ja-JP" altLang="en-US" sz="16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ご利用者のみなさまの快適な生活をお約束します。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502540" y="3367252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8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生活援助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5142411" y="3367252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8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身体介護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449781" y="3698784"/>
            <a:ext cx="3215884" cy="502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</a:pPr>
            <a:r>
              <a:rPr lang="ja-JP" altLang="en-US" sz="11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ケアスタッフがご利用者様に代わって、日常生活のあらゆるサポートを行います。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4091779" y="3697055"/>
            <a:ext cx="3199512" cy="502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</a:pPr>
            <a:r>
              <a:rPr lang="ja-JP" altLang="en-US" sz="11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食事・排泄・歩行など、生活の介助が必要な方のお手伝いをケアスタッフが行います。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452043" y="4336225"/>
            <a:ext cx="1351652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3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■サービス内容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444522" y="4566791"/>
            <a:ext cx="3221143" cy="502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</a:pPr>
            <a:r>
              <a:rPr lang="ja-JP" altLang="en-US" sz="11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掃除、調理、買い物、衣類の洗濯・アイロンがけ、整理整頓、薬の受け取り、安否の報告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4077464" y="4565040"/>
            <a:ext cx="3213827" cy="502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</a:pPr>
            <a:r>
              <a:rPr lang="ja-JP" altLang="en-US" sz="11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食事の介助、排泄の介助、歩行の介助、通院や服薬の介助、外出の介助、入浴の介助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360976" y="7090477"/>
            <a:ext cx="126188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サービス料金表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3456600" y="7379351"/>
            <a:ext cx="891413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3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身体</a:t>
            </a:r>
            <a:r>
              <a:rPr lang="ja-JP" altLang="en-US" sz="1300" dirty="0" smtClean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介護</a:t>
            </a:r>
            <a:endParaRPr lang="ja-JP" altLang="en-US" sz="1300" dirty="0">
              <a:solidFill>
                <a:schemeClr val="bg1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915096" y="7375724"/>
            <a:ext cx="1351652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3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時間／サービス</a:t>
            </a:r>
          </a:p>
        </p:txBody>
      </p:sp>
      <p:sp>
        <p:nvSpPr>
          <p:cNvPr id="27" name="正方形/長方形 26"/>
          <p:cNvSpPr/>
          <p:nvPr/>
        </p:nvSpPr>
        <p:spPr>
          <a:xfrm>
            <a:off x="1160182" y="7730848"/>
            <a:ext cx="880369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3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00</a:t>
            </a:r>
            <a:r>
              <a:rPr lang="ja-JP" altLang="en-US" sz="13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分未満</a:t>
            </a:r>
          </a:p>
        </p:txBody>
      </p:sp>
      <p:sp>
        <p:nvSpPr>
          <p:cNvPr id="33" name="正方形/長方形 32"/>
          <p:cNvSpPr/>
          <p:nvPr/>
        </p:nvSpPr>
        <p:spPr>
          <a:xfrm>
            <a:off x="849416" y="8428402"/>
            <a:ext cx="1501900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3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00</a:t>
            </a:r>
            <a:r>
              <a:rPr lang="ja-JP" altLang="en-US" sz="13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分</a:t>
            </a:r>
            <a:r>
              <a:rPr lang="en-US" altLang="ja-JP" sz="13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〜00</a:t>
            </a:r>
            <a:r>
              <a:rPr lang="ja-JP" altLang="en-US" sz="13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分</a:t>
            </a:r>
            <a:r>
              <a:rPr lang="ja-JP" altLang="en-US" sz="1300" dirty="0" smtClean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未満</a:t>
            </a:r>
            <a:endParaRPr lang="ja-JP" altLang="en-US" sz="1300" dirty="0"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</p:txBody>
      </p:sp>
      <p:sp>
        <p:nvSpPr>
          <p:cNvPr id="34" name="正方形/長方形 33"/>
          <p:cNvSpPr/>
          <p:nvPr/>
        </p:nvSpPr>
        <p:spPr>
          <a:xfrm>
            <a:off x="5891850" y="8428403"/>
            <a:ext cx="644728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3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000</a:t>
            </a:r>
            <a:r>
              <a:rPr lang="ja-JP" altLang="en-US" sz="13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円</a:t>
            </a:r>
          </a:p>
        </p:txBody>
      </p:sp>
      <p:sp>
        <p:nvSpPr>
          <p:cNvPr id="36" name="正方形/長方形 35"/>
          <p:cNvSpPr/>
          <p:nvPr/>
        </p:nvSpPr>
        <p:spPr>
          <a:xfrm>
            <a:off x="393172" y="8764777"/>
            <a:ext cx="6945777" cy="4527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500"/>
              </a:lnSpc>
            </a:pPr>
            <a:r>
              <a:rPr lang="en-US" altLang="ja-JP" sz="11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※</a:t>
            </a:r>
            <a:r>
              <a:rPr lang="ja-JP" altLang="en-US" sz="11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上記料金は日中（</a:t>
            </a:r>
            <a:r>
              <a:rPr lang="en-US" altLang="ja-JP" sz="11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00</a:t>
            </a:r>
            <a:r>
              <a:rPr lang="ja-JP" altLang="en-US" sz="11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時</a:t>
            </a:r>
            <a:r>
              <a:rPr lang="en-US" altLang="ja-JP" sz="11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〜00</a:t>
            </a:r>
            <a:r>
              <a:rPr lang="ja-JP" altLang="en-US" sz="11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時）のサービス料金です。夜間（</a:t>
            </a:r>
            <a:r>
              <a:rPr lang="en-US" altLang="ja-JP" sz="11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00</a:t>
            </a:r>
            <a:r>
              <a:rPr lang="ja-JP" altLang="en-US" sz="11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時</a:t>
            </a:r>
            <a:r>
              <a:rPr lang="en-US" altLang="ja-JP" sz="11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〜00</a:t>
            </a:r>
            <a:r>
              <a:rPr lang="ja-JP" altLang="en-US" sz="11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時）、早朝（</a:t>
            </a:r>
            <a:r>
              <a:rPr lang="en-US" altLang="ja-JP" sz="11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00</a:t>
            </a:r>
            <a:r>
              <a:rPr lang="ja-JP" altLang="en-US" sz="11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時</a:t>
            </a:r>
            <a:r>
              <a:rPr lang="en-US" altLang="ja-JP" sz="11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〜00</a:t>
            </a:r>
            <a:r>
              <a:rPr lang="ja-JP" altLang="en-US" sz="11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時）では料金が異なります。</a:t>
            </a:r>
          </a:p>
        </p:txBody>
      </p:sp>
      <p:sp>
        <p:nvSpPr>
          <p:cNvPr id="37" name="正方形/長方形 36"/>
          <p:cNvSpPr/>
          <p:nvPr/>
        </p:nvSpPr>
        <p:spPr>
          <a:xfrm>
            <a:off x="357548" y="9579374"/>
            <a:ext cx="2730035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5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お気軽にご相談</a:t>
            </a:r>
            <a:r>
              <a:rPr lang="ja-JP" altLang="en-US" sz="1500" dirty="0" smtClean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ください</a:t>
            </a:r>
            <a:endParaRPr lang="ja-JP" altLang="en-US" sz="1500" dirty="0"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38" name="正方形/長方形 37"/>
          <p:cNvSpPr/>
          <p:nvPr/>
        </p:nvSpPr>
        <p:spPr>
          <a:xfrm>
            <a:off x="745632" y="9959206"/>
            <a:ext cx="2374368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3000" dirty="0"/>
              <a:t>03-1234-1111</a:t>
            </a:r>
            <a:endParaRPr lang="ja-JP" altLang="en-US" sz="3000" dirty="0"/>
          </a:p>
        </p:txBody>
      </p:sp>
      <p:sp>
        <p:nvSpPr>
          <p:cNvPr id="39" name="正方形/長方形 38"/>
          <p:cNvSpPr/>
          <p:nvPr/>
        </p:nvSpPr>
        <p:spPr>
          <a:xfrm>
            <a:off x="3794375" y="9878595"/>
            <a:ext cx="3886200" cy="60016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sz="11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〒</a:t>
            </a:r>
            <a:r>
              <a:rPr lang="en-US" altLang="ja-JP" sz="11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135-0061 </a:t>
            </a:r>
            <a:r>
              <a:rPr lang="ja-JP" altLang="en-US" sz="11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東京都江東区豊洲</a:t>
            </a:r>
            <a:r>
              <a:rPr lang="en-US" altLang="ja-JP" sz="11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3-2-3</a:t>
            </a:r>
          </a:p>
          <a:p>
            <a:r>
              <a:rPr lang="en-US" altLang="ja-JP" sz="11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FAX</a:t>
            </a:r>
            <a:r>
              <a:rPr lang="ja-JP" altLang="en-US" sz="11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：</a:t>
            </a:r>
            <a:r>
              <a:rPr lang="en-US" altLang="ja-JP" sz="11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03-1234-1112</a:t>
            </a:r>
            <a:r>
              <a:rPr lang="ja-JP" altLang="en-US" sz="11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（代表者名）鈴木健太</a:t>
            </a:r>
          </a:p>
          <a:p>
            <a:r>
              <a:rPr lang="en-US" altLang="ja-JP" sz="11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http://www.askult.com/</a:t>
            </a:r>
          </a:p>
        </p:txBody>
      </p:sp>
      <p:sp>
        <p:nvSpPr>
          <p:cNvPr id="40" name="正方形/長方形 39"/>
          <p:cNvSpPr/>
          <p:nvPr/>
        </p:nvSpPr>
        <p:spPr>
          <a:xfrm>
            <a:off x="5891850" y="8082527"/>
            <a:ext cx="644728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3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000</a:t>
            </a:r>
            <a:r>
              <a:rPr lang="ja-JP" altLang="en-US" sz="13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円</a:t>
            </a:r>
          </a:p>
        </p:txBody>
      </p:sp>
      <p:sp>
        <p:nvSpPr>
          <p:cNvPr id="41" name="正方形/長方形 40"/>
          <p:cNvSpPr/>
          <p:nvPr/>
        </p:nvSpPr>
        <p:spPr>
          <a:xfrm>
            <a:off x="5891850" y="7734362"/>
            <a:ext cx="644728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3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000</a:t>
            </a:r>
            <a:r>
              <a:rPr lang="ja-JP" altLang="en-US" sz="13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円</a:t>
            </a:r>
          </a:p>
        </p:txBody>
      </p:sp>
      <p:sp>
        <p:nvSpPr>
          <p:cNvPr id="42" name="正方形/長方形 41"/>
          <p:cNvSpPr/>
          <p:nvPr/>
        </p:nvSpPr>
        <p:spPr>
          <a:xfrm>
            <a:off x="3587122" y="8428403"/>
            <a:ext cx="644728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3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000</a:t>
            </a:r>
            <a:r>
              <a:rPr lang="ja-JP" altLang="en-US" sz="13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円</a:t>
            </a:r>
          </a:p>
        </p:txBody>
      </p:sp>
      <p:sp>
        <p:nvSpPr>
          <p:cNvPr id="43" name="正方形/長方形 42"/>
          <p:cNvSpPr/>
          <p:nvPr/>
        </p:nvSpPr>
        <p:spPr>
          <a:xfrm>
            <a:off x="3587122" y="8082527"/>
            <a:ext cx="644728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3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000</a:t>
            </a:r>
            <a:r>
              <a:rPr lang="ja-JP" altLang="en-US" sz="13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円</a:t>
            </a:r>
          </a:p>
        </p:txBody>
      </p:sp>
      <p:sp>
        <p:nvSpPr>
          <p:cNvPr id="44" name="正方形/長方形 43"/>
          <p:cNvSpPr/>
          <p:nvPr/>
        </p:nvSpPr>
        <p:spPr>
          <a:xfrm>
            <a:off x="3587122" y="7734362"/>
            <a:ext cx="644728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3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000</a:t>
            </a:r>
            <a:r>
              <a:rPr lang="ja-JP" altLang="en-US" sz="13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円</a:t>
            </a:r>
          </a:p>
        </p:txBody>
      </p:sp>
      <p:sp>
        <p:nvSpPr>
          <p:cNvPr id="45" name="正方形/長方形 44"/>
          <p:cNvSpPr/>
          <p:nvPr/>
        </p:nvSpPr>
        <p:spPr>
          <a:xfrm>
            <a:off x="849416" y="8081769"/>
            <a:ext cx="1501900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3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00</a:t>
            </a:r>
            <a:r>
              <a:rPr lang="ja-JP" altLang="en-US" sz="13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分</a:t>
            </a:r>
            <a:r>
              <a:rPr lang="en-US" altLang="ja-JP" sz="13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〜00</a:t>
            </a:r>
            <a:r>
              <a:rPr lang="ja-JP" altLang="en-US" sz="13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分</a:t>
            </a:r>
            <a:r>
              <a:rPr lang="ja-JP" altLang="en-US" sz="1300" dirty="0" smtClean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未満</a:t>
            </a:r>
            <a:endParaRPr lang="ja-JP" altLang="en-US" sz="1300" dirty="0"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</p:txBody>
      </p:sp>
      <p:sp>
        <p:nvSpPr>
          <p:cNvPr id="46" name="正方形/長方形 45"/>
          <p:cNvSpPr/>
          <p:nvPr/>
        </p:nvSpPr>
        <p:spPr>
          <a:xfrm>
            <a:off x="5471963" y="7375724"/>
            <a:ext cx="1351652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3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時間／サービス</a:t>
            </a:r>
          </a:p>
        </p:txBody>
      </p:sp>
      <p:sp>
        <p:nvSpPr>
          <p:cNvPr id="47" name="正方形/長方形 46"/>
          <p:cNvSpPr/>
          <p:nvPr/>
        </p:nvSpPr>
        <p:spPr>
          <a:xfrm>
            <a:off x="4091779" y="4336225"/>
            <a:ext cx="1351652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3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■サービス内容</a:t>
            </a:r>
          </a:p>
        </p:txBody>
      </p:sp>
      <p:pic>
        <p:nvPicPr>
          <p:cNvPr id="48" name="図 4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459" y="930088"/>
            <a:ext cx="4508001" cy="1082042"/>
          </a:xfrm>
          <a:prstGeom prst="rect">
            <a:avLst/>
          </a:prstGeom>
        </p:spPr>
      </p:pic>
      <p:pic>
        <p:nvPicPr>
          <p:cNvPr id="49" name="図 4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8089" y="890442"/>
            <a:ext cx="1481331" cy="1606299"/>
          </a:xfrm>
          <a:prstGeom prst="rect">
            <a:avLst/>
          </a:prstGeom>
        </p:spPr>
      </p:pic>
      <p:pic>
        <p:nvPicPr>
          <p:cNvPr id="52" name="図 5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522" y="10095836"/>
            <a:ext cx="298705" cy="304801"/>
          </a:xfrm>
          <a:prstGeom prst="rect">
            <a:avLst/>
          </a:prstGeom>
        </p:spPr>
      </p:pic>
      <p:sp>
        <p:nvSpPr>
          <p:cNvPr id="54" name="正方形/長方形 53"/>
          <p:cNvSpPr/>
          <p:nvPr/>
        </p:nvSpPr>
        <p:spPr>
          <a:xfrm>
            <a:off x="560744" y="5184101"/>
            <a:ext cx="2959200" cy="17172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24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5" name="正方形/長方形 54"/>
          <p:cNvSpPr/>
          <p:nvPr/>
        </p:nvSpPr>
        <p:spPr>
          <a:xfrm>
            <a:off x="4202010" y="5184101"/>
            <a:ext cx="2959200" cy="17172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24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127</TotalTime>
  <Words>327</Words>
  <Application>Microsoft Office PowerPoint</Application>
  <PresentationFormat>ユーザー設定</PresentationFormat>
  <Paragraphs>51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aida</cp:lastModifiedBy>
  <cp:revision>16</cp:revision>
  <cp:lastPrinted>2013-10-11T08:12:09Z</cp:lastPrinted>
  <dcterms:created xsi:type="dcterms:W3CDTF">2013-08-07T01:16:52Z</dcterms:created>
  <dcterms:modified xsi:type="dcterms:W3CDTF">2014-06-10T10:04:47Z</dcterms:modified>
</cp:coreProperties>
</file>