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48" r:id="rId1"/>
  </p:sldMasterIdLst>
  <p:sldIdLst>
    <p:sldId id="259" r:id="rId2"/>
    <p:sldId id="258" r:id="rId3"/>
  </p:sldIdLst>
  <p:sldSz cx="7772400" cy="108966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ヒラギノ角ゴ Pro W3" charset="0"/>
        <a:ea typeface="ヒラギノ角ゴ Pro W3" charset="0"/>
        <a:cs typeface="ヒラギノ角ゴ Pro W3" charset="0"/>
        <a:sym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ヒラギノ角ゴ Pro W3" charset="0"/>
        <a:ea typeface="ヒラギノ角ゴ Pro W3" charset="0"/>
        <a:cs typeface="ヒラギノ角ゴ Pro W3" charset="0"/>
        <a:sym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ヒラギノ角ゴ Pro W3" charset="0"/>
        <a:ea typeface="ヒラギノ角ゴ Pro W3" charset="0"/>
        <a:cs typeface="ヒラギノ角ゴ Pro W3" charset="0"/>
        <a:sym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ヒラギノ角ゴ Pro W3" charset="0"/>
        <a:ea typeface="ヒラギノ角ゴ Pro W3" charset="0"/>
        <a:cs typeface="ヒラギノ角ゴ Pro W3" charset="0"/>
        <a:sym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ヒラギノ角ゴ Pro W3" charset="0"/>
        <a:ea typeface="ヒラギノ角ゴ Pro W3" charset="0"/>
        <a:cs typeface="ヒラギノ角ゴ Pro W3" charset="0"/>
        <a:sym typeface="ヒラギノ角ゴ Pro W3" charset="0"/>
      </a:defRPr>
    </a:lvl5pPr>
    <a:lvl6pPr marL="2286000" algn="l" defTabSz="457200" rtl="0" eaLnBrk="1" latinLnBrk="0" hangingPunct="1">
      <a:defRPr sz="4200" kern="1200">
        <a:solidFill>
          <a:srgbClr val="000000"/>
        </a:solidFill>
        <a:latin typeface="ヒラギノ角ゴ Pro W3" charset="0"/>
        <a:ea typeface="ヒラギノ角ゴ Pro W3" charset="0"/>
        <a:cs typeface="ヒラギノ角ゴ Pro W3" charset="0"/>
        <a:sym typeface="ヒラギノ角ゴ Pro W3" charset="0"/>
      </a:defRPr>
    </a:lvl6pPr>
    <a:lvl7pPr marL="2743200" algn="l" defTabSz="457200" rtl="0" eaLnBrk="1" latinLnBrk="0" hangingPunct="1">
      <a:defRPr sz="4200" kern="1200">
        <a:solidFill>
          <a:srgbClr val="000000"/>
        </a:solidFill>
        <a:latin typeface="ヒラギノ角ゴ Pro W3" charset="0"/>
        <a:ea typeface="ヒラギノ角ゴ Pro W3" charset="0"/>
        <a:cs typeface="ヒラギノ角ゴ Pro W3" charset="0"/>
        <a:sym typeface="ヒラギノ角ゴ Pro W3" charset="0"/>
      </a:defRPr>
    </a:lvl7pPr>
    <a:lvl8pPr marL="3200400" algn="l" defTabSz="457200" rtl="0" eaLnBrk="1" latinLnBrk="0" hangingPunct="1">
      <a:defRPr sz="4200" kern="1200">
        <a:solidFill>
          <a:srgbClr val="000000"/>
        </a:solidFill>
        <a:latin typeface="ヒラギノ角ゴ Pro W3" charset="0"/>
        <a:ea typeface="ヒラギノ角ゴ Pro W3" charset="0"/>
        <a:cs typeface="ヒラギノ角ゴ Pro W3" charset="0"/>
        <a:sym typeface="ヒラギノ角ゴ Pro W3" charset="0"/>
      </a:defRPr>
    </a:lvl8pPr>
    <a:lvl9pPr marL="3657600" algn="l" defTabSz="457200" rtl="0" eaLnBrk="1" latinLnBrk="0" hangingPunct="1">
      <a:defRPr sz="4200" kern="1200">
        <a:solidFill>
          <a:srgbClr val="000000"/>
        </a:solidFill>
        <a:latin typeface="ヒラギノ角ゴ Pro W3" charset="0"/>
        <a:ea typeface="ヒラギノ角ゴ Pro W3" charset="0"/>
        <a:cs typeface="ヒラギノ角ゴ Pro W3" charset="0"/>
        <a:sym typeface="ヒラギノ角ゴ Pro W3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196" y="0"/>
      </p:cViewPr>
      <p:guideLst>
        <p:guide orient="horz" pos="3432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71550" y="1782763"/>
            <a:ext cx="5829300" cy="3794125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550" y="5722938"/>
            <a:ext cx="5829300" cy="26304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81368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988" y="579438"/>
            <a:ext cx="6702425" cy="2106612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988" y="2900363"/>
            <a:ext cx="6702425" cy="69135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0721847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562600" y="579438"/>
            <a:ext cx="1674813" cy="9234487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988" y="579438"/>
            <a:ext cx="4875212" cy="92344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9414020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968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988" y="579438"/>
            <a:ext cx="6702425" cy="2106612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34988" y="2900363"/>
            <a:ext cx="6702425" cy="69135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756480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0225" y="2716213"/>
            <a:ext cx="6704013" cy="4532312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0225" y="7291388"/>
            <a:ext cx="6704013" cy="238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37614219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988" y="579438"/>
            <a:ext cx="6702425" cy="2106612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988" y="2900363"/>
            <a:ext cx="3275012" cy="69135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962400" y="2900363"/>
            <a:ext cx="3275013" cy="69135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3178338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988" y="579438"/>
            <a:ext cx="6704012" cy="2106612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988" y="2671763"/>
            <a:ext cx="3287712" cy="13081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988" y="3979863"/>
            <a:ext cx="3287712" cy="5854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935413" y="2671763"/>
            <a:ext cx="3303587" cy="13081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935413" y="3979863"/>
            <a:ext cx="3303587" cy="5854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7531512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988" y="579438"/>
            <a:ext cx="6702425" cy="2106612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2706997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52823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988" y="727075"/>
            <a:ext cx="2506662" cy="2541588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03588" y="1568450"/>
            <a:ext cx="3935412" cy="77438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988" y="3268663"/>
            <a:ext cx="2506662" cy="60563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02096580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988" y="727075"/>
            <a:ext cx="2506662" cy="2541588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303588" y="1568450"/>
            <a:ext cx="3935412" cy="7743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988" y="3268663"/>
            <a:ext cx="2506662" cy="60563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7325224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 kern="1200">
          <a:solidFill>
            <a:schemeClr val="tx1"/>
          </a:solidFill>
          <a:latin typeface="+mj-lt"/>
          <a:ea typeface="+mj-ea"/>
          <a:cs typeface="+mj-cs"/>
          <a:sym typeface="Lucida Grande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Lucida Grande" charset="0"/>
          <a:ea typeface="ヒラギノ角ゴ ProN W3" charset="0"/>
          <a:cs typeface="ヒラギノ角ゴ ProN W3" charset="0"/>
          <a:sym typeface="Lucida Grande" charset="0"/>
        </a:defRPr>
      </a:lvl9pPr>
    </p:titleStyle>
    <p:bodyStyle>
      <a:lvl1pPr marL="193675" indent="-193675" algn="l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582613" indent="-195263" algn="l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2pPr>
      <a:lvl3pPr marL="971550" indent="-195263" algn="l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3pPr>
      <a:lvl4pPr marL="1360488" indent="-195263" algn="l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4pPr>
      <a:lvl5pPr marL="1747838" indent="-193675" algn="l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2400" cy="10896600"/>
          </a:xfrm>
          <a:prstGeom prst="rect">
            <a:avLst/>
          </a:prstGeom>
          <a:solidFill>
            <a:srgbClr val="DEEBF7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3" rIns="91367" bIns="45683"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06" y="107840"/>
            <a:ext cx="7556588" cy="106809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3" rIns="91367" bIns="45683"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15" y="179205"/>
            <a:ext cx="7413771" cy="1053819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3" rIns="91367" bIns="45683"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362" y="7230040"/>
            <a:ext cx="7539132" cy="2220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596" y="10178195"/>
            <a:ext cx="7342364" cy="33304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15" y="4984430"/>
            <a:ext cx="7773987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4701" y="2954500"/>
            <a:ext cx="3981412" cy="190147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1367" tIns="45683" rIns="91367" bIns="45683"/>
          <a:lstStyle/>
          <a:p>
            <a:pPr defTabSz="1016774"/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6774"/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6774"/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6774"/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6774"/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4701" y="5204867"/>
            <a:ext cx="3981412" cy="189988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91367" tIns="45683" rIns="91367" bIns="45683"/>
          <a:lstStyle/>
          <a:p>
            <a:pPr defTabSz="1016774"/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6774"/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6774"/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6774"/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4701" y="7590035"/>
            <a:ext cx="3981412" cy="238992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91367" tIns="45683" rIns="91367" bIns="45683"/>
          <a:lstStyle/>
          <a:p>
            <a:pPr defTabSz="1016774"/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6774"/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6774"/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6774"/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6774"/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6900" y="1003864"/>
            <a:ext cx="6093511" cy="117196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7" tIns="45683" rIns="91367" bIns="45683" anchor="ctr"/>
          <a:lstStyle/>
          <a:p>
            <a:pPr defTabSz="1016774"/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6774"/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6774"/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409371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/>
          </p:cNvSpPr>
          <p:nvPr/>
        </p:nvSpPr>
        <p:spPr bwMode="auto">
          <a:xfrm>
            <a:off x="-2232" y="-25400"/>
            <a:ext cx="7775999" cy="10908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ja-JP" alt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027" name="Rectangle 2"/>
          <p:cNvSpPr>
            <a:spLocks/>
          </p:cNvSpPr>
          <p:nvPr/>
        </p:nvSpPr>
        <p:spPr bwMode="auto">
          <a:xfrm>
            <a:off x="-1367" y="7536532"/>
            <a:ext cx="7775999" cy="33727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pPr algn="ctr" eaLnBrk="1" hangingPunct="1"/>
            <a:endParaRPr lang="ja-JP" alt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028" name="Rectangle 3"/>
          <p:cNvSpPr>
            <a:spLocks/>
          </p:cNvSpPr>
          <p:nvPr/>
        </p:nvSpPr>
        <p:spPr bwMode="auto">
          <a:xfrm>
            <a:off x="-14067" y="5901060"/>
            <a:ext cx="7775999" cy="1935832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/>
          <a:p>
            <a:pPr algn="ctr" eaLnBrk="1" hangingPunct="1"/>
            <a:endParaRPr lang="ja-JP" altLang="en-US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1029" name="Rectangle 4"/>
          <p:cNvSpPr>
            <a:spLocks/>
          </p:cNvSpPr>
          <p:nvPr/>
        </p:nvSpPr>
        <p:spPr bwMode="auto">
          <a:xfrm>
            <a:off x="2374900" y="6189985"/>
            <a:ext cx="50673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</a:pPr>
            <a:r>
              <a:rPr lang="ja-JP" altLang="en-US" sz="1600" dirty="0">
                <a:solidFill>
                  <a:srgbClr val="FFFFFF"/>
                </a:solidFill>
                <a:latin typeface="HG創英角ｺﾞｼｯｸUB" charset="0"/>
                <a:ea typeface="HG創英角ｺﾞｼｯｸUB" charset="0"/>
                <a:cs typeface="HG創英角ｺﾞｼｯｸUB" charset="0"/>
                <a:sym typeface="ＭＳ ゴシック" charset="0"/>
              </a:rPr>
              <a:t>各種ご宴会ご予約承り中！お気軽にお電話ください。</a:t>
            </a:r>
          </a:p>
        </p:txBody>
      </p:sp>
      <p:sp>
        <p:nvSpPr>
          <p:cNvPr id="1030" name="Rectangle 14"/>
          <p:cNvSpPr>
            <a:spLocks/>
          </p:cNvSpPr>
          <p:nvPr/>
        </p:nvSpPr>
        <p:spPr bwMode="auto">
          <a:xfrm>
            <a:off x="124" y="9612808"/>
            <a:ext cx="4102100" cy="1308100"/>
          </a:xfrm>
          <a:prstGeom prst="rect">
            <a:avLst/>
          </a:prstGeom>
          <a:solidFill>
            <a:schemeClr val="accent5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ja-JP" alt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Rectangle 16"/>
          <p:cNvSpPr>
            <a:spLocks/>
          </p:cNvSpPr>
          <p:nvPr/>
        </p:nvSpPr>
        <p:spPr bwMode="auto">
          <a:xfrm>
            <a:off x="2247900" y="9629576"/>
            <a:ext cx="1714500" cy="660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 lIns="0" tIns="0" rIns="0" bIns="0"/>
          <a:lstStyle/>
          <a:p>
            <a:pPr algn="ctr" eaLnBrk="1" hangingPunct="1"/>
            <a:endParaRPr lang="ja-JP" altLang="en-US">
              <a:ea typeface="ＭＳ Ｐゴシック" charset="0"/>
              <a:cs typeface="ＭＳ Ｐゴシック" charset="0"/>
            </a:endParaRPr>
          </a:p>
        </p:txBody>
      </p:sp>
      <p:pic>
        <p:nvPicPr>
          <p:cNvPr id="1034" name="Picture 91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6036692"/>
            <a:ext cx="191770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8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3" y="7968580"/>
            <a:ext cx="2562225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8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8506743"/>
            <a:ext cx="360362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8" name="Rectangle 14"/>
          <p:cNvSpPr>
            <a:spLocks/>
          </p:cNvSpPr>
          <p:nvPr/>
        </p:nvSpPr>
        <p:spPr bwMode="auto">
          <a:xfrm>
            <a:off x="681038" y="8455943"/>
            <a:ext cx="339090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dist" eaLnBrk="1" hangingPunct="1"/>
            <a:r>
              <a:rPr lang="en-US" altLang="ja-JP" sz="3000">
                <a:solidFill>
                  <a:srgbClr val="FFFFFF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03-1234-1111</a:t>
            </a:r>
          </a:p>
        </p:txBody>
      </p:sp>
      <p:sp>
        <p:nvSpPr>
          <p:cNvPr id="1039" name="Rectangle 84"/>
          <p:cNvSpPr>
            <a:spLocks/>
          </p:cNvSpPr>
          <p:nvPr/>
        </p:nvSpPr>
        <p:spPr bwMode="auto">
          <a:xfrm>
            <a:off x="292100" y="8825830"/>
            <a:ext cx="37719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 eaLnBrk="1" hangingPunct="1">
              <a:lnSpc>
                <a:spcPct val="120000"/>
              </a:lnSpc>
            </a:pPr>
            <a:r>
              <a:rPr lang="en-US" altLang="ja-JP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●</a:t>
            </a:r>
            <a:r>
              <a:rPr lang="ja-JP" altLang="en-US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営業時間：年中</a:t>
            </a:r>
            <a:r>
              <a:rPr lang="ja-JP" altLang="en-US" sz="1100" dirty="0" smtClean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無休</a:t>
            </a:r>
            <a:endParaRPr lang="en-US" altLang="ja-JP" sz="1100" dirty="0" smtClean="0">
              <a:solidFill>
                <a:srgbClr val="FFFFFF"/>
              </a:solidFill>
              <a:latin typeface="HGPｺﾞｼｯｸM" charset="0"/>
              <a:ea typeface="HGPｺﾞｼｯｸM" charset="0"/>
              <a:cs typeface="HGPｺﾞｼｯｸM" charset="0"/>
              <a:sym typeface="ＭＳ ゴシック" charset="0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ja-JP" altLang="en-US" sz="1100" dirty="0" smtClean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ディナー</a:t>
            </a:r>
            <a:r>
              <a:rPr lang="ja-JP" altLang="en-US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●</a:t>
            </a:r>
            <a:r>
              <a:rPr lang="en-US" altLang="ja-JP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00</a:t>
            </a:r>
            <a:r>
              <a:rPr lang="ja-JP" altLang="en-US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：</a:t>
            </a:r>
            <a:r>
              <a:rPr lang="en-US" altLang="ja-JP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00〜00</a:t>
            </a:r>
            <a:r>
              <a:rPr lang="ja-JP" altLang="en-US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：</a:t>
            </a:r>
            <a:r>
              <a:rPr lang="en-US" altLang="ja-JP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00</a:t>
            </a:r>
            <a:r>
              <a:rPr lang="ja-JP" altLang="en-US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（ラストオーダー</a:t>
            </a:r>
            <a:r>
              <a:rPr lang="en-US" altLang="ja-JP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00</a:t>
            </a:r>
            <a:r>
              <a:rPr lang="ja-JP" altLang="en-US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：</a:t>
            </a:r>
            <a:r>
              <a:rPr lang="en-US" altLang="ja-JP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00</a:t>
            </a:r>
            <a:r>
              <a:rPr lang="ja-JP" altLang="en-US" sz="11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）</a:t>
            </a:r>
          </a:p>
        </p:txBody>
      </p:sp>
      <p:sp>
        <p:nvSpPr>
          <p:cNvPr id="1040" name="Rectangle 88"/>
          <p:cNvSpPr>
            <a:spLocks/>
          </p:cNvSpPr>
          <p:nvPr/>
        </p:nvSpPr>
        <p:spPr bwMode="auto">
          <a:xfrm>
            <a:off x="2840038" y="8876630"/>
            <a:ext cx="12271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dist" eaLnBrk="1" hangingPunct="1"/>
            <a:r>
              <a:rPr lang="en-US" altLang="ja-JP" sz="1000">
                <a:solidFill>
                  <a:srgbClr val="FFFFFF"/>
                </a:solidFill>
                <a:latin typeface="HGPｺﾞｼｯｸE" charset="0"/>
                <a:ea typeface="HGPｺﾞｼｯｸE" charset="0"/>
                <a:cs typeface="HGPｺﾞｼｯｸE" charset="0"/>
                <a:sym typeface="メイリオ ボールド" charset="0"/>
              </a:rPr>
              <a:t>FAX.03-1234-1112</a:t>
            </a:r>
          </a:p>
        </p:txBody>
      </p:sp>
      <p:pic>
        <p:nvPicPr>
          <p:cNvPr id="1041" name="Picture 8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9280326"/>
            <a:ext cx="257175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2" name="Rectangle 86"/>
          <p:cNvSpPr>
            <a:spLocks/>
          </p:cNvSpPr>
          <p:nvPr/>
        </p:nvSpPr>
        <p:spPr bwMode="auto">
          <a:xfrm>
            <a:off x="592139" y="9237464"/>
            <a:ext cx="1853902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dist" eaLnBrk="1" hangingPunct="1">
              <a:lnSpc>
                <a:spcPct val="120000"/>
              </a:lnSpc>
            </a:pPr>
            <a:r>
              <a:rPr lang="en-US" altLang="ja-JP" sz="1400" dirty="0">
                <a:solidFill>
                  <a:schemeClr val="bg1"/>
                </a:solidFill>
                <a:latin typeface="HGPｺﾞｼｯｸE" charset="0"/>
                <a:ea typeface="HGPｺﾞｼｯｸE" charset="0"/>
                <a:cs typeface="HGPｺﾞｼｯｸE" charset="0"/>
                <a:sym typeface="ＭＳ ゴシック" charset="0"/>
              </a:rPr>
              <a:t>http://</a:t>
            </a:r>
            <a:r>
              <a:rPr lang="en-US" altLang="ja-JP" sz="1400" dirty="0" err="1" smtClean="0">
                <a:solidFill>
                  <a:schemeClr val="bg1"/>
                </a:solidFill>
                <a:latin typeface="HGPｺﾞｼｯｸE" charset="0"/>
                <a:ea typeface="HGPｺﾞｼｯｸE" charset="0"/>
                <a:cs typeface="HGPｺﾞｼｯｸE" charset="0"/>
                <a:sym typeface="ＭＳ ゴシック" charset="0"/>
              </a:rPr>
              <a:t>asku</a:t>
            </a:r>
            <a:r>
              <a:rPr lang="ja-JP" altLang="en-US" sz="1400" dirty="0" smtClean="0">
                <a:solidFill>
                  <a:schemeClr val="bg1"/>
                </a:solidFill>
                <a:latin typeface="HGPｺﾞｼｯｸE" charset="0"/>
                <a:ea typeface="HGPｺﾞｼｯｸE" charset="0"/>
                <a:cs typeface="HGPｺﾞｼｯｸE" charset="0"/>
                <a:sym typeface="ＭＳ ゴシック" charset="0"/>
              </a:rPr>
              <a:t>ｌｔ</a:t>
            </a:r>
            <a:r>
              <a:rPr lang="en-US" altLang="ja-JP" sz="1400" dirty="0" smtClean="0">
                <a:solidFill>
                  <a:schemeClr val="bg1"/>
                </a:solidFill>
                <a:latin typeface="HGPｺﾞｼｯｸE" charset="0"/>
                <a:ea typeface="HGPｺﾞｼｯｸE" charset="0"/>
                <a:cs typeface="HGPｺﾞｼｯｸE" charset="0"/>
                <a:sym typeface="ＭＳ ゴシック" charset="0"/>
              </a:rPr>
              <a:t>.com</a:t>
            </a:r>
            <a:endParaRPr lang="en-US" altLang="ja-JP" sz="1400" dirty="0">
              <a:solidFill>
                <a:schemeClr val="bg1"/>
              </a:solidFill>
              <a:latin typeface="HGPｺﾞｼｯｸE" charset="0"/>
              <a:ea typeface="HGPｺﾞｼｯｸE" charset="0"/>
              <a:cs typeface="HGPｺﾞｼｯｸE" charset="0"/>
              <a:sym typeface="ＭＳ ゴシック" charset="0"/>
            </a:endParaRPr>
          </a:p>
        </p:txBody>
      </p:sp>
      <p:sp>
        <p:nvSpPr>
          <p:cNvPr id="1043" name="Rectangle 87"/>
          <p:cNvSpPr>
            <a:spLocks/>
          </p:cNvSpPr>
          <p:nvPr/>
        </p:nvSpPr>
        <p:spPr bwMode="auto">
          <a:xfrm>
            <a:off x="292100" y="9654976"/>
            <a:ext cx="19431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90000"/>
              </a:lnSpc>
            </a:pPr>
            <a:r>
              <a:rPr lang="ja-JP" altLang="en-US" sz="1800">
                <a:solidFill>
                  <a:schemeClr val="tx1"/>
                </a:solidFill>
                <a:latin typeface="HGPｺﾞｼｯｸE" charset="0"/>
                <a:ea typeface="HGPｺﾞｼｯｸE" charset="0"/>
                <a:cs typeface="HGPｺﾞｼｯｸE" charset="0"/>
                <a:sym typeface="メイリオ ボールド" charset="0"/>
              </a:rPr>
              <a:t>クーポン券</a:t>
            </a:r>
          </a:p>
          <a:p>
            <a:pPr eaLnBrk="1" hangingPunct="1">
              <a:lnSpc>
                <a:spcPct val="90000"/>
              </a:lnSpc>
            </a:pPr>
            <a:r>
              <a:rPr lang="ja-JP" altLang="en-US" sz="1800">
                <a:solidFill>
                  <a:schemeClr val="tx1"/>
                </a:solidFill>
                <a:latin typeface="HGPｺﾞｼｯｸE" charset="0"/>
                <a:ea typeface="HGPｺﾞｼｯｸE" charset="0"/>
                <a:cs typeface="HGPｺﾞｼｯｸE" charset="0"/>
                <a:sym typeface="メイリオ ボールド" charset="0"/>
              </a:rPr>
              <a:t>●●●●●●引き</a:t>
            </a:r>
          </a:p>
        </p:txBody>
      </p:sp>
      <p:sp>
        <p:nvSpPr>
          <p:cNvPr id="1044" name="Rectangle 90"/>
          <p:cNvSpPr>
            <a:spLocks/>
          </p:cNvSpPr>
          <p:nvPr/>
        </p:nvSpPr>
        <p:spPr bwMode="auto">
          <a:xfrm>
            <a:off x="2374900" y="9629576"/>
            <a:ext cx="15367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8000" rIns="0" bIns="0" anchor="ctr"/>
          <a:lstStyle/>
          <a:p>
            <a:pPr eaLnBrk="1" hangingPunct="1">
              <a:lnSpc>
                <a:spcPct val="90000"/>
              </a:lnSpc>
            </a:pPr>
            <a:r>
              <a:rPr lang="en-US" altLang="ja-JP" sz="4000" dirty="0">
                <a:solidFill>
                  <a:schemeClr val="accent3"/>
                </a:solidFill>
                <a:latin typeface="Arial Black" charset="0"/>
                <a:ea typeface="ＭＳ Ｐゴシック" charset="0"/>
                <a:cs typeface="メイリオ ボールド" charset="0"/>
                <a:sym typeface="メイリオ ボールド" charset="0"/>
              </a:rPr>
              <a:t>20</a:t>
            </a:r>
            <a:r>
              <a:rPr lang="en-US" altLang="ja-JP" sz="2000" dirty="0">
                <a:solidFill>
                  <a:schemeClr val="accent3"/>
                </a:solidFill>
                <a:latin typeface="Arial Black" charset="0"/>
                <a:ea typeface="ＭＳ Ｐゴシック" charset="0"/>
                <a:cs typeface="メイリオ ボールド" charset="0"/>
                <a:sym typeface="メイリオ ボールド" charset="0"/>
              </a:rPr>
              <a:t>%OFF</a:t>
            </a:r>
          </a:p>
        </p:txBody>
      </p:sp>
      <p:sp>
        <p:nvSpPr>
          <p:cNvPr id="1045" name="Rectangle 89"/>
          <p:cNvSpPr>
            <a:spLocks/>
          </p:cNvSpPr>
          <p:nvPr/>
        </p:nvSpPr>
        <p:spPr bwMode="auto">
          <a:xfrm>
            <a:off x="317500" y="10302676"/>
            <a:ext cx="36449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 eaLnBrk="1" hangingPunct="1">
              <a:lnSpc>
                <a:spcPct val="120000"/>
              </a:lnSpc>
            </a:pPr>
            <a:r>
              <a:rPr lang="en-US" altLang="ja-JP" sz="900">
                <a:solidFill>
                  <a:schemeClr val="tx1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※</a:t>
            </a:r>
            <a:r>
              <a:rPr lang="ja-JP" altLang="en-US" sz="900">
                <a:solidFill>
                  <a:schemeClr val="tx1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お一人様</a:t>
            </a:r>
            <a:r>
              <a:rPr lang="en-US" altLang="ja-JP" sz="900">
                <a:solidFill>
                  <a:schemeClr val="tx1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1</a:t>
            </a:r>
            <a:r>
              <a:rPr lang="ja-JP" altLang="en-US" sz="900">
                <a:solidFill>
                  <a:schemeClr val="tx1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枚限り。</a:t>
            </a:r>
            <a:r>
              <a:rPr lang="en-US" altLang="ja-JP" sz="900">
                <a:solidFill>
                  <a:schemeClr val="tx1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※</a:t>
            </a:r>
            <a:r>
              <a:rPr lang="ja-JP" altLang="en-US" sz="900">
                <a:solidFill>
                  <a:schemeClr val="tx1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ご来店の際にご提示ください。</a:t>
            </a:r>
            <a:endParaRPr lang="en-US" altLang="ja-JP" sz="900">
              <a:solidFill>
                <a:schemeClr val="tx1"/>
              </a:solidFill>
              <a:latin typeface="HGPｺﾞｼｯｸM" charset="0"/>
              <a:ea typeface="HGPｺﾞｼｯｸM" charset="0"/>
              <a:cs typeface="HGPｺﾞｼｯｸM" charset="0"/>
              <a:sym typeface="ＭＳ ゴシック" charset="0"/>
            </a:endParaRPr>
          </a:p>
          <a:p>
            <a:pPr algn="just" eaLnBrk="1" hangingPunct="1">
              <a:lnSpc>
                <a:spcPct val="120000"/>
              </a:lnSpc>
            </a:pPr>
            <a:r>
              <a:rPr lang="en-US" altLang="ja-JP" sz="900">
                <a:solidFill>
                  <a:schemeClr val="tx1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※</a:t>
            </a:r>
            <a:r>
              <a:rPr lang="ja-JP" altLang="en-US" sz="900">
                <a:solidFill>
                  <a:schemeClr val="tx1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他のクーポン件との併用はできません。予めご了承ください。</a:t>
            </a:r>
          </a:p>
        </p:txBody>
      </p:sp>
      <p:sp>
        <p:nvSpPr>
          <p:cNvPr id="106" name="Rectangle 83"/>
          <p:cNvSpPr>
            <a:spLocks/>
          </p:cNvSpPr>
          <p:nvPr/>
        </p:nvSpPr>
        <p:spPr bwMode="auto">
          <a:xfrm>
            <a:off x="4267200" y="9869710"/>
            <a:ext cx="31877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just" eaLnBrk="1" hangingPunct="1">
              <a:lnSpc>
                <a:spcPct val="130000"/>
              </a:lnSpc>
            </a:pPr>
            <a:r>
              <a:rPr lang="en-US" altLang="ja-JP" sz="10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●</a:t>
            </a:r>
            <a:r>
              <a:rPr lang="ja-JP" altLang="en-US" sz="10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住所</a:t>
            </a:r>
            <a:r>
              <a:rPr lang="ja-JP" altLang="en-US" sz="1000" dirty="0" smtClean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：東京都江東区豊洲</a:t>
            </a:r>
            <a:r>
              <a:rPr lang="en-US" altLang="ja-JP" sz="1000" dirty="0" smtClean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3−2−3</a:t>
            </a:r>
          </a:p>
          <a:p>
            <a:pPr algn="just" eaLnBrk="1" hangingPunct="1">
              <a:lnSpc>
                <a:spcPct val="130000"/>
              </a:lnSpc>
            </a:pPr>
            <a:r>
              <a:rPr lang="ja-JP" altLang="en-US" sz="1000" dirty="0" smtClean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●</a:t>
            </a:r>
            <a:r>
              <a:rPr lang="ja-JP" altLang="en-US" sz="1000" dirty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アクセス情報：大通り信号を左折。交差点を右に曲がると大通り信号を左折。交差点を右に曲がると大通り信号を左折。交差点を右に曲がると 大通り信号を左折</a:t>
            </a:r>
            <a:r>
              <a:rPr lang="ja-JP" altLang="en-US" sz="1000" dirty="0" smtClean="0">
                <a:solidFill>
                  <a:srgbClr val="FFFFFF"/>
                </a:solidFill>
                <a:latin typeface="HGPｺﾞｼｯｸM" charset="0"/>
                <a:ea typeface="HGPｺﾞｼｯｸM" charset="0"/>
                <a:cs typeface="HGPｺﾞｼｯｸM" charset="0"/>
                <a:sym typeface="ＭＳ ゴシック" charset="0"/>
              </a:rPr>
              <a:t>。</a:t>
            </a:r>
            <a:endParaRPr lang="ja-JP" altLang="en-US" sz="1000" dirty="0">
              <a:solidFill>
                <a:srgbClr val="FFFFFF"/>
              </a:solidFill>
              <a:latin typeface="HGPｺﾞｼｯｸM" charset="0"/>
              <a:ea typeface="HGPｺﾞｼｯｸM" charset="0"/>
              <a:cs typeface="HGPｺﾞｼｯｸM" charset="0"/>
              <a:sym typeface="ＭＳ ゴシック" charset="0"/>
            </a:endParaRPr>
          </a:p>
        </p:txBody>
      </p:sp>
      <p:sp>
        <p:nvSpPr>
          <p:cNvPr id="1047" name="Rectangle 10"/>
          <p:cNvSpPr>
            <a:spLocks/>
          </p:cNvSpPr>
          <p:nvPr/>
        </p:nvSpPr>
        <p:spPr bwMode="auto">
          <a:xfrm>
            <a:off x="292100" y="6468740"/>
            <a:ext cx="2233613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/>
            <a:r>
              <a:rPr lang="en-US" altLang="ja-JP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</a:t>
            </a:r>
            <a:r>
              <a:rPr lang="ja-JP" altLang="en-US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旬の宴会コース</a:t>
            </a:r>
          </a:p>
          <a:p>
            <a:pPr eaLnBrk="1" hangingPunct="1"/>
            <a:r>
              <a:rPr lang="ja-JP" altLang="en-US" sz="1600" dirty="0" smtClean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●豆</a:t>
            </a:r>
            <a:r>
              <a:rPr lang="ja-JP" altLang="en-US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冨宴会コース</a:t>
            </a:r>
          </a:p>
          <a:p>
            <a:pPr eaLnBrk="1" hangingPunct="1"/>
            <a:r>
              <a:rPr lang="ja-JP" altLang="en-US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●海鮮宴会コース</a:t>
            </a:r>
          </a:p>
          <a:p>
            <a:pPr eaLnBrk="1" hangingPunct="1"/>
            <a:r>
              <a:rPr lang="ja-JP" altLang="en-US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●女子会コース</a:t>
            </a:r>
          </a:p>
          <a:p>
            <a:pPr eaLnBrk="1" hangingPunct="1"/>
            <a:r>
              <a:rPr lang="ja-JP" altLang="en-US" sz="1600" dirty="0" smtClean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●ファミリーコース</a:t>
            </a:r>
            <a:endParaRPr lang="ja-JP" altLang="en-US" sz="1600" dirty="0">
              <a:solidFill>
                <a:schemeClr val="bg1"/>
              </a:solidFill>
              <a:latin typeface="HGSｺﾞｼｯｸE" charset="0"/>
              <a:ea typeface="HGSｺﾞｼｯｸE" charset="0"/>
              <a:cs typeface="HGSｺﾞｼｯｸE" charset="0"/>
              <a:sym typeface="ＭＳ ゴシック" charset="0"/>
            </a:endParaRPr>
          </a:p>
        </p:txBody>
      </p:sp>
      <p:sp>
        <p:nvSpPr>
          <p:cNvPr id="1048" name="Rectangle 11"/>
          <p:cNvSpPr>
            <a:spLocks/>
          </p:cNvSpPr>
          <p:nvPr/>
        </p:nvSpPr>
        <p:spPr bwMode="auto">
          <a:xfrm>
            <a:off x="2281238" y="6468740"/>
            <a:ext cx="11176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14000"/>
              </a:lnSpc>
            </a:pPr>
            <a:r>
              <a:rPr lang="en-US" altLang="ja-JP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000</a:t>
            </a:r>
            <a:r>
              <a:rPr lang="ja-JP" altLang="en-US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円</a:t>
            </a:r>
          </a:p>
          <a:p>
            <a:pPr algn="r" eaLnBrk="1" hangingPunct="1">
              <a:lnSpc>
                <a:spcPct val="114000"/>
              </a:lnSpc>
            </a:pPr>
            <a:r>
              <a:rPr lang="en-US" altLang="ja-JP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000</a:t>
            </a:r>
            <a:r>
              <a:rPr lang="ja-JP" altLang="en-US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円</a:t>
            </a:r>
          </a:p>
          <a:p>
            <a:pPr algn="r" eaLnBrk="1" hangingPunct="1">
              <a:lnSpc>
                <a:spcPct val="114000"/>
              </a:lnSpc>
            </a:pPr>
            <a:r>
              <a:rPr lang="en-US" altLang="ja-JP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000</a:t>
            </a:r>
            <a:r>
              <a:rPr lang="ja-JP" altLang="en-US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円</a:t>
            </a:r>
          </a:p>
          <a:p>
            <a:pPr algn="r" eaLnBrk="1" hangingPunct="1">
              <a:lnSpc>
                <a:spcPct val="114000"/>
              </a:lnSpc>
            </a:pPr>
            <a:r>
              <a:rPr lang="en-US" altLang="ja-JP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000</a:t>
            </a:r>
            <a:r>
              <a:rPr lang="ja-JP" altLang="en-US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円</a:t>
            </a:r>
          </a:p>
        </p:txBody>
      </p:sp>
      <p:sp>
        <p:nvSpPr>
          <p:cNvPr id="1049" name="テキスト ボックス 4"/>
          <p:cNvSpPr txBox="1">
            <a:spLocks noChangeArrowheads="1"/>
          </p:cNvSpPr>
          <p:nvPr/>
        </p:nvSpPr>
        <p:spPr bwMode="auto">
          <a:xfrm>
            <a:off x="5593510" y="474985"/>
            <a:ext cx="923330" cy="529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9pPr>
          </a:lstStyle>
          <a:p>
            <a:pPr eaLnBrk="1" hangingPunct="1"/>
            <a:r>
              <a:rPr kumimoji="1" lang="ja-JP" altLang="en-US" sz="2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HGS明朝E"/>
                <a:ea typeface="HGS明朝E"/>
                <a:cs typeface="HGS明朝E"/>
              </a:rPr>
              <a:t>同窓会・家族会・夏のイベント二次会など、各種</a:t>
            </a:r>
            <a:r>
              <a:rPr kumimoji="1" lang="ja-JP" altLang="en-US" sz="2400" dirty="0">
                <a:solidFill>
                  <a:schemeClr val="accent5">
                    <a:lumMod val="60000"/>
                    <a:lumOff val="40000"/>
                  </a:schemeClr>
                </a:solidFill>
                <a:latin typeface="HGS明朝E"/>
                <a:ea typeface="HGS明朝E"/>
                <a:cs typeface="HGS明朝E"/>
              </a:rPr>
              <a:t>宴会ご予約承り中！</a:t>
            </a:r>
          </a:p>
        </p:txBody>
      </p:sp>
      <p:sp>
        <p:nvSpPr>
          <p:cNvPr id="1050" name="Rectangle 19"/>
          <p:cNvSpPr>
            <a:spLocks/>
          </p:cNvSpPr>
          <p:nvPr/>
        </p:nvSpPr>
        <p:spPr bwMode="auto">
          <a:xfrm>
            <a:off x="215900" y="479748"/>
            <a:ext cx="5326483" cy="25209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ja-JP" altLang="en-US" dirty="0" smtClean="0">
                <a:solidFill>
                  <a:srgbClr val="FFFFFF"/>
                </a:solidFill>
                <a:ea typeface="ＭＳ Ｐゴシック" charset="0"/>
                <a:cs typeface="ＭＳ Ｐゴシック" charset="0"/>
              </a:rPr>
              <a:t>写真を入れてください</a:t>
            </a:r>
            <a:endParaRPr lang="ja-JP" altLang="en-US" dirty="0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51" name="Rectangle 10"/>
          <p:cNvSpPr>
            <a:spLocks/>
          </p:cNvSpPr>
          <p:nvPr/>
        </p:nvSpPr>
        <p:spPr bwMode="auto">
          <a:xfrm>
            <a:off x="4294188" y="6503665"/>
            <a:ext cx="2233612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/>
            <a:r>
              <a:rPr lang="en-US" altLang="ja-JP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</a:t>
            </a:r>
            <a:r>
              <a:rPr lang="ja-JP" altLang="en-US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旬の宴会コース</a:t>
            </a:r>
          </a:p>
          <a:p>
            <a:pPr eaLnBrk="1" hangingPunct="1"/>
            <a:r>
              <a:rPr lang="ja-JP" altLang="en-US" sz="1600" dirty="0" smtClean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●豆</a:t>
            </a:r>
            <a:r>
              <a:rPr lang="ja-JP" altLang="en-US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冨宴会コース</a:t>
            </a:r>
          </a:p>
          <a:p>
            <a:pPr eaLnBrk="1" hangingPunct="1"/>
            <a:r>
              <a:rPr lang="ja-JP" altLang="en-US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●海鮮宴会コース</a:t>
            </a:r>
          </a:p>
          <a:p>
            <a:pPr eaLnBrk="1" hangingPunct="1"/>
            <a:r>
              <a:rPr lang="ja-JP" altLang="en-US" sz="1600" dirty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●女子会コース</a:t>
            </a:r>
          </a:p>
          <a:p>
            <a:pPr eaLnBrk="1" hangingPunct="1"/>
            <a:r>
              <a:rPr lang="ja-JP" altLang="en-US" sz="1600" dirty="0" smtClean="0">
                <a:solidFill>
                  <a:schemeClr val="bg1"/>
                </a:solidFill>
                <a:latin typeface="HGSｺﾞｼｯｸE" charset="0"/>
                <a:ea typeface="HGSｺﾞｼｯｸE" charset="0"/>
                <a:cs typeface="HGSｺﾞｼｯｸE" charset="0"/>
                <a:sym typeface="ＭＳ ゴシック" charset="0"/>
              </a:rPr>
              <a:t>●ファミリーコース</a:t>
            </a:r>
            <a:endParaRPr lang="ja-JP" altLang="en-US" sz="1600" dirty="0">
              <a:solidFill>
                <a:schemeClr val="bg1"/>
              </a:solidFill>
              <a:latin typeface="HGSｺﾞｼｯｸE" charset="0"/>
              <a:ea typeface="HGSｺﾞｼｯｸE" charset="0"/>
              <a:cs typeface="HGSｺﾞｼｯｸE" charset="0"/>
              <a:sym typeface="ＭＳ ゴシック" charset="0"/>
            </a:endParaRPr>
          </a:p>
        </p:txBody>
      </p:sp>
      <p:sp>
        <p:nvSpPr>
          <p:cNvPr id="1052" name="Rectangle 11"/>
          <p:cNvSpPr>
            <a:spLocks/>
          </p:cNvSpPr>
          <p:nvPr/>
        </p:nvSpPr>
        <p:spPr bwMode="auto">
          <a:xfrm>
            <a:off x="6283325" y="6503665"/>
            <a:ext cx="11176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14000"/>
              </a:lnSpc>
            </a:pPr>
            <a:r>
              <a:rPr lang="en-US" altLang="ja-JP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000</a:t>
            </a:r>
            <a:r>
              <a:rPr lang="ja-JP" altLang="en-US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円</a:t>
            </a:r>
          </a:p>
          <a:p>
            <a:pPr algn="r" eaLnBrk="1" hangingPunct="1">
              <a:lnSpc>
                <a:spcPct val="114000"/>
              </a:lnSpc>
            </a:pPr>
            <a:r>
              <a:rPr lang="en-US" altLang="ja-JP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000</a:t>
            </a:r>
            <a:r>
              <a:rPr lang="ja-JP" altLang="en-US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円</a:t>
            </a:r>
          </a:p>
          <a:p>
            <a:pPr algn="r" eaLnBrk="1" hangingPunct="1">
              <a:lnSpc>
                <a:spcPct val="114000"/>
              </a:lnSpc>
            </a:pPr>
            <a:r>
              <a:rPr lang="en-US" altLang="ja-JP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000</a:t>
            </a:r>
            <a:r>
              <a:rPr lang="ja-JP" altLang="en-US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円</a:t>
            </a:r>
          </a:p>
          <a:p>
            <a:pPr algn="r" eaLnBrk="1" hangingPunct="1">
              <a:lnSpc>
                <a:spcPct val="114000"/>
              </a:lnSpc>
            </a:pPr>
            <a:r>
              <a:rPr lang="en-US" altLang="ja-JP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000</a:t>
            </a:r>
            <a:r>
              <a:rPr lang="ja-JP" altLang="en-US" sz="1800">
                <a:solidFill>
                  <a:schemeClr val="bg1"/>
                </a:solidFill>
                <a:latin typeface="メイリオ ボールド" charset="0"/>
                <a:ea typeface="ＭＳ Ｐゴシック" charset="0"/>
                <a:cs typeface="メイリオ ボールド" charset="0"/>
                <a:sym typeface="メイリオ ボールド" charset="0"/>
              </a:rPr>
              <a:t>円</a:t>
            </a:r>
          </a:p>
        </p:txBody>
      </p:sp>
      <p:sp>
        <p:nvSpPr>
          <p:cNvPr id="1053" name="Rectangle 19"/>
          <p:cNvSpPr>
            <a:spLocks/>
          </p:cNvSpPr>
          <p:nvPr/>
        </p:nvSpPr>
        <p:spPr bwMode="auto">
          <a:xfrm>
            <a:off x="4246240" y="7968580"/>
            <a:ext cx="3240359" cy="1800199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ja-JP" altLang="en-US" sz="2000" dirty="0" smtClean="0">
                <a:solidFill>
                  <a:schemeClr val="bg1"/>
                </a:solidFill>
                <a:ea typeface="ＭＳ Ｐゴシック" charset="0"/>
                <a:cs typeface="ＭＳ Ｐゴシック" charset="0"/>
              </a:rPr>
              <a:t>地図を入れてください</a:t>
            </a:r>
            <a:endParaRPr lang="ja-JP" altLang="en-US" sz="2000" dirty="0">
              <a:solidFill>
                <a:schemeClr val="bg1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94" name="テキスト ボックス 4"/>
          <p:cNvSpPr txBox="1">
            <a:spLocks noChangeArrowheads="1"/>
          </p:cNvSpPr>
          <p:nvPr/>
        </p:nvSpPr>
        <p:spPr bwMode="auto">
          <a:xfrm>
            <a:off x="6414974" y="474985"/>
            <a:ext cx="1200329" cy="529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ヒラギノ角ゴ Pro W3" charset="0"/>
                <a:ea typeface="ヒラギノ角ゴ Pro W3" charset="0"/>
                <a:cs typeface="ヒラギノ角ゴ Pro W3" charset="0"/>
                <a:sym typeface="ヒラギノ角ゴ Pro W3" charset="0"/>
              </a:defRPr>
            </a:lvl9pPr>
          </a:lstStyle>
          <a:p>
            <a:pPr eaLnBrk="1" hangingPunct="1"/>
            <a:r>
              <a:rPr kumimoji="1" lang="ja-JP" altLang="en-US" sz="6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HGS明朝E"/>
                <a:ea typeface="HGS明朝E"/>
                <a:cs typeface="HGS明朝E"/>
              </a:rPr>
              <a:t>宴会のご案内</a:t>
            </a:r>
            <a:endParaRPr kumimoji="1" lang="ja-JP" altLang="en-US" sz="6600" dirty="0">
              <a:solidFill>
                <a:schemeClr val="accent5">
                  <a:lumMod val="60000"/>
                  <a:lumOff val="40000"/>
                </a:schemeClr>
              </a:solidFill>
              <a:latin typeface="HGS明朝E"/>
              <a:ea typeface="HGS明朝E"/>
              <a:cs typeface="HGS明朝E"/>
            </a:endParaRPr>
          </a:p>
        </p:txBody>
      </p:sp>
      <p:sp>
        <p:nvSpPr>
          <p:cNvPr id="97" name="Rectangle 19"/>
          <p:cNvSpPr>
            <a:spLocks/>
          </p:cNvSpPr>
          <p:nvPr/>
        </p:nvSpPr>
        <p:spPr bwMode="auto">
          <a:xfrm>
            <a:off x="215900" y="3144044"/>
            <a:ext cx="5326483" cy="25209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ja-JP" altLang="en-US" dirty="0" smtClean="0">
                <a:solidFill>
                  <a:srgbClr val="FFFFFF"/>
                </a:solidFill>
                <a:ea typeface="ＭＳ Ｐゴシック" charset="0"/>
                <a:cs typeface="ＭＳ Ｐゴシック" charset="0"/>
              </a:rPr>
              <a:t>写真を入れてください</a:t>
            </a:r>
            <a:endParaRPr lang="ja-JP" altLang="en-US" dirty="0">
              <a:solidFill>
                <a:srgbClr val="FFFFFF"/>
              </a:solidFill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71932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Default - 1_タイトル スライド">
  <a:themeElements>
    <a:clrScheme name="スカイ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Default - 1_タイトル スライド">
      <a:majorFont>
        <a:latin typeface="Lucida Grande"/>
        <a:ea typeface="ヒラギノ角ゴ ProN W3"/>
        <a:cs typeface="ヒラギノ角ゴ ProN W3"/>
      </a:majorFont>
      <a:minorFont>
        <a:latin typeface="Calibri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ja-JP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ヒラギノ角ゴ Pro W3" charset="0"/>
            <a:ea typeface="ヒラギノ角ゴ Pro W3" charset="0"/>
            <a:cs typeface="ヒラギノ角ゴ Pro W3" charset="0"/>
            <a:sym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ja-JP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ヒラギノ角ゴ Pro W3" charset="0"/>
            <a:ea typeface="ヒラギノ角ゴ Pro W3" charset="0"/>
            <a:cs typeface="ヒラギノ角ゴ Pro W3" charset="0"/>
            <a:sym typeface="ヒラギノ角ゴ Pro W3" charset="0"/>
          </a:defRPr>
        </a:defPPr>
      </a:lstStyle>
    </a:lnDef>
  </a:objectDefaults>
  <a:extraClrSchemeLst>
    <a:extraClrScheme>
      <a:clrScheme name="Default - 1_タイトル スライ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0</Pages>
  <Words>321</Words>
  <Characters>0</Characters>
  <Application>Microsoft Office PowerPoint</Application>
  <PresentationFormat>ユーザー設定</PresentationFormat>
  <Lines>0</Lines>
  <Paragraphs>53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Default - 1_タイトル スライド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modified xsi:type="dcterms:W3CDTF">2014-07-29T05:32:58Z</dcterms:modified>
</cp:coreProperties>
</file>