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58" r:id="rId2"/>
    <p:sldId id="257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EBF7"/>
    <a:srgbClr val="F6E967"/>
    <a:srgbClr val="F4A300"/>
    <a:srgbClr val="000000"/>
    <a:srgbClr val="1F4E79"/>
    <a:srgbClr val="3F64A8"/>
    <a:srgbClr val="FAC900"/>
    <a:srgbClr val="EA0000"/>
    <a:srgbClr val="CC0000"/>
    <a:srgbClr val="66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 autoAdjust="0"/>
  </p:normalViewPr>
  <p:slideViewPr>
    <p:cSldViewPr snapToGrid="0">
      <p:cViewPr>
        <p:scale>
          <a:sx n="49" d="100"/>
          <a:sy n="49" d="100"/>
        </p:scale>
        <p:origin x="-2142" y="-48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974334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正方形/長方形 38"/>
          <p:cNvSpPr/>
          <p:nvPr/>
        </p:nvSpPr>
        <p:spPr>
          <a:xfrm>
            <a:off x="0" y="5840197"/>
            <a:ext cx="7775575" cy="5067515"/>
          </a:xfrm>
          <a:prstGeom prst="rect">
            <a:avLst/>
          </a:prstGeom>
          <a:solidFill>
            <a:srgbClr val="F6E96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6E967"/>
              </a:solidFill>
            </a:endParaRPr>
          </a:p>
        </p:txBody>
      </p:sp>
      <p:pic>
        <p:nvPicPr>
          <p:cNvPr id="1026" name="Picture 2" descr="C:\Users\ako\Desktop\alice777.2.JPG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 bwMode="auto">
          <a:xfrm>
            <a:off x="0" y="-1"/>
            <a:ext cx="7775575" cy="589479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5" name="テキスト ボックス 1"/>
          <p:cNvSpPr txBox="1"/>
          <p:nvPr/>
        </p:nvSpPr>
        <p:spPr>
          <a:xfrm>
            <a:off x="409734" y="1610378"/>
            <a:ext cx="4641239" cy="584775"/>
          </a:xfrm>
          <a:prstGeom prst="rect">
            <a:avLst/>
          </a:prstGeom>
          <a:noFill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  <p:txBody>
          <a:bodyPr wrap="square" rtlCol="0" anchor="t">
            <a:spAutoFit/>
          </a:bodyPr>
          <a:lstStyle>
            <a:lvl1pPr marL="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en-US" altLang="ja-JP" sz="3200" dirty="0" smtClean="0">
                <a:solidFill>
                  <a:schemeClr val="accent1">
                    <a:lumMod val="20000"/>
                    <a:lumOff val="80000"/>
                  </a:schemeClr>
                </a:solidFill>
                <a:latin typeface="Segoe Script" pitchFamily="34" charset="0"/>
                <a:ea typeface="Cambria Math" panose="02040503050406030204" pitchFamily="18" charset="0"/>
                <a:cs typeface="KunstlerschreibschJoiDMed"/>
              </a:rPr>
              <a:t>Let</a:t>
            </a:r>
            <a:r>
              <a:rPr lang="en-US" altLang="ja-JP" sz="3200" dirty="0" smtClean="0">
                <a:solidFill>
                  <a:schemeClr val="accent1">
                    <a:lumMod val="20000"/>
                    <a:lumOff val="80000"/>
                  </a:schemeClr>
                </a:solidFill>
                <a:latin typeface="Segoe Script" pitchFamily="34" charset="0"/>
                <a:ea typeface="Cambria Math" panose="02040503050406030204" pitchFamily="18" charset="0"/>
                <a:cs typeface="KunstlerschreibschJoiDMed"/>
              </a:rPr>
              <a:t>’</a:t>
            </a:r>
            <a:r>
              <a:rPr kumimoji="1" lang="en-US" altLang="ja-JP" sz="3200" dirty="0" smtClean="0">
                <a:solidFill>
                  <a:schemeClr val="accent1">
                    <a:lumMod val="20000"/>
                    <a:lumOff val="80000"/>
                  </a:schemeClr>
                </a:solidFill>
                <a:latin typeface="Segoe Script" pitchFamily="34" charset="0"/>
                <a:ea typeface="Cambria Math" panose="02040503050406030204" pitchFamily="18" charset="0"/>
                <a:cs typeface="KunstlerschreibschJoiDMed"/>
              </a:rPr>
              <a:t>s</a:t>
            </a:r>
            <a:r>
              <a:rPr lang="ja-JP" altLang="en-US" sz="3200" dirty="0" smtClean="0">
                <a:solidFill>
                  <a:schemeClr val="accent1">
                    <a:lumMod val="20000"/>
                    <a:lumOff val="80000"/>
                  </a:schemeClr>
                </a:solidFill>
                <a:latin typeface="Segoe Script" pitchFamily="34" charset="0"/>
                <a:ea typeface="メイリオ" panose="020B0604030504040204" pitchFamily="50" charset="-128"/>
                <a:cs typeface="KunstlerschreibschJoiDMed"/>
              </a:rPr>
              <a:t> </a:t>
            </a:r>
            <a:r>
              <a:rPr kumimoji="1" lang="en-US" altLang="ja-JP" sz="3200" dirty="0" smtClean="0">
                <a:solidFill>
                  <a:schemeClr val="accent1">
                    <a:lumMod val="20000"/>
                    <a:lumOff val="80000"/>
                  </a:schemeClr>
                </a:solidFill>
                <a:latin typeface="Segoe Script" pitchFamily="34" charset="0"/>
                <a:ea typeface="Cambria Math" panose="02040503050406030204" pitchFamily="18" charset="0"/>
                <a:cs typeface="KunstlerschreibschJoiDMed"/>
              </a:rPr>
              <a:t>Enjoy</a:t>
            </a:r>
            <a:r>
              <a:rPr lang="ja-JP" altLang="en-US" sz="3200" dirty="0" smtClean="0">
                <a:solidFill>
                  <a:schemeClr val="accent1">
                    <a:lumMod val="20000"/>
                    <a:lumOff val="80000"/>
                  </a:schemeClr>
                </a:solidFill>
                <a:latin typeface="Segoe Script" pitchFamily="34" charset="0"/>
                <a:ea typeface="メイリオ" panose="020B0604030504040204" pitchFamily="50" charset="-128"/>
                <a:cs typeface="KunstlerschreibschJoiDMed"/>
              </a:rPr>
              <a:t> </a:t>
            </a:r>
            <a:r>
              <a:rPr kumimoji="1" lang="en-US" altLang="ja-JP" sz="3200" dirty="0" smtClean="0">
                <a:solidFill>
                  <a:schemeClr val="accent1">
                    <a:lumMod val="20000"/>
                    <a:lumOff val="80000"/>
                  </a:schemeClr>
                </a:solidFill>
                <a:latin typeface="Segoe Script" pitchFamily="34" charset="0"/>
                <a:ea typeface="Cambria Math" panose="02040503050406030204" pitchFamily="18" charset="0"/>
                <a:cs typeface="KunstlerschreibschJoiDMed"/>
              </a:rPr>
              <a:t>English</a:t>
            </a:r>
            <a:r>
              <a:rPr lang="en-US" altLang="ja-JP" sz="3200" dirty="0">
                <a:solidFill>
                  <a:schemeClr val="accent1">
                    <a:lumMod val="20000"/>
                    <a:lumOff val="80000"/>
                  </a:schemeClr>
                </a:solidFill>
                <a:latin typeface="Segoe Script" pitchFamily="34" charset="0"/>
                <a:ea typeface="Cambria Math" panose="02040503050406030204" pitchFamily="18" charset="0"/>
                <a:cs typeface="KunstlerschreibschJoiDMed"/>
              </a:rPr>
              <a:t>!</a:t>
            </a:r>
            <a:endParaRPr kumimoji="1" lang="ja-JP" altLang="en-US" sz="3200" dirty="0">
              <a:solidFill>
                <a:schemeClr val="accent1">
                  <a:lumMod val="20000"/>
                  <a:lumOff val="80000"/>
                </a:schemeClr>
              </a:solidFill>
              <a:latin typeface="Segoe Script" pitchFamily="34" charset="0"/>
              <a:ea typeface="メイリオ" panose="020B0604030504040204" pitchFamily="50" charset="-128"/>
              <a:cs typeface="KunstlerschreibschJoiDMed"/>
            </a:endParaRPr>
          </a:p>
        </p:txBody>
      </p:sp>
      <p:sp>
        <p:nvSpPr>
          <p:cNvPr id="66" name="テキスト ボックス 2"/>
          <p:cNvSpPr txBox="1"/>
          <p:nvPr/>
        </p:nvSpPr>
        <p:spPr>
          <a:xfrm>
            <a:off x="358246" y="232061"/>
            <a:ext cx="3077663" cy="1015663"/>
          </a:xfrm>
          <a:prstGeom prst="rect">
            <a:avLst/>
          </a:prstGeom>
          <a:noFill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  <p:txBody>
          <a:bodyPr wrap="square" rtlCol="0" anchor="t">
            <a:spAutoFit/>
          </a:bodyPr>
          <a:lstStyle>
            <a:lvl1pPr marL="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en-US" altLang="ja-JP" sz="6000" spc="300" dirty="0" smtClean="0">
                <a:solidFill>
                  <a:schemeClr val="accent4"/>
                </a:solidFill>
                <a:ea typeface="+mj-ea"/>
                <a:cs typeface="Avenir Black"/>
              </a:rPr>
              <a:t>ASKUL</a:t>
            </a:r>
            <a:endParaRPr kumimoji="1" lang="ja-JP" altLang="en-US" sz="6000" spc="300" dirty="0">
              <a:solidFill>
                <a:schemeClr val="accent4"/>
              </a:solidFill>
              <a:ea typeface="+mj-ea"/>
              <a:cs typeface="Avenir Black"/>
            </a:endParaRPr>
          </a:p>
        </p:txBody>
      </p:sp>
      <p:sp>
        <p:nvSpPr>
          <p:cNvPr id="67" name="テキスト ボックス 3"/>
          <p:cNvSpPr txBox="1"/>
          <p:nvPr/>
        </p:nvSpPr>
        <p:spPr>
          <a:xfrm>
            <a:off x="1765691" y="4818955"/>
            <a:ext cx="4520288" cy="1015663"/>
          </a:xfrm>
          <a:prstGeom prst="rect">
            <a:avLst/>
          </a:prstGeom>
          <a:noFill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  <p:txBody>
          <a:bodyPr wrap="none" rtlCol="0" anchor="t">
            <a:spAutoFit/>
          </a:bodyPr>
          <a:lstStyle>
            <a:lvl1pPr marL="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0" b="1" spc="300" dirty="0" smtClean="0">
                <a:solidFill>
                  <a:schemeClr val="accent1">
                    <a:lumMod val="20000"/>
                    <a:lumOff val="80000"/>
                  </a:schemeClr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生徒募集中</a:t>
            </a:r>
            <a:r>
              <a:rPr kumimoji="1" lang="en-US" altLang="ja-JP" sz="6000" b="1" spc="300" dirty="0" smtClean="0">
                <a:solidFill>
                  <a:schemeClr val="accent1">
                    <a:lumMod val="20000"/>
                    <a:lumOff val="80000"/>
                  </a:schemeClr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!</a:t>
            </a:r>
            <a:endParaRPr kumimoji="1" lang="ja-JP" altLang="en-US" sz="6000" b="1" spc="300" dirty="0">
              <a:solidFill>
                <a:schemeClr val="accent1">
                  <a:lumMod val="20000"/>
                  <a:lumOff val="80000"/>
                </a:schemeClr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735512" y="9820051"/>
            <a:ext cx="5147974" cy="830997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r>
              <a:rPr lang="en-US" altLang="ja-JP" sz="4800" spc="300" dirty="0" smtClean="0">
                <a:solidFill>
                  <a:srgbClr val="0070C0"/>
                </a:solidFill>
                <a:latin typeface="Adobe Gothic Std B" pitchFamily="34" charset="-128"/>
                <a:ea typeface="Adobe Gothic Std B" pitchFamily="34" charset="-128"/>
              </a:rPr>
              <a:t>03-1234-1111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735512" y="9321543"/>
            <a:ext cx="428659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b="1" dirty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まずは、お電話でご連絡ください。</a:t>
            </a:r>
            <a:endParaRPr lang="en-US" altLang="ja-JP" sz="2000" b="1" dirty="0">
              <a:solidFill>
                <a:srgbClr val="0070C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407098" y="1024096"/>
            <a:ext cx="5617955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4000" spc="300" dirty="0" smtClean="0">
                <a:solidFill>
                  <a:schemeClr val="accent4"/>
                </a:solidFill>
                <a:cs typeface="Avenir Black"/>
              </a:rPr>
              <a:t>ENGLISH</a:t>
            </a:r>
            <a:r>
              <a:rPr lang="ja-JP" altLang="en-US" sz="4000" spc="300" dirty="0" smtClean="0">
                <a:solidFill>
                  <a:schemeClr val="accent4"/>
                </a:solidFill>
                <a:cs typeface="Avenir Black"/>
              </a:rPr>
              <a:t>　</a:t>
            </a:r>
            <a:r>
              <a:rPr lang="en-US" altLang="ja-JP" sz="4000" spc="300" dirty="0" smtClean="0">
                <a:solidFill>
                  <a:schemeClr val="accent4"/>
                </a:solidFill>
                <a:cs typeface="Avenir Black"/>
              </a:rPr>
              <a:t>SCHOOL</a:t>
            </a:r>
            <a:endParaRPr lang="ja-JP" altLang="en-US" sz="4000" spc="300" dirty="0">
              <a:solidFill>
                <a:schemeClr val="accent4"/>
              </a:solidFill>
              <a:cs typeface="Avenir Black"/>
            </a:endParaRPr>
          </a:p>
        </p:txBody>
      </p:sp>
      <p:sp>
        <p:nvSpPr>
          <p:cNvPr id="20" name="フローチャート : 代替処理 19"/>
          <p:cNvSpPr/>
          <p:nvPr/>
        </p:nvSpPr>
        <p:spPr>
          <a:xfrm>
            <a:off x="341962" y="6059423"/>
            <a:ext cx="3230294" cy="1043305"/>
          </a:xfrm>
          <a:prstGeom prst="flowChartAlternateProcess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 smtClean="0">
                <a:solidFill>
                  <a:schemeClr val="accent6">
                    <a:lumMod val="50000"/>
                  </a:schemeClr>
                </a:solidFill>
              </a:rPr>
              <a:t>中学生コース　毎週月曜</a:t>
            </a:r>
            <a:endParaRPr kumimoji="1" lang="en-US" altLang="ja-JP" sz="2000" b="1" dirty="0" smtClean="0">
              <a:solidFill>
                <a:schemeClr val="accent6">
                  <a:lumMod val="50000"/>
                </a:schemeClr>
              </a:solidFill>
            </a:endParaRPr>
          </a:p>
          <a:p>
            <a:pPr algn="ctr"/>
            <a:r>
              <a:rPr lang="ja-JP" altLang="en-US" sz="1400" b="1" dirty="0"/>
              <a:t>１８：００～</a:t>
            </a:r>
            <a:r>
              <a:rPr lang="ja-JP" altLang="en-US" sz="1400" b="1" dirty="0" smtClean="0"/>
              <a:t>１９：００　月額　７，５００円</a:t>
            </a:r>
            <a:endParaRPr kumimoji="1" lang="ja-JP" altLang="en-US" sz="1400" b="1" dirty="0"/>
          </a:p>
        </p:txBody>
      </p:sp>
      <p:sp>
        <p:nvSpPr>
          <p:cNvPr id="64" name="フローチャート : 代替処理 63"/>
          <p:cNvSpPr/>
          <p:nvPr/>
        </p:nvSpPr>
        <p:spPr>
          <a:xfrm>
            <a:off x="341962" y="7211958"/>
            <a:ext cx="3230294" cy="1043305"/>
          </a:xfrm>
          <a:prstGeom prst="flowChartAlternateProcess">
            <a:avLst/>
          </a:prstGeom>
          <a:solidFill>
            <a:srgbClr val="F4A300"/>
          </a:solidFill>
          <a:ln>
            <a:solidFill>
              <a:srgbClr val="F4A3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 smtClean="0">
                <a:solidFill>
                  <a:schemeClr val="accent2">
                    <a:lumMod val="50000"/>
                  </a:schemeClr>
                </a:solidFill>
              </a:rPr>
              <a:t>高校生コース　毎週水曜</a:t>
            </a:r>
            <a:endParaRPr kumimoji="1" lang="en-US" altLang="ja-JP" sz="2000" b="1" dirty="0" smtClean="0">
              <a:solidFill>
                <a:schemeClr val="accent2">
                  <a:lumMod val="50000"/>
                </a:schemeClr>
              </a:solidFill>
            </a:endParaRPr>
          </a:p>
          <a:p>
            <a:pPr algn="ctr"/>
            <a:r>
              <a:rPr lang="ja-JP" altLang="en-US" sz="1400" b="1" dirty="0" smtClean="0"/>
              <a:t>１９：００～２０：３０　月額　８，５００円</a:t>
            </a:r>
            <a:endParaRPr kumimoji="1" lang="ja-JP" altLang="en-US" sz="1400" b="1" dirty="0"/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226724" y="9969701"/>
            <a:ext cx="100439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dirty="0" smtClean="0">
                <a:solidFill>
                  <a:srgbClr val="0070C0"/>
                </a:solidFill>
              </a:rPr>
              <a:t>Tel</a:t>
            </a:r>
            <a:endParaRPr kumimoji="1" lang="ja-JP" altLang="en-US" sz="3200" dirty="0">
              <a:solidFill>
                <a:srgbClr val="0070C0"/>
              </a:solidFill>
            </a:endParaRPr>
          </a:p>
        </p:txBody>
      </p:sp>
      <p:sp>
        <p:nvSpPr>
          <p:cNvPr id="43" name="角丸四角形 42"/>
          <p:cNvSpPr/>
          <p:nvPr/>
        </p:nvSpPr>
        <p:spPr>
          <a:xfrm>
            <a:off x="3704626" y="6059424"/>
            <a:ext cx="3753412" cy="2195840"/>
          </a:xfrm>
          <a:prstGeom prst="roundRect">
            <a:avLst>
              <a:gd name="adj" fmla="val 17798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50000"/>
              </a:lnSpc>
            </a:pPr>
            <a:r>
              <a:rPr lang="ja-JP" altLang="en-US" sz="1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①１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クラス３名までの少人数授業！</a:t>
            </a:r>
            <a:endParaRPr lang="en-US" altLang="ja-JP" sz="14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②ネイティブスピーカー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の先生と</a:t>
            </a:r>
            <a:r>
              <a:rPr lang="ja-JP" altLang="en-US" sz="1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楽しく</a:t>
            </a:r>
            <a:endParaRPr lang="en-US" altLang="ja-JP" sz="14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会話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しませんか？</a:t>
            </a:r>
            <a:endParaRPr lang="en-US" altLang="ja-JP" sz="14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③初心者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大歓迎！！</a:t>
            </a:r>
            <a:endParaRPr lang="en-US" altLang="ja-JP" sz="14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④プライベートからビジネスまで、</a:t>
            </a:r>
            <a:endParaRPr lang="en-US" altLang="ja-JP" sz="14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生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の英語を体験しましょう！</a:t>
            </a:r>
          </a:p>
        </p:txBody>
      </p:sp>
      <p:sp>
        <p:nvSpPr>
          <p:cNvPr id="44" name="正方形/長方形 43"/>
          <p:cNvSpPr/>
          <p:nvPr/>
        </p:nvSpPr>
        <p:spPr>
          <a:xfrm>
            <a:off x="348598" y="8473440"/>
            <a:ext cx="7109440" cy="54864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3600" dirty="0" smtClean="0">
                <a:solidFill>
                  <a:schemeClr val="bg1"/>
                </a:solidFill>
              </a:rPr>
              <a:t>まずは無料体験レッスンで！</a:t>
            </a:r>
            <a:endParaRPr kumimoji="1" lang="ja-JP" altLang="en-US" sz="3600" dirty="0">
              <a:solidFill>
                <a:schemeClr val="bg1"/>
              </a:solidFill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5341128" y="9313994"/>
            <a:ext cx="2116910" cy="1237523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地図を入れて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015723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32</Template>
  <TotalTime>0</TotalTime>
  <Words>157</Words>
  <Application>Microsoft Office PowerPoint</Application>
  <PresentationFormat>ユーザー設定</PresentationFormat>
  <Paragraphs>37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2014-07-08T07:30:31Z</dcterms:created>
  <dcterms:modified xsi:type="dcterms:W3CDTF">2014-07-08T07:30:39Z</dcterms:modified>
</cp:coreProperties>
</file>

<file path=docProps/thumbnail.jpeg>
</file>