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1"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a:srgbClr val="FFC000"/>
    <a:srgbClr val="3E0000"/>
    <a:srgbClr val="B00E17"/>
    <a:srgbClr val="905A36"/>
    <a:srgbClr val="905B37"/>
    <a:srgbClr val="B5AC3A"/>
    <a:srgbClr val="CC3300"/>
    <a:srgbClr val="460000"/>
    <a:srgbClr val="E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0" d="100"/>
          <a:sy n="80" d="100"/>
        </p:scale>
        <p:origin x="-1380" y="1026"/>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4283" cy="497976"/>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6" y="0"/>
            <a:ext cx="2944283" cy="497976"/>
          </a:xfrm>
          <a:prstGeom prst="rect">
            <a:avLst/>
          </a:prstGeom>
        </p:spPr>
        <p:txBody>
          <a:bodyPr vert="horz" lIns="91431" tIns="45715" rIns="91431" bIns="45715" rtlCol="0"/>
          <a:lstStyle>
            <a:lvl1pPr algn="r">
              <a:defRPr sz="1200"/>
            </a:lvl1pPr>
          </a:lstStyle>
          <a:p>
            <a:fld id="{70F99883-74AE-4A2C-81B7-5B86A08198C0}" type="datetimeFigureOut">
              <a:rPr kumimoji="1" lang="ja-JP" altLang="en-US" smtClean="0"/>
              <a:pPr/>
              <a:t>2014/7/29</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31" tIns="45715" rIns="91431" bIns="4571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27077"/>
            <a:ext cx="2944283" cy="497975"/>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6" y="9427077"/>
            <a:ext cx="2944283" cy="497975"/>
          </a:xfrm>
          <a:prstGeom prst="rect">
            <a:avLst/>
          </a:prstGeom>
        </p:spPr>
        <p:txBody>
          <a:bodyPr vert="horz" lIns="91431" tIns="45715" rIns="91431" bIns="45715" rtlCol="0" anchor="b"/>
          <a:lstStyle>
            <a:lvl1pPr algn="r">
              <a:defRPr sz="12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2" name="図 1" descr="waku_5.png"/>
          <p:cNvPicPr>
            <a:picLocks noChangeAspect="1"/>
          </p:cNvPicPr>
          <p:nvPr userDrawn="1"/>
        </p:nvPicPr>
        <p:blipFill>
          <a:blip r:embed="rId2" cstate="print"/>
          <a:stretch>
            <a:fillRect/>
          </a:stretch>
        </p:blipFill>
        <p:spPr>
          <a:xfrm>
            <a:off x="542899" y="448379"/>
            <a:ext cx="6689777" cy="1845934"/>
          </a:xfrm>
          <a:prstGeom prst="rect">
            <a:avLst/>
          </a:prstGeom>
        </p:spPr>
      </p:pic>
      <p:pic>
        <p:nvPicPr>
          <p:cNvPr id="3" name="図 2" descr="waku_8.png"/>
          <p:cNvPicPr>
            <a:picLocks noChangeAspect="1"/>
          </p:cNvPicPr>
          <p:nvPr userDrawn="1"/>
        </p:nvPicPr>
        <p:blipFill>
          <a:blip r:embed="rId3" cstate="print"/>
          <a:stretch>
            <a:fillRect/>
          </a:stretch>
        </p:blipFill>
        <p:spPr>
          <a:xfrm>
            <a:off x="578996" y="2518160"/>
            <a:ext cx="6617582" cy="3616633"/>
          </a:xfrm>
          <a:prstGeom prst="rect">
            <a:avLst/>
          </a:prstGeom>
        </p:spPr>
      </p:pic>
      <p:pic>
        <p:nvPicPr>
          <p:cNvPr id="4" name="図 3" descr="waku_8.png"/>
          <p:cNvPicPr>
            <a:picLocks noChangeAspect="1"/>
          </p:cNvPicPr>
          <p:nvPr userDrawn="1"/>
        </p:nvPicPr>
        <p:blipFill>
          <a:blip r:embed="rId4" cstate="print"/>
          <a:stretch>
            <a:fillRect/>
          </a:stretch>
        </p:blipFill>
        <p:spPr>
          <a:xfrm>
            <a:off x="495869" y="6261725"/>
            <a:ext cx="6617582" cy="2117504"/>
          </a:xfrm>
          <a:prstGeom prst="rect">
            <a:avLst/>
          </a:prstGeom>
        </p:spPr>
      </p:pic>
      <p:pic>
        <p:nvPicPr>
          <p:cNvPr id="5" name="図 4" descr="waku_2.png"/>
          <p:cNvPicPr>
            <a:picLocks noChangeAspect="1"/>
          </p:cNvPicPr>
          <p:nvPr userDrawn="1"/>
        </p:nvPicPr>
        <p:blipFill>
          <a:blip r:embed="rId5" cstate="print"/>
          <a:stretch>
            <a:fillRect/>
          </a:stretch>
        </p:blipFill>
        <p:spPr>
          <a:xfrm>
            <a:off x="557432" y="8528859"/>
            <a:ext cx="6660711" cy="1930476"/>
          </a:xfrm>
          <a:prstGeom prst="rect">
            <a:avLst/>
          </a:prstGeom>
        </p:spPr>
      </p:pic>
    </p:spTree>
    <p:extLst>
      <p:ext uri="{BB962C8B-B14F-4D97-AF65-F5344CB8AC3E}">
        <p14:creationId xmlns:p14="http://schemas.microsoft.com/office/powerpoint/2010/main" val="34007140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正方形/長方形 21"/>
          <p:cNvSpPr/>
          <p:nvPr/>
        </p:nvSpPr>
        <p:spPr>
          <a:xfrm>
            <a:off x="0" y="0"/>
            <a:ext cx="7775575" cy="10907713"/>
          </a:xfrm>
          <a:prstGeom prst="rect">
            <a:avLst/>
          </a:prstGeom>
          <a:pattFill prst="narVert">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pPr/>
              <a:t>7/29/2014</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1.xml"/><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endParaRPr lang="en-US" altLang="ja-JP" sz="1800" b="1"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㎜）の中に収めてください。</a:t>
            </a:r>
          </a:p>
        </p:txBody>
      </p:sp>
      <p:sp>
        <p:nvSpPr>
          <p:cNvPr id="12" name="正方形/長方形 11"/>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このテンプレートは</a:t>
            </a:r>
            <a:r>
              <a:rPr lang="en-US" altLang="ja-JP" sz="1800" b="1" dirty="0" smtClean="0">
                <a:solidFill>
                  <a:srgbClr val="404040"/>
                </a:solidFill>
                <a:latin typeface="HG丸ｺﾞｼｯｸM-PRO" pitchFamily="50" charset="-128"/>
                <a:ea typeface="HG丸ｺﾞｼｯｸM-PRO" pitchFamily="50" charset="-128"/>
              </a:rPr>
              <a:t>A4</a:t>
            </a:r>
            <a:r>
              <a:rPr lang="ja-JP" altLang="en-US" sz="1800" b="1" dirty="0" smtClean="0">
                <a:solidFill>
                  <a:srgbClr val="404040"/>
                </a:solidFill>
                <a:latin typeface="HG丸ｺﾞｼｯｸM-PRO" pitchFamily="50" charset="-128"/>
                <a:ea typeface="HG丸ｺﾞｼｯｸM-PRO" pitchFamily="50" charset="-128"/>
              </a:rPr>
              <a:t>サイズ</a:t>
            </a:r>
            <a:r>
              <a:rPr lang="en-US" altLang="ja-JP" sz="1800" b="1" dirty="0" smtClean="0">
                <a:solidFill>
                  <a:srgbClr val="404040"/>
                </a:solidFill>
                <a:latin typeface="HG丸ｺﾞｼｯｸM-PRO" pitchFamily="50" charset="-128"/>
                <a:ea typeface="HG丸ｺﾞｼｯｸM-PRO" pitchFamily="50" charset="-128"/>
              </a:rPr>
              <a:t>(297</a:t>
            </a:r>
            <a:r>
              <a:rPr lang="ja-JP" altLang="en-US" sz="1800" b="1" dirty="0" smtClean="0">
                <a:solidFill>
                  <a:srgbClr val="404040"/>
                </a:solidFill>
                <a:latin typeface="HG丸ｺﾞｼｯｸM-PRO" pitchFamily="50" charset="-128"/>
                <a:ea typeface="HG丸ｺﾞｼｯｸM-PRO" pitchFamily="50" charset="-128"/>
              </a:rPr>
              <a:t>㎜</a:t>
            </a:r>
            <a:r>
              <a:rPr lang="en-US" altLang="ja-JP" sz="1800" b="1" dirty="0" smtClean="0">
                <a:solidFill>
                  <a:srgbClr val="404040"/>
                </a:solidFill>
                <a:latin typeface="HG丸ｺﾞｼｯｸM-PRO" pitchFamily="50" charset="-128"/>
                <a:ea typeface="HG丸ｺﾞｼｯｸM-PRO" pitchFamily="50" charset="-128"/>
              </a:rPr>
              <a:t>×210</a:t>
            </a:r>
            <a:r>
              <a:rPr lang="ja-JP" altLang="en-US" sz="1800" b="1" dirty="0"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199129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nvGraphicFramePr>
        <p:xfrm>
          <a:off x="785696" y="6733315"/>
          <a:ext cx="2871904" cy="1479660"/>
        </p:xfrm>
        <a:graphic>
          <a:graphicData uri="http://schemas.openxmlformats.org/drawingml/2006/table">
            <a:tbl>
              <a:tblPr/>
              <a:tblGrid>
                <a:gridCol w="412557"/>
                <a:gridCol w="281434"/>
                <a:gridCol w="2177913"/>
              </a:tblGrid>
              <a:tr h="246610">
                <a:tc>
                  <a:txBody>
                    <a:bodyPr/>
                    <a:lstStyle/>
                    <a:p>
                      <a:pPr algn="l" fontAlgn="ctr"/>
                      <a:r>
                        <a:rPr lang="ja-JP" altLang="en-US" sz="1100" b="0" i="0" u="none" strike="noStrike" dirty="0">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610">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610">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610">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610">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610">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nvGraphicFramePr>
        <p:xfrm>
          <a:off x="3927907" y="6733315"/>
          <a:ext cx="2871904" cy="1479660"/>
        </p:xfrm>
        <a:graphic>
          <a:graphicData uri="http://schemas.openxmlformats.org/drawingml/2006/table">
            <a:tbl>
              <a:tblPr/>
              <a:tblGrid>
                <a:gridCol w="412557"/>
                <a:gridCol w="281434"/>
                <a:gridCol w="2177913"/>
              </a:tblGrid>
              <a:tr h="246610">
                <a:tc>
                  <a:txBody>
                    <a:bodyPr/>
                    <a:lstStyle/>
                    <a:p>
                      <a:pPr algn="l" fontAlgn="ctr"/>
                      <a:r>
                        <a:rPr lang="ja-JP" altLang="en-US" sz="1100" b="0" i="0" u="none" strike="noStrike" dirty="0">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610">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610">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610">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610">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610">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正方形/長方形 5"/>
          <p:cNvSpPr/>
          <p:nvPr/>
        </p:nvSpPr>
        <p:spPr>
          <a:xfrm>
            <a:off x="2260761" y="981747"/>
            <a:ext cx="3353803" cy="830997"/>
          </a:xfrm>
          <a:prstGeom prst="rect">
            <a:avLst/>
          </a:prstGeom>
          <a:noFill/>
        </p:spPr>
        <p:txBody>
          <a:bodyPr wrap="none" lIns="91440" tIns="45720" rIns="91440" bIns="45720">
            <a:spAutoFit/>
          </a:bodyPr>
          <a:lstStyle/>
          <a:p>
            <a:pPr algn="ctr"/>
            <a:r>
              <a:rPr lang="ja-JP" altLang="en-US"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とよすだより</a:t>
            </a:r>
            <a:endParaRPr lang="ja-JP" altLang="en-US" sz="48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テキスト ボックス 6"/>
          <p:cNvSpPr txBox="1"/>
          <p:nvPr/>
        </p:nvSpPr>
        <p:spPr>
          <a:xfrm>
            <a:off x="656178" y="889414"/>
            <a:ext cx="1620957" cy="1015663"/>
          </a:xfrm>
          <a:prstGeom prst="rect">
            <a:avLst/>
          </a:prstGeom>
          <a:noFill/>
        </p:spPr>
        <p:txBody>
          <a:bodyPr wrap="none" rtlCol="0">
            <a:spAutoFit/>
          </a:bodyPr>
          <a:lstStyle/>
          <a:p>
            <a:pPr algn="ctr"/>
            <a:r>
              <a:rPr lang="zh-CN" altLang="en-US" sz="1600" b="1" dirty="0" smtClean="0">
                <a:latin typeface="メイリオ" pitchFamily="50" charset="-128"/>
                <a:ea typeface="メイリオ" pitchFamily="50" charset="-128"/>
                <a:cs typeface="メイリオ" pitchFamily="50" charset="-128"/>
              </a:rPr>
              <a:t>平成</a:t>
            </a:r>
            <a:r>
              <a:rPr lang="en-US" altLang="zh-CN" sz="1600" b="1" dirty="0" smtClean="0">
                <a:latin typeface="メイリオ" pitchFamily="50" charset="-128"/>
                <a:ea typeface="メイリオ" pitchFamily="50" charset="-128"/>
                <a:cs typeface="メイリオ" pitchFamily="50" charset="-128"/>
              </a:rPr>
              <a:t>26</a:t>
            </a:r>
            <a:r>
              <a:rPr lang="zh-CN" altLang="en-US" sz="1600" b="1" dirty="0" smtClean="0">
                <a:latin typeface="メイリオ" pitchFamily="50" charset="-128"/>
                <a:ea typeface="メイリオ" pitchFamily="50" charset="-128"/>
                <a:cs typeface="メイリオ" pitchFamily="50" charset="-128"/>
              </a:rPr>
              <a:t>年度</a:t>
            </a:r>
          </a:p>
          <a:p>
            <a:pPr algn="ctr"/>
            <a:r>
              <a:rPr lang="en-US" altLang="zh-CN" sz="2800" b="1" dirty="0" smtClean="0">
                <a:latin typeface="メイリオ" pitchFamily="50" charset="-128"/>
                <a:ea typeface="メイリオ" pitchFamily="50" charset="-128"/>
                <a:cs typeface="メイリオ" pitchFamily="50" charset="-128"/>
              </a:rPr>
              <a:t>9</a:t>
            </a:r>
            <a:r>
              <a:rPr lang="zh-CN" altLang="en-US" sz="2800" b="1" dirty="0" smtClean="0">
                <a:latin typeface="メイリオ" pitchFamily="50" charset="-128"/>
                <a:ea typeface="メイリオ" pitchFamily="50" charset="-128"/>
                <a:cs typeface="メイリオ" pitchFamily="50" charset="-128"/>
              </a:rPr>
              <a:t>月号</a:t>
            </a:r>
            <a:endParaRPr lang="en-US" altLang="zh-CN" sz="2800" b="1" dirty="0" smtClean="0">
              <a:latin typeface="メイリオ" pitchFamily="50" charset="-128"/>
              <a:ea typeface="メイリオ" pitchFamily="50" charset="-128"/>
              <a:cs typeface="メイリオ" pitchFamily="50" charset="-128"/>
            </a:endParaRPr>
          </a:p>
          <a:p>
            <a:pPr algn="ctr"/>
            <a:r>
              <a:rPr kumimoji="1" lang="ja-JP" altLang="en-US" sz="1600" b="1" dirty="0" smtClean="0">
                <a:latin typeface="メイリオ" pitchFamily="50" charset="-128"/>
                <a:ea typeface="メイリオ" pitchFamily="50" charset="-128"/>
                <a:cs typeface="メイリオ" pitchFamily="50" charset="-128"/>
              </a:rPr>
              <a:t>アスクル小学校</a:t>
            </a:r>
            <a:endParaRPr kumimoji="1" lang="ja-JP" altLang="en-US" sz="1600" b="1" dirty="0">
              <a:latin typeface="メイリオ" pitchFamily="50" charset="-128"/>
              <a:ea typeface="メイリオ" pitchFamily="50" charset="-128"/>
              <a:cs typeface="メイリオ" pitchFamily="50" charset="-128"/>
            </a:endParaRPr>
          </a:p>
        </p:txBody>
      </p:sp>
      <p:sp>
        <p:nvSpPr>
          <p:cNvPr id="9" name="テキスト ボックス 8"/>
          <p:cNvSpPr txBox="1"/>
          <p:nvPr/>
        </p:nvSpPr>
        <p:spPr>
          <a:xfrm>
            <a:off x="5614246" y="1227968"/>
            <a:ext cx="1768434" cy="338554"/>
          </a:xfrm>
          <a:prstGeom prst="rect">
            <a:avLst/>
          </a:prstGeom>
          <a:noFill/>
        </p:spPr>
        <p:txBody>
          <a:bodyPr wrap="none" rtlCol="0">
            <a:spAutoFit/>
          </a:bodyPr>
          <a:lstStyle/>
          <a:p>
            <a:pPr algn="ctr"/>
            <a:r>
              <a:rPr lang="ja-JP" altLang="en-US" sz="1600" b="1" dirty="0" smtClean="0">
                <a:latin typeface="メイリオ" pitchFamily="50" charset="-128"/>
                <a:ea typeface="メイリオ" pitchFamily="50" charset="-128"/>
                <a:cs typeface="メイリオ" pitchFamily="50" charset="-128"/>
              </a:rPr>
              <a:t>平成</a:t>
            </a:r>
            <a:r>
              <a:rPr lang="en-US" altLang="ja-JP" sz="1600" b="1" dirty="0" smtClean="0">
                <a:latin typeface="メイリオ" pitchFamily="50" charset="-128"/>
                <a:ea typeface="メイリオ" pitchFamily="50" charset="-128"/>
                <a:cs typeface="メイリオ" pitchFamily="50" charset="-128"/>
              </a:rPr>
              <a:t>26</a:t>
            </a:r>
            <a:r>
              <a:rPr lang="ja-JP" altLang="en-US" sz="1600" b="1" dirty="0" smtClean="0">
                <a:latin typeface="メイリオ" pitchFamily="50" charset="-128"/>
                <a:ea typeface="メイリオ" pitchFamily="50" charset="-128"/>
                <a:cs typeface="メイリオ" pitchFamily="50" charset="-128"/>
              </a:rPr>
              <a:t>年</a:t>
            </a:r>
            <a:r>
              <a:rPr lang="en-US" altLang="ja-JP" sz="1600" b="1" dirty="0" smtClean="0">
                <a:latin typeface="メイリオ" pitchFamily="50" charset="-128"/>
                <a:ea typeface="メイリオ" pitchFamily="50" charset="-128"/>
                <a:cs typeface="メイリオ" pitchFamily="50" charset="-128"/>
              </a:rPr>
              <a:t>9</a:t>
            </a:r>
            <a:r>
              <a:rPr lang="ja-JP" altLang="en-US" sz="1600" b="1" dirty="0" smtClean="0">
                <a:latin typeface="メイリオ" pitchFamily="50" charset="-128"/>
                <a:ea typeface="メイリオ" pitchFamily="50" charset="-128"/>
                <a:cs typeface="メイリオ" pitchFamily="50" charset="-128"/>
              </a:rPr>
              <a:t>月</a:t>
            </a:r>
            <a:r>
              <a:rPr lang="en-US" altLang="ja-JP" sz="1600" b="1" dirty="0" smtClean="0">
                <a:latin typeface="メイリオ" pitchFamily="50" charset="-128"/>
                <a:ea typeface="メイリオ" pitchFamily="50" charset="-128"/>
                <a:cs typeface="メイリオ" pitchFamily="50" charset="-128"/>
              </a:rPr>
              <a:t>1</a:t>
            </a:r>
            <a:r>
              <a:rPr lang="ja-JP" altLang="en-US" sz="1600" b="1" dirty="0" smtClean="0">
                <a:latin typeface="メイリオ" pitchFamily="50" charset="-128"/>
                <a:ea typeface="メイリオ" pitchFamily="50" charset="-128"/>
                <a:cs typeface="メイリオ" pitchFamily="50" charset="-128"/>
              </a:rPr>
              <a:t>日</a:t>
            </a:r>
            <a:endParaRPr kumimoji="1" lang="ja-JP" altLang="en-US" sz="1600" b="1" dirty="0">
              <a:latin typeface="メイリオ" pitchFamily="50" charset="-128"/>
              <a:ea typeface="メイリオ" pitchFamily="50" charset="-128"/>
              <a:cs typeface="メイリオ" pitchFamily="50" charset="-128"/>
            </a:endParaRPr>
          </a:p>
        </p:txBody>
      </p:sp>
      <p:sp>
        <p:nvSpPr>
          <p:cNvPr id="10" name="テキスト ボックス 9"/>
          <p:cNvSpPr txBox="1"/>
          <p:nvPr/>
        </p:nvSpPr>
        <p:spPr>
          <a:xfrm>
            <a:off x="2872125" y="2679741"/>
            <a:ext cx="2031325" cy="338554"/>
          </a:xfrm>
          <a:prstGeom prst="rect">
            <a:avLst/>
          </a:prstGeom>
          <a:noFill/>
        </p:spPr>
        <p:txBody>
          <a:bodyPr wrap="none" rtlCol="0">
            <a:spAutoFit/>
          </a:bodyPr>
          <a:lstStyle/>
          <a:p>
            <a:r>
              <a:rPr lang="ja-JP" altLang="en-US" sz="1600" b="1" dirty="0" smtClean="0">
                <a:latin typeface="メイリオ" pitchFamily="50" charset="-128"/>
                <a:ea typeface="メイリオ" pitchFamily="50" charset="-128"/>
                <a:cs typeface="メイリオ" pitchFamily="50" charset="-128"/>
              </a:rPr>
              <a:t>新学期が始まります</a:t>
            </a:r>
          </a:p>
        </p:txBody>
      </p:sp>
      <p:sp>
        <p:nvSpPr>
          <p:cNvPr id="11" name="テキスト ボックス 10"/>
          <p:cNvSpPr txBox="1"/>
          <p:nvPr/>
        </p:nvSpPr>
        <p:spPr>
          <a:xfrm>
            <a:off x="691254" y="3172382"/>
            <a:ext cx="6391186" cy="2462213"/>
          </a:xfrm>
          <a:prstGeom prst="rect">
            <a:avLst/>
          </a:prstGeom>
          <a:noFill/>
        </p:spPr>
        <p:txBody>
          <a:bodyPr wrap="square" rtlCol="0">
            <a:spAutoFit/>
          </a:bodyPr>
          <a:lstStyle/>
          <a:p>
            <a:r>
              <a:rPr lang="ja-JP" altLang="en-US" sz="1400" dirty="0" smtClean="0">
                <a:latin typeface="メイリオ" pitchFamily="50" charset="-128"/>
                <a:ea typeface="メイリオ" pitchFamily="50" charset="-128"/>
                <a:cs typeface="メイリオ" pitchFamily="50" charset="-128"/>
              </a:rPr>
              <a:t>夏休みが終わり、二学期が始まりました。</a:t>
            </a:r>
          </a:p>
          <a:p>
            <a:r>
              <a:rPr lang="ja-JP" altLang="en-US" sz="1400" dirty="0" smtClean="0">
                <a:latin typeface="メイリオ" pitchFamily="50" charset="-128"/>
                <a:ea typeface="メイリオ" pitchFamily="50" charset="-128"/>
                <a:cs typeface="メイリオ" pitchFamily="50" charset="-128"/>
              </a:rPr>
              <a:t>幸いにも休み中に自己の報告もなく、全生徒が無事に登校いたしました。</a:t>
            </a:r>
          </a:p>
          <a:p>
            <a:r>
              <a:rPr lang="ja-JP" altLang="en-US" sz="1400" dirty="0" smtClean="0">
                <a:latin typeface="メイリオ" pitchFamily="50" charset="-128"/>
                <a:ea typeface="メイリオ" pitchFamily="50" charset="-128"/>
                <a:cs typeface="メイリオ" pitchFamily="50" charset="-128"/>
              </a:rPr>
              <a:t>長い休みの間に、生活のリズムが狂ったりしていないでしょうか？なるべく早く、規則正しい生活に戻すように、ご家庭でもご指導お願いいたします。</a:t>
            </a:r>
          </a:p>
          <a:p>
            <a:r>
              <a:rPr lang="ja-JP" altLang="en-US" sz="1400" dirty="0" smtClean="0">
                <a:latin typeface="メイリオ" pitchFamily="50" charset="-128"/>
                <a:ea typeface="メイリオ" pitchFamily="50" charset="-128"/>
                <a:cs typeface="メイリオ" pitchFamily="50" charset="-128"/>
              </a:rPr>
              <a:t>今学期は体育祭や文化祭などの行事がたくさんあります。</a:t>
            </a:r>
          </a:p>
          <a:p>
            <a:r>
              <a:rPr lang="en-US" altLang="ja-JP" sz="1400" dirty="0" smtClean="0">
                <a:latin typeface="メイリオ" pitchFamily="50" charset="-128"/>
                <a:ea typeface="メイリオ" pitchFamily="50" charset="-128"/>
                <a:cs typeface="メイリオ" pitchFamily="50" charset="-128"/>
              </a:rPr>
              <a:t>3</a:t>
            </a:r>
            <a:r>
              <a:rPr lang="ja-JP" altLang="en-US" sz="1400" dirty="0" smtClean="0">
                <a:latin typeface="メイリオ" pitchFamily="50" charset="-128"/>
                <a:ea typeface="メイリオ" pitchFamily="50" charset="-128"/>
                <a:cs typeface="メイリオ" pitchFamily="50" charset="-128"/>
              </a:rPr>
              <a:t>年生は中学校最後の行事になります。良い思い出をたくさんつくって欲しいと思っております。</a:t>
            </a:r>
          </a:p>
          <a:p>
            <a:endParaRPr lang="ja-JP" altLang="en-US" sz="1400" dirty="0" smtClean="0">
              <a:latin typeface="メイリオ" pitchFamily="50" charset="-128"/>
              <a:ea typeface="メイリオ" pitchFamily="50" charset="-128"/>
              <a:cs typeface="メイリオ" pitchFamily="50" charset="-128"/>
            </a:endParaRPr>
          </a:p>
          <a:p>
            <a:r>
              <a:rPr lang="en-US" altLang="ja-JP" sz="1400" dirty="0" smtClean="0">
                <a:latin typeface="メイリオ" pitchFamily="50" charset="-128"/>
                <a:ea typeface="メイリオ" pitchFamily="50" charset="-128"/>
                <a:cs typeface="メイリオ" pitchFamily="50" charset="-128"/>
              </a:rPr>
              <a:t>29</a:t>
            </a:r>
            <a:r>
              <a:rPr lang="ja-JP" altLang="en-US" sz="1400" dirty="0" smtClean="0">
                <a:latin typeface="メイリオ" pitchFamily="50" charset="-128"/>
                <a:ea typeface="メイリオ" pitchFamily="50" charset="-128"/>
                <a:cs typeface="メイリオ" pitchFamily="50" charset="-128"/>
              </a:rPr>
              <a:t>日（○）は体育祭です。</a:t>
            </a:r>
            <a:r>
              <a:rPr lang="en-US" altLang="ja-JP" sz="1400" dirty="0" smtClean="0">
                <a:latin typeface="メイリオ" pitchFamily="50" charset="-128"/>
                <a:ea typeface="メイリオ" pitchFamily="50" charset="-128"/>
                <a:cs typeface="メイリオ" pitchFamily="50" charset="-128"/>
              </a:rPr>
              <a:t>3</a:t>
            </a:r>
            <a:r>
              <a:rPr lang="ja-JP" altLang="en-US" sz="1400" dirty="0" smtClean="0">
                <a:latin typeface="メイリオ" pitchFamily="50" charset="-128"/>
                <a:ea typeface="メイリオ" pitchFamily="50" charset="-128"/>
                <a:cs typeface="メイリオ" pitchFamily="50" charset="-128"/>
              </a:rPr>
              <a:t>日より練習を開始いたします。</a:t>
            </a:r>
          </a:p>
          <a:p>
            <a:r>
              <a:rPr lang="ja-JP" altLang="en-US" sz="1400" dirty="0" smtClean="0">
                <a:latin typeface="メイリオ" pitchFamily="50" charset="-128"/>
                <a:ea typeface="メイリオ" pitchFamily="50" charset="-128"/>
                <a:cs typeface="メイリオ" pitchFamily="50" charset="-128"/>
              </a:rPr>
              <a:t>種目などによっては保護者のみなさまのご協力をいただくことになると思いますので、よろしくお願いいたします。</a:t>
            </a:r>
            <a:endParaRPr kumimoji="1" lang="ja-JP" altLang="en-US" sz="1400" dirty="0">
              <a:latin typeface="メイリオ" pitchFamily="50" charset="-128"/>
              <a:ea typeface="メイリオ" pitchFamily="50" charset="-128"/>
              <a:cs typeface="メイリオ" pitchFamily="50" charset="-128"/>
            </a:endParaRPr>
          </a:p>
        </p:txBody>
      </p:sp>
      <p:sp>
        <p:nvSpPr>
          <p:cNvPr id="13" name="テキスト ボックス 12"/>
          <p:cNvSpPr txBox="1"/>
          <p:nvPr/>
        </p:nvSpPr>
        <p:spPr>
          <a:xfrm>
            <a:off x="5257669" y="5548856"/>
            <a:ext cx="1620957" cy="338554"/>
          </a:xfrm>
          <a:prstGeom prst="rect">
            <a:avLst/>
          </a:prstGeom>
          <a:noFill/>
        </p:spPr>
        <p:txBody>
          <a:bodyPr wrap="none" rtlCol="0">
            <a:spAutoFit/>
          </a:bodyPr>
          <a:lstStyle/>
          <a:p>
            <a:pPr algn="ctr"/>
            <a:r>
              <a:rPr lang="zh-TW" altLang="en-US" sz="1600" dirty="0" smtClean="0">
                <a:latin typeface="メイリオ" pitchFamily="50" charset="-128"/>
                <a:ea typeface="メイリオ" pitchFamily="50" charset="-128"/>
                <a:cs typeface="メイリオ" pitchFamily="50" charset="-128"/>
              </a:rPr>
              <a:t>校長　鈴木健太</a:t>
            </a:r>
            <a:endParaRPr kumimoji="1" lang="ja-JP" altLang="en-US" sz="1600" dirty="0">
              <a:latin typeface="メイリオ" pitchFamily="50" charset="-128"/>
              <a:ea typeface="メイリオ" pitchFamily="50" charset="-128"/>
              <a:cs typeface="メイリオ" pitchFamily="50" charset="-128"/>
            </a:endParaRPr>
          </a:p>
        </p:txBody>
      </p:sp>
      <p:sp>
        <p:nvSpPr>
          <p:cNvPr id="14" name="テキスト ボックス 13"/>
          <p:cNvSpPr txBox="1"/>
          <p:nvPr/>
        </p:nvSpPr>
        <p:spPr>
          <a:xfrm>
            <a:off x="3315355" y="6378739"/>
            <a:ext cx="1144865" cy="338554"/>
          </a:xfrm>
          <a:prstGeom prst="rect">
            <a:avLst/>
          </a:prstGeom>
          <a:noFill/>
        </p:spPr>
        <p:txBody>
          <a:bodyPr wrap="none" rtlCol="0">
            <a:spAutoFit/>
          </a:bodyPr>
          <a:lstStyle/>
          <a:p>
            <a:r>
              <a:rPr lang="en-US" altLang="ja-JP" sz="1600" b="1" dirty="0" smtClean="0">
                <a:latin typeface="メイリオ" pitchFamily="50" charset="-128"/>
                <a:ea typeface="メイリオ" pitchFamily="50" charset="-128"/>
                <a:cs typeface="メイリオ" pitchFamily="50" charset="-128"/>
              </a:rPr>
              <a:t>9</a:t>
            </a:r>
            <a:r>
              <a:rPr lang="ja-JP" altLang="en-US" sz="1600" b="1" dirty="0" smtClean="0">
                <a:latin typeface="メイリオ" pitchFamily="50" charset="-128"/>
                <a:ea typeface="メイリオ" pitchFamily="50" charset="-128"/>
                <a:cs typeface="メイリオ" pitchFamily="50" charset="-128"/>
              </a:rPr>
              <a:t>月の予定</a:t>
            </a:r>
          </a:p>
        </p:txBody>
      </p:sp>
      <p:sp>
        <p:nvSpPr>
          <p:cNvPr id="15" name="テキスト ボックス 14"/>
          <p:cNvSpPr txBox="1"/>
          <p:nvPr/>
        </p:nvSpPr>
        <p:spPr>
          <a:xfrm>
            <a:off x="2974717" y="8677389"/>
            <a:ext cx="1826141" cy="338554"/>
          </a:xfrm>
          <a:prstGeom prst="rect">
            <a:avLst/>
          </a:prstGeom>
          <a:noFill/>
        </p:spPr>
        <p:txBody>
          <a:bodyPr wrap="none" rtlCol="0">
            <a:spAutoFit/>
          </a:bodyPr>
          <a:lstStyle/>
          <a:p>
            <a:r>
              <a:rPr lang="ja-JP" altLang="en-US" sz="1600" b="1" dirty="0" smtClean="0">
                <a:latin typeface="メイリオ" pitchFamily="50" charset="-128"/>
                <a:ea typeface="メイリオ" pitchFamily="50" charset="-128"/>
                <a:cs typeface="メイリオ" pitchFamily="50" charset="-128"/>
              </a:rPr>
              <a:t>林間学校のご報告</a:t>
            </a:r>
          </a:p>
        </p:txBody>
      </p:sp>
      <p:sp>
        <p:nvSpPr>
          <p:cNvPr id="16" name="テキスト ボックス 15"/>
          <p:cNvSpPr txBox="1"/>
          <p:nvPr/>
        </p:nvSpPr>
        <p:spPr>
          <a:xfrm>
            <a:off x="691254" y="9050250"/>
            <a:ext cx="4678768" cy="1384995"/>
          </a:xfrm>
          <a:prstGeom prst="rect">
            <a:avLst/>
          </a:prstGeom>
          <a:noFill/>
        </p:spPr>
        <p:txBody>
          <a:bodyPr wrap="square" rtlCol="0">
            <a:spAutoFit/>
          </a:bodyPr>
          <a:lstStyle/>
          <a:p>
            <a:r>
              <a:rPr lang="en-US" altLang="ja-JP" sz="1400" dirty="0" smtClean="0">
                <a:latin typeface="メイリオ" pitchFamily="50" charset="-128"/>
                <a:ea typeface="メイリオ" pitchFamily="50" charset="-128"/>
                <a:cs typeface="メイリオ" pitchFamily="50" charset="-128"/>
              </a:rPr>
              <a:t>7</a:t>
            </a:r>
            <a:r>
              <a:rPr lang="ja-JP" altLang="en-US" sz="1400" dirty="0" smtClean="0">
                <a:latin typeface="メイリオ" pitchFamily="50" charset="-128"/>
                <a:ea typeface="メイリオ" pitchFamily="50" charset="-128"/>
                <a:cs typeface="メイリオ" pitchFamily="50" charset="-128"/>
              </a:rPr>
              <a:t>月１５日から</a:t>
            </a:r>
            <a:r>
              <a:rPr lang="en-US" altLang="ja-JP" sz="1400" dirty="0" smtClean="0">
                <a:latin typeface="メイリオ" pitchFamily="50" charset="-128"/>
                <a:ea typeface="メイリオ" pitchFamily="50" charset="-128"/>
                <a:cs typeface="メイリオ" pitchFamily="50" charset="-128"/>
              </a:rPr>
              <a:t>2</a:t>
            </a:r>
            <a:r>
              <a:rPr lang="ja-JP" altLang="en-US" sz="1400" dirty="0" smtClean="0">
                <a:latin typeface="メイリオ" pitchFamily="50" charset="-128"/>
                <a:ea typeface="メイリオ" pitchFamily="50" charset="-128"/>
                <a:cs typeface="メイリオ" pitchFamily="50" charset="-128"/>
              </a:rPr>
              <a:t>泊３日で○○野外活動センターにて林間学校へ行ってきました。生徒同士で協力し合って、作った昼食のカレーは大変おいしかったです。団体行動でまた一つ生徒達の成長した一面もみられました。家庭においてもまた振り返ってお話くだされば幸いです。</a:t>
            </a:r>
            <a:endParaRPr lang="en-US" altLang="ja-JP" sz="1400" dirty="0" smtClean="0">
              <a:latin typeface="メイリオ" pitchFamily="50" charset="-128"/>
              <a:ea typeface="メイリオ" pitchFamily="50" charset="-128"/>
              <a:cs typeface="メイリオ" pitchFamily="50" charset="-128"/>
            </a:endParaRPr>
          </a:p>
          <a:p>
            <a:endParaRPr lang="en-US" altLang="ja-JP" sz="1400" dirty="0" smtClean="0">
              <a:latin typeface="メイリオ" pitchFamily="50" charset="-128"/>
              <a:ea typeface="メイリオ" pitchFamily="50" charset="-128"/>
              <a:cs typeface="メイリオ" pitchFamily="50" charset="-128"/>
            </a:endParaRPr>
          </a:p>
        </p:txBody>
      </p:sp>
      <p:sp>
        <p:nvSpPr>
          <p:cNvPr id="17" name="正方形/長方形 16"/>
          <p:cNvSpPr/>
          <p:nvPr/>
        </p:nvSpPr>
        <p:spPr>
          <a:xfrm>
            <a:off x="842472" y="6695429"/>
            <a:ext cx="312906" cy="338554"/>
          </a:xfrm>
          <a:prstGeom prst="rect">
            <a:avLst/>
          </a:prstGeom>
        </p:spPr>
        <p:txBody>
          <a:bodyPr wrap="none">
            <a:spAutoFit/>
          </a:bodyPr>
          <a:lstStyle/>
          <a:p>
            <a:pPr algn="ctr"/>
            <a:r>
              <a:rPr lang="en-US" altLang="ja-JP" sz="1600" dirty="0" smtClean="0">
                <a:latin typeface="メイリオ" pitchFamily="50" charset="-128"/>
                <a:ea typeface="メイリオ" pitchFamily="50" charset="-128"/>
                <a:cs typeface="メイリオ" pitchFamily="50" charset="-128"/>
              </a:rPr>
              <a:t>2</a:t>
            </a:r>
          </a:p>
        </p:txBody>
      </p:sp>
      <p:sp>
        <p:nvSpPr>
          <p:cNvPr id="18" name="正方形/長方形 17"/>
          <p:cNvSpPr/>
          <p:nvPr/>
        </p:nvSpPr>
        <p:spPr>
          <a:xfrm>
            <a:off x="1162281" y="6695429"/>
            <a:ext cx="389850"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月</a:t>
            </a:r>
            <a:endParaRPr lang="ja-JP" altLang="en-US" sz="1600" dirty="0"/>
          </a:p>
        </p:txBody>
      </p:sp>
      <p:sp>
        <p:nvSpPr>
          <p:cNvPr id="19" name="正方形/長方形 18"/>
          <p:cNvSpPr/>
          <p:nvPr/>
        </p:nvSpPr>
        <p:spPr>
          <a:xfrm>
            <a:off x="1627794" y="6695429"/>
            <a:ext cx="800219"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始業式</a:t>
            </a:r>
            <a:endParaRPr lang="ja-JP" altLang="en-US" sz="1600" dirty="0"/>
          </a:p>
        </p:txBody>
      </p:sp>
      <p:sp>
        <p:nvSpPr>
          <p:cNvPr id="20" name="正方形/長方形 19"/>
          <p:cNvSpPr/>
          <p:nvPr/>
        </p:nvSpPr>
        <p:spPr>
          <a:xfrm>
            <a:off x="842472" y="6954907"/>
            <a:ext cx="312906" cy="338554"/>
          </a:xfrm>
          <a:prstGeom prst="rect">
            <a:avLst/>
          </a:prstGeom>
        </p:spPr>
        <p:txBody>
          <a:bodyPr wrap="none">
            <a:spAutoFit/>
          </a:bodyPr>
          <a:lstStyle/>
          <a:p>
            <a:pPr algn="ctr"/>
            <a:r>
              <a:rPr lang="en-US" altLang="ja-JP" sz="1600" dirty="0" smtClean="0">
                <a:latin typeface="メイリオ" pitchFamily="50" charset="-128"/>
                <a:ea typeface="メイリオ" pitchFamily="50" charset="-128"/>
                <a:cs typeface="メイリオ" pitchFamily="50" charset="-128"/>
              </a:rPr>
              <a:t>3</a:t>
            </a:r>
            <a:endParaRPr lang="ja-JP" altLang="en-US" sz="1600" dirty="0">
              <a:latin typeface="メイリオ" pitchFamily="50" charset="-128"/>
              <a:ea typeface="メイリオ" pitchFamily="50" charset="-128"/>
              <a:cs typeface="メイリオ" pitchFamily="50" charset="-128"/>
            </a:endParaRPr>
          </a:p>
        </p:txBody>
      </p:sp>
      <p:sp>
        <p:nvSpPr>
          <p:cNvPr id="21" name="正方形/長方形 20"/>
          <p:cNvSpPr/>
          <p:nvPr/>
        </p:nvSpPr>
        <p:spPr>
          <a:xfrm>
            <a:off x="1162281" y="6954907"/>
            <a:ext cx="389850"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火</a:t>
            </a:r>
            <a:endParaRPr lang="ja-JP" altLang="en-US" sz="1600" dirty="0">
              <a:latin typeface="メイリオ" pitchFamily="50" charset="-128"/>
              <a:ea typeface="メイリオ" pitchFamily="50" charset="-128"/>
              <a:cs typeface="メイリオ" pitchFamily="50" charset="-128"/>
            </a:endParaRPr>
          </a:p>
        </p:txBody>
      </p:sp>
      <p:sp>
        <p:nvSpPr>
          <p:cNvPr id="22" name="正方形/長方形 21"/>
          <p:cNvSpPr/>
          <p:nvPr/>
        </p:nvSpPr>
        <p:spPr>
          <a:xfrm>
            <a:off x="1627794" y="6954907"/>
            <a:ext cx="1620957"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体育祭練習開始</a:t>
            </a:r>
            <a:endParaRPr lang="ja-JP" altLang="en-US" sz="1600" dirty="0"/>
          </a:p>
        </p:txBody>
      </p:sp>
      <p:sp>
        <p:nvSpPr>
          <p:cNvPr id="23" name="正方形/長方形 22"/>
          <p:cNvSpPr/>
          <p:nvPr/>
        </p:nvSpPr>
        <p:spPr>
          <a:xfrm>
            <a:off x="842472" y="7204181"/>
            <a:ext cx="312907" cy="338554"/>
          </a:xfrm>
          <a:prstGeom prst="rect">
            <a:avLst/>
          </a:prstGeom>
        </p:spPr>
        <p:txBody>
          <a:bodyPr wrap="none">
            <a:spAutoFit/>
          </a:bodyPr>
          <a:lstStyle/>
          <a:p>
            <a:pPr algn="ctr"/>
            <a:r>
              <a:rPr lang="en-US" altLang="ja-JP" sz="1600" dirty="0" smtClean="0">
                <a:latin typeface="メイリオ" pitchFamily="50" charset="-128"/>
                <a:ea typeface="メイリオ" pitchFamily="50" charset="-128"/>
                <a:cs typeface="メイリオ" pitchFamily="50" charset="-128"/>
              </a:rPr>
              <a:t>4</a:t>
            </a:r>
            <a:endParaRPr lang="ja-JP" altLang="en-US" sz="1600" dirty="0">
              <a:latin typeface="メイリオ" pitchFamily="50" charset="-128"/>
              <a:ea typeface="メイリオ" pitchFamily="50" charset="-128"/>
              <a:cs typeface="メイリオ" pitchFamily="50" charset="-128"/>
            </a:endParaRPr>
          </a:p>
        </p:txBody>
      </p:sp>
      <p:sp>
        <p:nvSpPr>
          <p:cNvPr id="24" name="正方形/長方形 23"/>
          <p:cNvSpPr/>
          <p:nvPr/>
        </p:nvSpPr>
        <p:spPr>
          <a:xfrm>
            <a:off x="1162281" y="7204181"/>
            <a:ext cx="389850"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水</a:t>
            </a:r>
            <a:endParaRPr lang="ja-JP" altLang="en-US" sz="1600" dirty="0"/>
          </a:p>
        </p:txBody>
      </p:sp>
      <p:sp>
        <p:nvSpPr>
          <p:cNvPr id="25" name="正方形/長方形 24"/>
          <p:cNvSpPr/>
          <p:nvPr/>
        </p:nvSpPr>
        <p:spPr>
          <a:xfrm>
            <a:off x="1627794" y="7204181"/>
            <a:ext cx="1005403"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給食開始</a:t>
            </a:r>
            <a:endParaRPr lang="ja-JP" altLang="en-US" sz="1600" dirty="0"/>
          </a:p>
        </p:txBody>
      </p:sp>
      <p:sp>
        <p:nvSpPr>
          <p:cNvPr id="26" name="正方形/長方形 25"/>
          <p:cNvSpPr/>
          <p:nvPr/>
        </p:nvSpPr>
        <p:spPr>
          <a:xfrm>
            <a:off x="842472" y="7447034"/>
            <a:ext cx="312906" cy="338554"/>
          </a:xfrm>
          <a:prstGeom prst="rect">
            <a:avLst/>
          </a:prstGeom>
        </p:spPr>
        <p:txBody>
          <a:bodyPr wrap="none">
            <a:spAutoFit/>
          </a:bodyPr>
          <a:lstStyle/>
          <a:p>
            <a:pPr algn="ctr"/>
            <a:r>
              <a:rPr lang="en-US" altLang="ja-JP" sz="1600" dirty="0" smtClean="0">
                <a:latin typeface="メイリオ" pitchFamily="50" charset="-128"/>
                <a:ea typeface="メイリオ" pitchFamily="50" charset="-128"/>
                <a:cs typeface="メイリオ" pitchFamily="50" charset="-128"/>
              </a:rPr>
              <a:t>7</a:t>
            </a:r>
            <a:endParaRPr lang="ja-JP" altLang="en-US" sz="1600" dirty="0">
              <a:latin typeface="メイリオ" pitchFamily="50" charset="-128"/>
              <a:ea typeface="メイリオ" pitchFamily="50" charset="-128"/>
              <a:cs typeface="メイリオ" pitchFamily="50" charset="-128"/>
            </a:endParaRPr>
          </a:p>
        </p:txBody>
      </p:sp>
      <p:sp>
        <p:nvSpPr>
          <p:cNvPr id="27" name="正方形/長方形 26"/>
          <p:cNvSpPr/>
          <p:nvPr/>
        </p:nvSpPr>
        <p:spPr>
          <a:xfrm>
            <a:off x="1162281" y="7447034"/>
            <a:ext cx="389850"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28" name="正方形/長方形 27"/>
          <p:cNvSpPr/>
          <p:nvPr/>
        </p:nvSpPr>
        <p:spPr>
          <a:xfrm>
            <a:off x="1627794" y="7447034"/>
            <a:ext cx="800219"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体育祭</a:t>
            </a:r>
            <a:endParaRPr lang="ja-JP" altLang="en-US" sz="1600" dirty="0"/>
          </a:p>
        </p:txBody>
      </p:sp>
      <p:sp>
        <p:nvSpPr>
          <p:cNvPr id="29" name="正方形/長方形 28"/>
          <p:cNvSpPr/>
          <p:nvPr/>
        </p:nvSpPr>
        <p:spPr>
          <a:xfrm>
            <a:off x="3902441" y="6695429"/>
            <a:ext cx="441146" cy="338554"/>
          </a:xfrm>
          <a:prstGeom prst="rect">
            <a:avLst/>
          </a:prstGeom>
        </p:spPr>
        <p:txBody>
          <a:bodyPr wrap="none">
            <a:spAutoFit/>
          </a:bodyPr>
          <a:lstStyle/>
          <a:p>
            <a:pPr algn="ctr"/>
            <a:r>
              <a:rPr lang="en-US" altLang="ja-JP" sz="1600" dirty="0" smtClean="0">
                <a:latin typeface="メイリオ" pitchFamily="50" charset="-128"/>
                <a:ea typeface="メイリオ" pitchFamily="50" charset="-128"/>
                <a:cs typeface="メイリオ" pitchFamily="50" charset="-128"/>
              </a:rPr>
              <a:t>15</a:t>
            </a:r>
          </a:p>
        </p:txBody>
      </p:sp>
      <p:sp>
        <p:nvSpPr>
          <p:cNvPr id="30" name="正方形/長方形 29"/>
          <p:cNvSpPr/>
          <p:nvPr/>
        </p:nvSpPr>
        <p:spPr>
          <a:xfrm>
            <a:off x="4286370" y="6695429"/>
            <a:ext cx="389850"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日</a:t>
            </a:r>
            <a:endParaRPr lang="ja-JP" altLang="en-US" sz="1600" dirty="0"/>
          </a:p>
        </p:txBody>
      </p:sp>
      <p:sp>
        <p:nvSpPr>
          <p:cNvPr id="31" name="正方形/長方形 30"/>
          <p:cNvSpPr/>
          <p:nvPr/>
        </p:nvSpPr>
        <p:spPr>
          <a:xfrm>
            <a:off x="4744290" y="6695429"/>
            <a:ext cx="1005403"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敬老の日</a:t>
            </a:r>
            <a:endParaRPr lang="ja-JP" altLang="en-US" sz="1600" dirty="0"/>
          </a:p>
        </p:txBody>
      </p:sp>
      <p:sp>
        <p:nvSpPr>
          <p:cNvPr id="32" name="正方形/長方形 31"/>
          <p:cNvSpPr/>
          <p:nvPr/>
        </p:nvSpPr>
        <p:spPr>
          <a:xfrm>
            <a:off x="3902441" y="6954907"/>
            <a:ext cx="441146" cy="338554"/>
          </a:xfrm>
          <a:prstGeom prst="rect">
            <a:avLst/>
          </a:prstGeom>
        </p:spPr>
        <p:txBody>
          <a:bodyPr wrap="none">
            <a:spAutoFit/>
          </a:bodyPr>
          <a:lstStyle/>
          <a:p>
            <a:pPr algn="ctr"/>
            <a:r>
              <a:rPr lang="en-US" altLang="ja-JP" sz="1600" dirty="0" smtClean="0">
                <a:latin typeface="メイリオ" pitchFamily="50" charset="-128"/>
                <a:ea typeface="メイリオ" pitchFamily="50" charset="-128"/>
                <a:cs typeface="メイリオ" pitchFamily="50" charset="-128"/>
              </a:rPr>
              <a:t>16</a:t>
            </a:r>
            <a:endParaRPr lang="ja-JP" altLang="en-US" sz="1600" dirty="0">
              <a:latin typeface="メイリオ" pitchFamily="50" charset="-128"/>
              <a:ea typeface="メイリオ" pitchFamily="50" charset="-128"/>
              <a:cs typeface="メイリオ" pitchFamily="50" charset="-128"/>
            </a:endParaRPr>
          </a:p>
        </p:txBody>
      </p:sp>
      <p:sp>
        <p:nvSpPr>
          <p:cNvPr id="33" name="正方形/長方形 32"/>
          <p:cNvSpPr/>
          <p:nvPr/>
        </p:nvSpPr>
        <p:spPr>
          <a:xfrm>
            <a:off x="4286370" y="6954907"/>
            <a:ext cx="389850"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月</a:t>
            </a:r>
            <a:endParaRPr lang="ja-JP" altLang="en-US" sz="1600" dirty="0">
              <a:latin typeface="メイリオ" pitchFamily="50" charset="-128"/>
              <a:ea typeface="メイリオ" pitchFamily="50" charset="-128"/>
              <a:cs typeface="メイリオ" pitchFamily="50" charset="-128"/>
            </a:endParaRPr>
          </a:p>
        </p:txBody>
      </p:sp>
      <p:sp>
        <p:nvSpPr>
          <p:cNvPr id="34" name="正方形/長方形 33"/>
          <p:cNvSpPr/>
          <p:nvPr/>
        </p:nvSpPr>
        <p:spPr>
          <a:xfrm>
            <a:off x="4744290" y="6954907"/>
            <a:ext cx="1620957"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体育祭練習開始</a:t>
            </a:r>
            <a:endParaRPr lang="ja-JP" altLang="en-US" sz="1600" dirty="0"/>
          </a:p>
        </p:txBody>
      </p:sp>
      <p:sp>
        <p:nvSpPr>
          <p:cNvPr id="35" name="正方形/長方形 34"/>
          <p:cNvSpPr/>
          <p:nvPr/>
        </p:nvSpPr>
        <p:spPr>
          <a:xfrm>
            <a:off x="3902442" y="7204181"/>
            <a:ext cx="441146" cy="338554"/>
          </a:xfrm>
          <a:prstGeom prst="rect">
            <a:avLst/>
          </a:prstGeom>
        </p:spPr>
        <p:txBody>
          <a:bodyPr wrap="none">
            <a:spAutoFit/>
          </a:bodyPr>
          <a:lstStyle/>
          <a:p>
            <a:pPr algn="ctr"/>
            <a:r>
              <a:rPr lang="en-US" altLang="ja-JP" sz="1600" dirty="0" smtClean="0">
                <a:latin typeface="メイリオ" pitchFamily="50" charset="-128"/>
                <a:ea typeface="メイリオ" pitchFamily="50" charset="-128"/>
                <a:cs typeface="メイリオ" pitchFamily="50" charset="-128"/>
              </a:rPr>
              <a:t>23</a:t>
            </a:r>
            <a:endParaRPr lang="ja-JP" altLang="en-US" sz="1600" dirty="0">
              <a:latin typeface="メイリオ" pitchFamily="50" charset="-128"/>
              <a:ea typeface="メイリオ" pitchFamily="50" charset="-128"/>
              <a:cs typeface="メイリオ" pitchFamily="50" charset="-128"/>
            </a:endParaRPr>
          </a:p>
        </p:txBody>
      </p:sp>
      <p:sp>
        <p:nvSpPr>
          <p:cNvPr id="36" name="正方形/長方形 35"/>
          <p:cNvSpPr/>
          <p:nvPr/>
        </p:nvSpPr>
        <p:spPr>
          <a:xfrm>
            <a:off x="4286370" y="7204181"/>
            <a:ext cx="389850"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月</a:t>
            </a:r>
            <a:endParaRPr lang="ja-JP" altLang="en-US" sz="1600" dirty="0"/>
          </a:p>
        </p:txBody>
      </p:sp>
      <p:sp>
        <p:nvSpPr>
          <p:cNvPr id="37" name="正方形/長方形 36"/>
          <p:cNvSpPr/>
          <p:nvPr/>
        </p:nvSpPr>
        <p:spPr>
          <a:xfrm>
            <a:off x="4744290" y="7204181"/>
            <a:ext cx="1005403" cy="338554"/>
          </a:xfrm>
          <a:prstGeom prst="rect">
            <a:avLst/>
          </a:prstGeom>
        </p:spPr>
        <p:txBody>
          <a:bodyPr wrap="none">
            <a:spAutoFit/>
          </a:bodyPr>
          <a:lstStyle/>
          <a:p>
            <a:r>
              <a:rPr lang="ja-JP" altLang="en-US" sz="1600" dirty="0" smtClean="0">
                <a:latin typeface="メイリオ" pitchFamily="50" charset="-128"/>
                <a:ea typeface="メイリオ" pitchFamily="50" charset="-128"/>
                <a:cs typeface="メイリオ" pitchFamily="50" charset="-128"/>
              </a:rPr>
              <a:t>秋分の日</a:t>
            </a:r>
            <a:endParaRPr lang="ja-JP" altLang="en-US" sz="1600" dirty="0"/>
          </a:p>
        </p:txBody>
      </p:sp>
      <p:sp>
        <p:nvSpPr>
          <p:cNvPr id="38" name="正方形/長方形 37"/>
          <p:cNvSpPr/>
          <p:nvPr/>
        </p:nvSpPr>
        <p:spPr>
          <a:xfrm>
            <a:off x="3928089" y="7447034"/>
            <a:ext cx="389850" cy="338554"/>
          </a:xfrm>
          <a:prstGeom prst="rect">
            <a:avLst/>
          </a:prstGeom>
        </p:spPr>
        <p:txBody>
          <a:bodyPr wrap="none">
            <a:spAutoFit/>
          </a:bodyPr>
          <a:lstStyle/>
          <a:p>
            <a:pPr algn="ctr"/>
            <a:r>
              <a:rPr lang="ja-JP" altLang="en-US" sz="1600" dirty="0" smtClean="0">
                <a:latin typeface="メイリオ" pitchFamily="50" charset="-128"/>
                <a:ea typeface="メイリオ" pitchFamily="50" charset="-128"/>
                <a:cs typeface="メイリオ" pitchFamily="50" charset="-128"/>
              </a:rPr>
              <a:t>○</a:t>
            </a:r>
            <a:endParaRPr lang="ja-JP" altLang="en-US" sz="1600" dirty="0">
              <a:latin typeface="メイリオ" pitchFamily="50" charset="-128"/>
              <a:ea typeface="メイリオ" pitchFamily="50" charset="-128"/>
              <a:cs typeface="メイリオ" pitchFamily="50" charset="-128"/>
            </a:endParaRPr>
          </a:p>
        </p:txBody>
      </p:sp>
      <p:sp>
        <p:nvSpPr>
          <p:cNvPr id="39" name="正方形/長方形 38"/>
          <p:cNvSpPr/>
          <p:nvPr/>
        </p:nvSpPr>
        <p:spPr>
          <a:xfrm>
            <a:off x="4286370" y="7447034"/>
            <a:ext cx="389850" cy="338554"/>
          </a:xfrm>
          <a:prstGeom prst="rect">
            <a:avLst/>
          </a:prstGeom>
        </p:spPr>
        <p:txBody>
          <a:bodyPr wrap="none">
            <a:spAutoFit/>
          </a:bodyPr>
          <a:lstStyle/>
          <a:p>
            <a:pPr algn="ctr"/>
            <a:r>
              <a:rPr lang="ja-JP" altLang="en-US" sz="1600" dirty="0" smtClean="0">
                <a:latin typeface="メイリオ" pitchFamily="50" charset="-128"/>
                <a:ea typeface="メイリオ" pitchFamily="50" charset="-128"/>
                <a:cs typeface="メイリオ" pitchFamily="50" charset="-128"/>
              </a:rPr>
              <a:t>○</a:t>
            </a:r>
            <a:endParaRPr lang="ja-JP" altLang="en-US" sz="1600" dirty="0">
              <a:latin typeface="メイリオ" pitchFamily="50" charset="-128"/>
              <a:ea typeface="メイリオ" pitchFamily="50" charset="-128"/>
              <a:cs typeface="メイリオ" pitchFamily="50" charset="-128"/>
            </a:endParaRPr>
          </a:p>
        </p:txBody>
      </p:sp>
      <p:sp>
        <p:nvSpPr>
          <p:cNvPr id="40" name="正方形/長方形 39"/>
          <p:cNvSpPr/>
          <p:nvPr/>
        </p:nvSpPr>
        <p:spPr>
          <a:xfrm>
            <a:off x="4744290" y="7447034"/>
            <a:ext cx="1005403" cy="338554"/>
          </a:xfrm>
          <a:prstGeom prst="rect">
            <a:avLst/>
          </a:prstGeom>
        </p:spPr>
        <p:txBody>
          <a:bodyPr wrap="none">
            <a:spAutoFit/>
          </a:bodyPr>
          <a:lstStyle/>
          <a:p>
            <a:pPr algn="ctr"/>
            <a:r>
              <a:rPr lang="ja-JP" altLang="en-US" sz="1600" dirty="0" smtClean="0">
                <a:latin typeface="メイリオ" pitchFamily="50" charset="-128"/>
                <a:ea typeface="メイリオ" pitchFamily="50" charset="-128"/>
                <a:cs typeface="メイリオ" pitchFamily="50" charset="-128"/>
              </a:rPr>
              <a:t>○○○○</a:t>
            </a:r>
            <a:endParaRPr lang="ja-JP" altLang="en-US" sz="1600" dirty="0">
              <a:latin typeface="メイリオ" pitchFamily="50" charset="-128"/>
              <a:ea typeface="メイリオ" pitchFamily="50" charset="-128"/>
              <a:cs typeface="メイリオ" pitchFamily="50" charset="-128"/>
            </a:endParaRPr>
          </a:p>
        </p:txBody>
      </p:sp>
      <p:pic>
        <p:nvPicPr>
          <p:cNvPr id="1026" name="Picture 2" descr="C:\Users\wellenetz-dell\AppData\Local\Microsoft\Windows\Temporary Internet Files\Content.IE5\GLVO3FND\MC900397865[1].wmf"/>
          <p:cNvPicPr>
            <a:picLocks noChangeAspect="1" noChangeArrowheads="1"/>
          </p:cNvPicPr>
          <p:nvPr/>
        </p:nvPicPr>
        <p:blipFill>
          <a:blip r:embed="rId2" cstate="print"/>
          <a:srcRect/>
          <a:stretch>
            <a:fillRect/>
          </a:stretch>
        </p:blipFill>
        <p:spPr bwMode="auto">
          <a:xfrm>
            <a:off x="3046475" y="6341424"/>
            <a:ext cx="326145" cy="337426"/>
          </a:xfrm>
          <a:prstGeom prst="rect">
            <a:avLst/>
          </a:prstGeom>
          <a:noFill/>
        </p:spPr>
      </p:pic>
      <p:pic>
        <p:nvPicPr>
          <p:cNvPr id="1027" name="Picture 3" descr="C:\Users\wellenetz-dell\AppData\Local\Microsoft\Windows\Temporary Internet Files\Content.IE5\Y631N2FU\MC900325832[1].wmf"/>
          <p:cNvPicPr>
            <a:picLocks noChangeAspect="1" noChangeArrowheads="1"/>
          </p:cNvPicPr>
          <p:nvPr/>
        </p:nvPicPr>
        <p:blipFill>
          <a:blip r:embed="rId3" cstate="print"/>
          <a:srcRect/>
          <a:stretch>
            <a:fillRect/>
          </a:stretch>
        </p:blipFill>
        <p:spPr bwMode="auto">
          <a:xfrm flipH="1">
            <a:off x="2606728" y="8633361"/>
            <a:ext cx="374875" cy="374875"/>
          </a:xfrm>
          <a:prstGeom prst="rect">
            <a:avLst/>
          </a:prstGeom>
          <a:noFill/>
        </p:spPr>
      </p:pic>
      <p:pic>
        <p:nvPicPr>
          <p:cNvPr id="1028" name="Picture 4" descr="C:\Users\wellenetz-dell\AppData\Local\Microsoft\Windows\Temporary Internet Files\Content.IE5\GLVO3FND\MC900238969[1].wmf"/>
          <p:cNvPicPr>
            <a:picLocks noChangeAspect="1" noChangeArrowheads="1"/>
          </p:cNvPicPr>
          <p:nvPr/>
        </p:nvPicPr>
        <p:blipFill>
          <a:blip r:embed="rId4" cstate="print"/>
          <a:srcRect/>
          <a:stretch>
            <a:fillRect/>
          </a:stretch>
        </p:blipFill>
        <p:spPr bwMode="auto">
          <a:xfrm>
            <a:off x="2632632" y="2633473"/>
            <a:ext cx="229322" cy="431091"/>
          </a:xfrm>
          <a:prstGeom prst="rect">
            <a:avLst/>
          </a:prstGeom>
          <a:noFill/>
        </p:spPr>
      </p:pic>
      <p:sp>
        <p:nvSpPr>
          <p:cNvPr id="41" name="正方形/長方形 40"/>
          <p:cNvSpPr/>
          <p:nvPr/>
        </p:nvSpPr>
        <p:spPr>
          <a:xfrm>
            <a:off x="5367647" y="9060873"/>
            <a:ext cx="1603169" cy="1056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写真を入れて下さい</a:t>
            </a:r>
            <a:endParaRPr kumimoji="1" lang="ja-JP" altLang="en-US" dirty="0"/>
          </a:p>
        </p:txBody>
      </p:sp>
    </p:spTree>
    <p:extLst>
      <p:ext uri="{BB962C8B-B14F-4D97-AF65-F5344CB8AC3E}">
        <p14:creationId xmlns:p14="http://schemas.microsoft.com/office/powerpoint/2010/main" val="3210186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14おたより">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51.pptx" id="{D8CEF92E-E621-4889-A2C4-D44EA4896D94}" vid="{7BA0B976-7AA0-4750-86DE-53A6EBAC7E7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373</Words>
  <Application>Microsoft Office PowerPoint</Application>
  <PresentationFormat>ユーザー設定</PresentationFormat>
  <Paragraphs>96</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14おたより</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2014-07-08T07:35:02Z</dcterms:created>
  <dcterms:modified xsi:type="dcterms:W3CDTF">2014-07-29T05:41:50Z</dcterms:modified>
</cp:coreProperties>
</file>