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640000"/>
    <a:srgbClr val="FFC000"/>
    <a:srgbClr val="3E0000"/>
    <a:srgbClr val="B00E17"/>
    <a:srgbClr val="905A36"/>
    <a:srgbClr val="905B37"/>
    <a:srgbClr val="B5AC3A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図形グループ 31"/>
          <p:cNvGrpSpPr/>
          <p:nvPr/>
        </p:nvGrpSpPr>
        <p:grpSpPr>
          <a:xfrm>
            <a:off x="-265624" y="0"/>
            <a:ext cx="8306822" cy="4645491"/>
            <a:chOff x="-265624" y="0"/>
            <a:chExt cx="8306822" cy="4645491"/>
          </a:xfrm>
        </p:grpSpPr>
        <p:sp>
          <p:nvSpPr>
            <p:cNvPr id="31" name="正方形/長方形 30"/>
            <p:cNvSpPr/>
            <p:nvPr/>
          </p:nvSpPr>
          <p:spPr>
            <a:xfrm>
              <a:off x="0" y="0"/>
              <a:ext cx="7775575" cy="247313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弧 29"/>
            <p:cNvSpPr/>
            <p:nvPr/>
          </p:nvSpPr>
          <p:spPr>
            <a:xfrm>
              <a:off x="-265624" y="1368381"/>
              <a:ext cx="8306822" cy="3277110"/>
            </a:xfrm>
            <a:prstGeom prst="arc">
              <a:avLst>
                <a:gd name="adj1" fmla="val 11231206"/>
                <a:gd name="adj2" fmla="val 21196095"/>
              </a:avLst>
            </a:prstGeom>
            <a:solidFill>
              <a:srgbClr val="FFFFFF"/>
            </a:solidFill>
            <a:ln w="57150" cmpd="thickThin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720363" y="1148607"/>
            <a:ext cx="6334848" cy="1503970"/>
          </a:xfrm>
          <a:prstGeom prst="rect">
            <a:avLst/>
          </a:prstGeom>
          <a:noFill/>
        </p:spPr>
        <p:txBody>
          <a:bodyPr wrap="none" rtlCol="0" anchor="ctr">
            <a:prstTxWarp prst="textArchUp">
              <a:avLst>
                <a:gd name="adj" fmla="val 11125891"/>
              </a:avLst>
            </a:prstTxWarp>
            <a:spAutoFit/>
          </a:bodyPr>
          <a:lstStyle/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学校菜園でとれた新鮮な野菜を</a:t>
            </a:r>
            <a:endParaRPr kumimoji="1" lang="en-US" altLang="ja-JP" sz="2800" b="1" dirty="0" smtClean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みんなでおいしく食べよう！</a:t>
            </a:r>
            <a:endParaRPr kumimoji="1" lang="ja-JP" altLang="en-US" sz="36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594875" y="6768089"/>
            <a:ext cx="6607931" cy="2138137"/>
          </a:xfrm>
          <a:prstGeom prst="roundRect">
            <a:avLst>
              <a:gd name="adj" fmla="val 8396"/>
            </a:avLst>
          </a:prstGeom>
          <a:ln w="57150" cmpd="sng">
            <a:solidFill>
              <a:schemeClr val="accent5">
                <a:lumMod val="75000"/>
              </a:schemeClr>
            </a:solidFill>
          </a:ln>
          <a:effectLst>
            <a:outerShdw dist="101600" dir="1920000" sx="101000" sy="101000" algn="tl" rotWithShape="0">
              <a:srgbClr val="ED7D31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 rot="20969333">
            <a:off x="1837669" y="1463127"/>
            <a:ext cx="11312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 smtClean="0">
                <a:solidFill>
                  <a:schemeClr val="accent5">
                    <a:lumMod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ＤＦＰ太丸ゴシック体"/>
              </a:rPr>
              <a:t>学</a:t>
            </a:r>
            <a:endParaRPr kumimoji="1" lang="ja-JP" altLang="en-US" sz="6000" b="1" dirty="0">
              <a:solidFill>
                <a:schemeClr val="accent5">
                  <a:lumMod val="75000"/>
                </a:schemeClr>
              </a:solidFill>
              <a:latin typeface="HG丸ｺﾞｼｯｸM-PRO" pitchFamily="50" charset="-128"/>
              <a:ea typeface="HG丸ｺﾞｼｯｸM-PRO" pitchFamily="50" charset="-128"/>
              <a:cs typeface="ＤＦＰ太丸ゴシック体"/>
            </a:endParaRPr>
          </a:p>
        </p:txBody>
      </p:sp>
      <p:sp>
        <p:nvSpPr>
          <p:cNvPr id="2" name="円形吹き出し 1"/>
          <p:cNvSpPr/>
          <p:nvPr/>
        </p:nvSpPr>
        <p:spPr>
          <a:xfrm rot="20526917">
            <a:off x="589589" y="1876218"/>
            <a:ext cx="1220746" cy="731391"/>
          </a:xfrm>
          <a:prstGeom prst="wedgeEllipseCallout">
            <a:avLst>
              <a:gd name="adj1" fmla="val 37607"/>
              <a:gd name="adj2" fmla="val 6379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/>
              <a:t>第</a:t>
            </a:r>
            <a:r>
              <a:rPr lang="en-US" altLang="ja-JP" sz="1600" dirty="0" smtClean="0"/>
              <a:t>13</a:t>
            </a:r>
            <a:r>
              <a:rPr lang="ja-JP" altLang="en-US" sz="1600" dirty="0" smtClean="0"/>
              <a:t>回</a:t>
            </a:r>
            <a:endParaRPr kumimoji="1" lang="ja-JP" altLang="en-US" sz="1600" dirty="0"/>
          </a:p>
        </p:txBody>
      </p:sp>
      <p:pic>
        <p:nvPicPr>
          <p:cNvPr id="8" name="図 7" descr="bbq-01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4778">
            <a:off x="446066" y="2504555"/>
            <a:ext cx="7093132" cy="3181520"/>
          </a:xfrm>
          <a:prstGeom prst="rect">
            <a:avLst/>
          </a:prstGeom>
          <a:effectLst>
            <a:outerShdw dist="101600" dir="7020000" sx="101000" sy="101000" algn="tl" rotWithShape="0">
              <a:schemeClr val="accent2"/>
            </a:outerShdw>
          </a:effectLst>
        </p:spPr>
      </p:pic>
      <p:pic>
        <p:nvPicPr>
          <p:cNvPr id="9" name="図 8" descr="bbq-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52093" flipH="1">
            <a:off x="2251988" y="5087297"/>
            <a:ext cx="1660005" cy="209008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図 9" descr="bbq-0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0876">
            <a:off x="3875772" y="5050377"/>
            <a:ext cx="1385130" cy="197840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図 10" descr="bbq-0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7586">
            <a:off x="717038" y="5411488"/>
            <a:ext cx="1648968" cy="135940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図 11" descr="bbq-05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25012">
            <a:off x="5548478" y="4902508"/>
            <a:ext cx="1231432" cy="217756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306070"/>
              </p:ext>
            </p:extLst>
          </p:nvPr>
        </p:nvGraphicFramePr>
        <p:xfrm>
          <a:off x="392017" y="9601492"/>
          <a:ext cx="7118952" cy="741680"/>
        </p:xfrm>
        <a:graphic>
          <a:graphicData uri="http://schemas.openxmlformats.org/drawingml/2006/table">
            <a:tbl>
              <a:tblPr firstRow="1" bandRow="1"/>
              <a:tblGrid>
                <a:gridCol w="1186492"/>
                <a:gridCol w="1186492"/>
                <a:gridCol w="1186492"/>
                <a:gridCol w="1186492"/>
                <a:gridCol w="1186492"/>
                <a:gridCol w="118649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児童名：</a:t>
                      </a:r>
                      <a:endParaRPr kumimoji="1" lang="ja-JP" altLang="en-US" sz="1200" dirty="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年　　組</a:t>
                      </a:r>
                      <a:endParaRPr kumimoji="1" lang="ja-JP" altLang="en-US" sz="1200" dirty="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児童名：</a:t>
                      </a:r>
                      <a:endParaRPr kumimoji="1" lang="ja-JP" altLang="en-US" sz="1200" dirty="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年　　組</a:t>
                      </a:r>
                      <a:endParaRPr kumimoji="1" lang="ja-JP" altLang="en-US" sz="1200" dirty="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参加保護者名：</a:t>
                      </a:r>
                      <a:endParaRPr kumimoji="1" lang="ja-JP" altLang="en-US" sz="1200" dirty="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電話番号：</a:t>
                      </a:r>
                      <a:endParaRPr kumimoji="1" lang="ja-JP" altLang="en-US" sz="1200" dirty="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3" name="図形グループ 12"/>
          <p:cNvGrpSpPr/>
          <p:nvPr/>
        </p:nvGrpSpPr>
        <p:grpSpPr>
          <a:xfrm>
            <a:off x="930045" y="6905607"/>
            <a:ext cx="6031598" cy="1872377"/>
            <a:chOff x="688878" y="7034504"/>
            <a:chExt cx="6361028" cy="1974642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688878" y="7492226"/>
              <a:ext cx="4098921" cy="38055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ja-JP" altLang="en-US" sz="1800" dirty="0" smtClean="0"/>
                <a:t>場所：アスクル小学校　家庭科室、校庭</a:t>
              </a:r>
              <a:endParaRPr lang="en-US" altLang="ja-JP" sz="1800" dirty="0" smtClean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697220" y="8660307"/>
              <a:ext cx="6220634" cy="348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600" dirty="0" smtClean="0"/>
                <a:t>お問合せ</a:t>
              </a:r>
              <a:r>
                <a:rPr lang="ja-JP" altLang="en-US" sz="1600" dirty="0" smtClean="0"/>
                <a:t>：</a:t>
              </a:r>
              <a:r>
                <a:rPr kumimoji="1" lang="ja-JP" altLang="en-US" sz="1600" dirty="0" smtClean="0"/>
                <a:t>アスクル小学校バーベキュー事務局（０３</a:t>
              </a:r>
              <a:r>
                <a:rPr kumimoji="1" lang="en-US" altLang="ja-JP" sz="1600" dirty="0" smtClean="0"/>
                <a:t>−</a:t>
              </a:r>
              <a:r>
                <a:rPr kumimoji="1" lang="ja-JP" altLang="en-US" sz="1600" dirty="0" smtClean="0"/>
                <a:t>１２３４</a:t>
              </a:r>
              <a:r>
                <a:rPr kumimoji="1" lang="en-US" altLang="ja-JP" sz="1600" dirty="0" smtClean="0"/>
                <a:t>−</a:t>
              </a:r>
              <a:r>
                <a:rPr kumimoji="1" lang="ja-JP" altLang="en-US" sz="1600" dirty="0" smtClean="0"/>
                <a:t>１１１１）</a:t>
              </a:r>
              <a:endParaRPr kumimoji="1" lang="ja-JP" altLang="en-US" sz="16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688878" y="7962052"/>
              <a:ext cx="6361028" cy="66596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ja-JP" altLang="en-US" sz="1800" dirty="0" smtClean="0"/>
                <a:t>もちもの：</a:t>
              </a:r>
              <a:r>
                <a:rPr lang="ja-JP" altLang="en-US" sz="1800" dirty="0" smtClean="0"/>
                <a:t>・エプロン　・三角巾　</a:t>
              </a:r>
              <a:r>
                <a:rPr lang="ja-JP" altLang="en-US" sz="1800" dirty="0"/>
                <a:t>・</a:t>
              </a:r>
              <a:r>
                <a:rPr lang="ja-JP" altLang="en-US" sz="1800" dirty="0" smtClean="0"/>
                <a:t>マスク　・おしぼり　・雑巾</a:t>
              </a:r>
              <a:endParaRPr lang="en-US" altLang="ja-JP" sz="1800" dirty="0" smtClean="0"/>
            </a:p>
            <a:p>
              <a:r>
                <a:rPr lang="ja-JP" altLang="en-US" sz="1800" dirty="0" smtClean="0"/>
                <a:t>　　　　　　・軍手　・ゴミ袋　・紙皿　・紙コップ　・箸、フォークなど</a:t>
              </a:r>
              <a:endParaRPr kumimoji="1" lang="ja-JP" altLang="en-US" sz="1800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688878" y="7034504"/>
              <a:ext cx="4581346" cy="38055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ja-JP" altLang="en-US" sz="1800" dirty="0" smtClean="0"/>
                <a:t>日程：</a:t>
              </a:r>
              <a:r>
                <a:rPr kumimoji="1" lang="en-US" altLang="ja-JP" sz="1800" dirty="0" smtClean="0"/>
                <a:t>9</a:t>
              </a:r>
              <a:r>
                <a:rPr lang="ja-JP" altLang="en-US" sz="1800" dirty="0" smtClean="0"/>
                <a:t>月</a:t>
              </a:r>
              <a:r>
                <a:rPr lang="en-US" altLang="ja-JP" sz="1800" dirty="0" smtClean="0"/>
                <a:t>6</a:t>
              </a:r>
              <a:r>
                <a:rPr lang="ja-JP" altLang="en-US" sz="1800" dirty="0" smtClean="0"/>
                <a:t>日</a:t>
              </a:r>
              <a:r>
                <a:rPr lang="en-US" altLang="ja-JP" sz="1800" dirty="0"/>
                <a:t>(</a:t>
              </a:r>
              <a:r>
                <a:rPr lang="ja-JP" altLang="en-US" sz="1800" dirty="0"/>
                <a:t>土</a:t>
              </a:r>
              <a:r>
                <a:rPr lang="en-US" altLang="ja-JP" sz="1800" dirty="0" smtClean="0"/>
                <a:t>)</a:t>
              </a:r>
              <a:r>
                <a:rPr lang="ja-JP" altLang="en-US" sz="1800" dirty="0" smtClean="0"/>
                <a:t>　午後</a:t>
              </a:r>
              <a:r>
                <a:rPr lang="en-US" altLang="ja-JP" sz="1800" dirty="0" smtClean="0"/>
                <a:t>1</a:t>
              </a:r>
              <a:r>
                <a:rPr lang="ja-JP" altLang="en-US" sz="1800" dirty="0" smtClean="0"/>
                <a:t>時</a:t>
              </a:r>
              <a:r>
                <a:rPr lang="en-US" altLang="ja-JP" sz="1800" dirty="0" smtClean="0"/>
                <a:t>〜4</a:t>
              </a:r>
              <a:r>
                <a:rPr lang="ja-JP" altLang="en-US" sz="1800" dirty="0" smtClean="0"/>
                <a:t>時　雨天中止</a:t>
              </a:r>
              <a:endParaRPr lang="en-US" altLang="ja-JP" sz="1800" dirty="0" smtClean="0"/>
            </a:p>
          </p:txBody>
        </p:sp>
      </p:grpSp>
      <p:cxnSp>
        <p:nvCxnSpPr>
          <p:cNvPr id="22" name="直線コネクタ 21"/>
          <p:cNvCxnSpPr/>
          <p:nvPr/>
        </p:nvCxnSpPr>
        <p:spPr>
          <a:xfrm>
            <a:off x="0" y="9328191"/>
            <a:ext cx="7775575" cy="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712729" y="9154542"/>
            <a:ext cx="20954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バーベキュー参加申込書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 rot="248451">
            <a:off x="2793801" y="1506936"/>
            <a:ext cx="15220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 smtClean="0">
                <a:solidFill>
                  <a:schemeClr val="accent5">
                    <a:lumMod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ＤＦＰ太丸ゴシック体"/>
              </a:rPr>
              <a:t>校</a:t>
            </a:r>
            <a:endParaRPr kumimoji="1" lang="ja-JP" altLang="en-US" sz="6000" b="1" dirty="0">
              <a:solidFill>
                <a:schemeClr val="accent5">
                  <a:lumMod val="75000"/>
                </a:schemeClr>
              </a:solidFill>
              <a:latin typeface="HG丸ｺﾞｼｯｸM-PRO" pitchFamily="50" charset="-128"/>
              <a:ea typeface="HG丸ｺﾞｼｯｸM-PRO" pitchFamily="50" charset="-128"/>
              <a:cs typeface="ＤＦＰ太丸ゴシック体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 rot="21240727">
            <a:off x="4194754" y="1663689"/>
            <a:ext cx="7511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200" b="1" dirty="0" smtClean="0">
                <a:ln>
                  <a:solidFill>
                    <a:srgbClr val="000000"/>
                  </a:solidFill>
                </a:ln>
                <a:solidFill>
                  <a:schemeClr val="accent2"/>
                </a:solidFill>
                <a:latin typeface="ＤＦＰ太丸ゴシック体"/>
                <a:ea typeface="ＤＦＰ太丸ゴシック体"/>
                <a:cs typeface="ＤＦＰ太丸ゴシック体"/>
              </a:rPr>
              <a:t>D</a:t>
            </a:r>
            <a:endParaRPr kumimoji="1" lang="ja-JP" altLang="en-US" sz="7200" b="1" dirty="0">
              <a:solidFill>
                <a:schemeClr val="accent5">
                  <a:lumMod val="75000"/>
                </a:schemeClr>
              </a:solidFill>
              <a:latin typeface="ＤＦＰ太丸ゴシック体"/>
              <a:ea typeface="ＤＦＰ太丸ゴシック体"/>
              <a:cs typeface="ＤＦＰ太丸ゴシック体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226428">
            <a:off x="4881589" y="1711922"/>
            <a:ext cx="754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200" b="1" dirty="0" smtClean="0">
                <a:ln>
                  <a:solidFill>
                    <a:srgbClr val="000000"/>
                  </a:solidFill>
                </a:ln>
                <a:solidFill>
                  <a:schemeClr val="accent2"/>
                </a:solidFill>
                <a:latin typeface="ＤＦＰ太丸ゴシック体"/>
                <a:ea typeface="ＤＦＰ太丸ゴシック体"/>
                <a:cs typeface="ＤＦＰ太丸ゴシック体"/>
              </a:rPr>
              <a:t>E</a:t>
            </a:r>
            <a:endParaRPr kumimoji="1" lang="ja-JP" altLang="en-US" sz="7200" b="1" dirty="0">
              <a:solidFill>
                <a:schemeClr val="accent5">
                  <a:lumMod val="75000"/>
                </a:schemeClr>
              </a:solidFill>
              <a:latin typeface="ＤＦＰ太丸ゴシック体"/>
              <a:ea typeface="ＤＦＰ太丸ゴシック体"/>
              <a:cs typeface="ＤＦＰ太丸ゴシック体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151229" y="10337009"/>
            <a:ext cx="45005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50" dirty="0" smtClean="0"/>
              <a:t>申し込みは</a:t>
            </a:r>
            <a:r>
              <a:rPr kumimoji="1" lang="en-US" altLang="ja-JP" sz="1050" dirty="0" smtClean="0"/>
              <a:t>7</a:t>
            </a:r>
            <a:r>
              <a:rPr kumimoji="1" lang="ja-JP" altLang="en-US" sz="1050" dirty="0" smtClean="0"/>
              <a:t>月</a:t>
            </a:r>
            <a:r>
              <a:rPr kumimoji="1" lang="en-US" altLang="ja-JP" sz="1050" dirty="0" smtClean="0"/>
              <a:t>18</a:t>
            </a:r>
            <a:r>
              <a:rPr kumimoji="1" lang="ja-JP" altLang="en-US" sz="1050" dirty="0" smtClean="0"/>
              <a:t>日金曜締切です。各クラスの担任の先生にご提出ください。</a:t>
            </a:r>
            <a:endParaRPr kumimoji="1" lang="ja-JP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192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2014-07-08T07:38:36Z</dcterms:created>
  <dcterms:modified xsi:type="dcterms:W3CDTF">2014-07-08T07:38:43Z</dcterms:modified>
</cp:coreProperties>
</file>