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6567"/>
    <a:srgbClr val="FD7271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-2346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06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 descr="C:\Users\wellenetz-temp\Desktop\ppt\2014\アスクルチラシ6月分\wellenetz制作\新規0703\デザイナー変換\ASKUL_chirashi_food_re.t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1" b="-425"/>
          <a:stretch>
            <a:fillRect/>
          </a:stretch>
        </p:blipFill>
        <p:spPr bwMode="auto">
          <a:xfrm>
            <a:off x="-3176" y="221226"/>
            <a:ext cx="7778751" cy="10686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4466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710"/>
          <p:cNvGrpSpPr/>
          <p:nvPr/>
        </p:nvGrpSpPr>
        <p:grpSpPr>
          <a:xfrm>
            <a:off x="2069050" y="2435225"/>
            <a:ext cx="1628775" cy="152400"/>
            <a:chOff x="1900238" y="2435225"/>
            <a:chExt cx="1628775" cy="152400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522538" y="2435225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4"/>
                </a:cxn>
                <a:cxn ang="0">
                  <a:pos x="634" y="74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4"/>
                </a:cxn>
                <a:cxn ang="0">
                  <a:pos x="628" y="6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4"/>
                  </a:lnTo>
                  <a:lnTo>
                    <a:pt x="634" y="74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4"/>
                  </a:lnTo>
                  <a:lnTo>
                    <a:pt x="628" y="6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F7C8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900238" y="2435225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4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4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1938338" y="2446875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2553285" y="2446875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069050" y="2663825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069050" y="281305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EB6D8E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069051" y="3009898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5555200" y="281305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 smtClean="0">
                <a:solidFill>
                  <a:srgbClr val="8FC322"/>
                </a:solidFill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152" name="Freeform 104"/>
          <p:cNvSpPr>
            <a:spLocks/>
          </p:cNvSpPr>
          <p:nvPr/>
        </p:nvSpPr>
        <p:spPr bwMode="auto">
          <a:xfrm>
            <a:off x="2691350" y="4013200"/>
            <a:ext cx="1006475" cy="152400"/>
          </a:xfrm>
          <a:custGeom>
            <a:avLst/>
            <a:gdLst/>
            <a:ahLst/>
            <a:cxnLst>
              <a:cxn ang="0">
                <a:pos x="612" y="0"/>
              </a:cxn>
              <a:cxn ang="0">
                <a:pos x="0" y="0"/>
              </a:cxn>
              <a:cxn ang="0">
                <a:pos x="0" y="96"/>
              </a:cxn>
              <a:cxn ang="0">
                <a:pos x="612" y="96"/>
              </a:cxn>
              <a:cxn ang="0">
                <a:pos x="612" y="96"/>
              </a:cxn>
              <a:cxn ang="0">
                <a:pos x="620" y="94"/>
              </a:cxn>
              <a:cxn ang="0">
                <a:pos x="628" y="90"/>
              </a:cxn>
              <a:cxn ang="0">
                <a:pos x="632" y="84"/>
              </a:cxn>
              <a:cxn ang="0">
                <a:pos x="634" y="76"/>
              </a:cxn>
              <a:cxn ang="0">
                <a:pos x="634" y="22"/>
              </a:cxn>
              <a:cxn ang="0">
                <a:pos x="634" y="22"/>
              </a:cxn>
              <a:cxn ang="0">
                <a:pos x="632" y="14"/>
              </a:cxn>
              <a:cxn ang="0">
                <a:pos x="628" y="6"/>
              </a:cxn>
              <a:cxn ang="0">
                <a:pos x="620" y="2"/>
              </a:cxn>
              <a:cxn ang="0">
                <a:pos x="612" y="0"/>
              </a:cxn>
              <a:cxn ang="0">
                <a:pos x="612" y="0"/>
              </a:cxn>
            </a:cxnLst>
            <a:rect l="0" t="0" r="r" b="b"/>
            <a:pathLst>
              <a:path w="634" h="96">
                <a:moveTo>
                  <a:pt x="612" y="0"/>
                </a:moveTo>
                <a:lnTo>
                  <a:pt x="0" y="0"/>
                </a:lnTo>
                <a:lnTo>
                  <a:pt x="0" y="96"/>
                </a:lnTo>
                <a:lnTo>
                  <a:pt x="612" y="96"/>
                </a:lnTo>
                <a:lnTo>
                  <a:pt x="612" y="96"/>
                </a:lnTo>
                <a:lnTo>
                  <a:pt x="620" y="94"/>
                </a:lnTo>
                <a:lnTo>
                  <a:pt x="628" y="90"/>
                </a:lnTo>
                <a:lnTo>
                  <a:pt x="632" y="84"/>
                </a:lnTo>
                <a:lnTo>
                  <a:pt x="634" y="76"/>
                </a:lnTo>
                <a:lnTo>
                  <a:pt x="634" y="22"/>
                </a:lnTo>
                <a:lnTo>
                  <a:pt x="634" y="22"/>
                </a:lnTo>
                <a:lnTo>
                  <a:pt x="632" y="14"/>
                </a:lnTo>
                <a:lnTo>
                  <a:pt x="628" y="6"/>
                </a:lnTo>
                <a:lnTo>
                  <a:pt x="620" y="2"/>
                </a:lnTo>
                <a:lnTo>
                  <a:pt x="612" y="0"/>
                </a:lnTo>
                <a:lnTo>
                  <a:pt x="612" y="0"/>
                </a:lnTo>
                <a:close/>
              </a:path>
            </a:pathLst>
          </a:custGeom>
          <a:solidFill>
            <a:srgbClr val="A4D19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53" name="Freeform 105"/>
          <p:cNvSpPr>
            <a:spLocks/>
          </p:cNvSpPr>
          <p:nvPr/>
        </p:nvSpPr>
        <p:spPr bwMode="auto">
          <a:xfrm>
            <a:off x="2069050" y="4013200"/>
            <a:ext cx="622300" cy="15240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4"/>
              </a:cxn>
              <a:cxn ang="0">
                <a:pos x="0" y="22"/>
              </a:cxn>
              <a:cxn ang="0">
                <a:pos x="0" y="76"/>
              </a:cxn>
              <a:cxn ang="0">
                <a:pos x="0" y="76"/>
              </a:cxn>
              <a:cxn ang="0">
                <a:pos x="2" y="84"/>
              </a:cxn>
              <a:cxn ang="0">
                <a:pos x="6" y="90"/>
              </a:cxn>
              <a:cxn ang="0">
                <a:pos x="14" y="94"/>
              </a:cxn>
              <a:cxn ang="0">
                <a:pos x="22" y="96"/>
              </a:cxn>
              <a:cxn ang="0">
                <a:pos x="392" y="96"/>
              </a:cxn>
              <a:cxn ang="0">
                <a:pos x="392" y="0"/>
              </a:cxn>
              <a:cxn ang="0">
                <a:pos x="22" y="0"/>
              </a:cxn>
            </a:cxnLst>
            <a:rect l="0" t="0" r="r" b="b"/>
            <a:pathLst>
              <a:path w="392" h="96">
                <a:moveTo>
                  <a:pt x="22" y="0"/>
                </a:move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4"/>
                </a:lnTo>
                <a:lnTo>
                  <a:pt x="0" y="22"/>
                </a:lnTo>
                <a:lnTo>
                  <a:pt x="0" y="76"/>
                </a:lnTo>
                <a:lnTo>
                  <a:pt x="0" y="76"/>
                </a:lnTo>
                <a:lnTo>
                  <a:pt x="2" y="84"/>
                </a:lnTo>
                <a:lnTo>
                  <a:pt x="6" y="90"/>
                </a:lnTo>
                <a:lnTo>
                  <a:pt x="14" y="94"/>
                </a:lnTo>
                <a:lnTo>
                  <a:pt x="22" y="96"/>
                </a:lnTo>
                <a:lnTo>
                  <a:pt x="392" y="96"/>
                </a:lnTo>
                <a:lnTo>
                  <a:pt x="392" y="0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60" name="Rectangle 112"/>
          <p:cNvSpPr>
            <a:spLocks noChangeArrowheads="1"/>
          </p:cNvSpPr>
          <p:nvPr/>
        </p:nvSpPr>
        <p:spPr bwMode="auto">
          <a:xfrm>
            <a:off x="2069050" y="4391025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2BAC39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215" name="Rectangle 167"/>
          <p:cNvSpPr>
            <a:spLocks noChangeArrowheads="1"/>
          </p:cNvSpPr>
          <p:nvPr/>
        </p:nvSpPr>
        <p:spPr bwMode="auto">
          <a:xfrm>
            <a:off x="5555200" y="4391025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A599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商品名をい</a:t>
            </a:r>
            <a:r>
              <a:rPr lang="ja-JP" altLang="en-US" sz="900" dirty="0" smtClean="0">
                <a:solidFill>
                  <a:srgbClr val="00A599"/>
                </a:solidFill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259" name="Rectangle 211"/>
          <p:cNvSpPr>
            <a:spLocks noChangeArrowheads="1"/>
          </p:cNvSpPr>
          <p:nvPr/>
        </p:nvSpPr>
        <p:spPr bwMode="auto">
          <a:xfrm>
            <a:off x="2069050" y="596900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2EA7E0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310" name="Rectangle 262"/>
          <p:cNvSpPr>
            <a:spLocks noChangeArrowheads="1"/>
          </p:cNvSpPr>
          <p:nvPr/>
        </p:nvSpPr>
        <p:spPr bwMode="auto">
          <a:xfrm>
            <a:off x="5555200" y="596900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F39800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365" name="Rectangle 317"/>
          <p:cNvSpPr>
            <a:spLocks noChangeArrowheads="1"/>
          </p:cNvSpPr>
          <p:nvPr/>
        </p:nvSpPr>
        <p:spPr bwMode="auto">
          <a:xfrm>
            <a:off x="2069050" y="9128125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595757"/>
                </a:solidFill>
                <a:effectLst/>
                <a:latin typeface="HGS創英角ｺﾞｼｯｸUB" pitchFamily="50" charset="-128"/>
                <a:ea typeface="HGS創英角ｺﾞｼｯｸUB" pitchFamily="50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創英角ｺﾞｼｯｸUB" pitchFamily="50" charset="-128"/>
              <a:ea typeface="HGS創英角ｺﾞｼｯｸUB" pitchFamily="50" charset="-128"/>
              <a:cs typeface="ＭＳ Ｐゴシック" pitchFamily="50" charset="-128"/>
            </a:endParaRPr>
          </a:p>
        </p:txBody>
      </p:sp>
      <p:sp>
        <p:nvSpPr>
          <p:cNvPr id="2416" name="Rectangle 368"/>
          <p:cNvSpPr>
            <a:spLocks noChangeArrowheads="1"/>
          </p:cNvSpPr>
          <p:nvPr/>
        </p:nvSpPr>
        <p:spPr bwMode="auto">
          <a:xfrm>
            <a:off x="5555200" y="9128125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 smtClean="0">
                <a:solidFill>
                  <a:srgbClr val="595757"/>
                </a:solidFill>
                <a:latin typeface="HGS創英角ｺﾞｼｯｸUB" pitchFamily="50" charset="-128"/>
                <a:ea typeface="HGS創英角ｺﾞｼｯｸUB" pitchFamily="50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創英角ｺﾞｼｯｸUB" pitchFamily="50" charset="-128"/>
              <a:ea typeface="HGS創英角ｺﾞｼｯｸUB" pitchFamily="50" charset="-128"/>
              <a:cs typeface="ＭＳ Ｐゴシック" pitchFamily="50" charset="-128"/>
            </a:endParaRPr>
          </a:p>
        </p:txBody>
      </p:sp>
      <p:sp>
        <p:nvSpPr>
          <p:cNvPr id="2506" name="Rectangle 458"/>
          <p:cNvSpPr>
            <a:spLocks noChangeArrowheads="1"/>
          </p:cNvSpPr>
          <p:nvPr/>
        </p:nvSpPr>
        <p:spPr bwMode="auto">
          <a:xfrm>
            <a:off x="2069050" y="755015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EA5711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637" name="Rectangle 589"/>
          <p:cNvSpPr>
            <a:spLocks noChangeArrowheads="1"/>
          </p:cNvSpPr>
          <p:nvPr/>
        </p:nvSpPr>
        <p:spPr bwMode="auto">
          <a:xfrm>
            <a:off x="5555200" y="7550150"/>
            <a:ext cx="126957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6A3A0D"/>
                </a:solidFill>
                <a:effectLst/>
                <a:latin typeface="HG創英角ｺﾞｼｯｸUB" pitchFamily="49" charset="-128"/>
                <a:ea typeface="HG創英角ｺﾞｼｯｸUB" pitchFamily="49" charset="-128"/>
                <a:cs typeface="ＭＳ Ｐゴシック" pitchFamily="50" charset="-128"/>
              </a:rPr>
              <a:t>商品名を入れてください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創英角ｺﾞｼｯｸUB" pitchFamily="49" charset="-128"/>
              <a:ea typeface="HG創英角ｺﾞｼｯｸUB" pitchFamily="49" charset="-128"/>
              <a:cs typeface="ＭＳ Ｐゴシック" pitchFamily="50" charset="-128"/>
            </a:endParaRPr>
          </a:p>
        </p:txBody>
      </p:sp>
      <p:sp>
        <p:nvSpPr>
          <p:cNvPr id="2690" name="Rectangle 642"/>
          <p:cNvSpPr>
            <a:spLocks noChangeArrowheads="1"/>
          </p:cNvSpPr>
          <p:nvPr/>
        </p:nvSpPr>
        <p:spPr bwMode="auto">
          <a:xfrm>
            <a:off x="481013" y="759994"/>
            <a:ext cx="269304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35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HGS明朝B" pitchFamily="18" charset="-128"/>
                <a:ea typeface="HGS明朝B" pitchFamily="18" charset="-128"/>
                <a:cs typeface="ＭＳ Ｐゴシック" pitchFamily="50" charset="-128"/>
              </a:rPr>
              <a:t>北</a:t>
            </a:r>
            <a:r>
              <a:rPr lang="ja-JP" altLang="en-US" sz="3500" dirty="0" smtClean="0">
                <a:solidFill>
                  <a:schemeClr val="bg1">
                    <a:lumMod val="75000"/>
                  </a:schemeClr>
                </a:solidFill>
                <a:latin typeface="HGS明朝B" pitchFamily="18" charset="-128"/>
                <a:ea typeface="HGS明朝B" pitchFamily="18" charset="-128"/>
                <a:cs typeface="ＭＳ Ｐゴシック" pitchFamily="50" charset="-128"/>
              </a:rPr>
              <a:t>の美味便り</a:t>
            </a:r>
            <a:endParaRPr lang="en-US" altLang="ja-JP" sz="3500" dirty="0" smtClean="0">
              <a:solidFill>
                <a:schemeClr val="bg1">
                  <a:lumMod val="75000"/>
                </a:schemeClr>
              </a:solidFill>
              <a:latin typeface="HGS明朝B" pitchFamily="18" charset="-128"/>
              <a:ea typeface="HGS明朝B" pitchFamily="18" charset="-128"/>
              <a:cs typeface="ＭＳ Ｐゴシック" pitchFamily="50" charset="-128"/>
            </a:endParaRPr>
          </a:p>
        </p:txBody>
      </p:sp>
      <p:sp>
        <p:nvSpPr>
          <p:cNvPr id="2696" name="Rectangle 648"/>
          <p:cNvSpPr>
            <a:spLocks noChangeArrowheads="1"/>
          </p:cNvSpPr>
          <p:nvPr/>
        </p:nvSpPr>
        <p:spPr bwMode="auto">
          <a:xfrm>
            <a:off x="522288" y="1283869"/>
            <a:ext cx="23083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S明朝B" pitchFamily="18" charset="-128"/>
                <a:ea typeface="HGS明朝B" pitchFamily="18" charset="-128"/>
                <a:cs typeface="ＭＳ Ｐゴシック" pitchFamily="50" charset="-128"/>
              </a:rPr>
              <a:t>北海道から旬の食材を紹介します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HGS明朝B" pitchFamily="18" charset="-128"/>
              <a:ea typeface="HGS明朝B" pitchFamily="18" charset="-128"/>
              <a:cs typeface="ＭＳ Ｐゴシック" pitchFamily="50" charset="-128"/>
            </a:endParaRPr>
          </a:p>
        </p:txBody>
      </p:sp>
      <p:sp>
        <p:nvSpPr>
          <p:cNvPr id="2710" name="Rectangle 662"/>
          <p:cNvSpPr>
            <a:spLocks noChangeArrowheads="1"/>
          </p:cNvSpPr>
          <p:nvPr/>
        </p:nvSpPr>
        <p:spPr bwMode="auto">
          <a:xfrm>
            <a:off x="5309532" y="10505360"/>
            <a:ext cx="18796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ネットショップ　</a:t>
            </a: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http://www.askult.com/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1" name="Rectangle 663"/>
          <p:cNvSpPr>
            <a:spLocks noChangeArrowheads="1"/>
          </p:cNvSpPr>
          <p:nvPr/>
        </p:nvSpPr>
        <p:spPr bwMode="auto">
          <a:xfrm>
            <a:off x="1778318" y="10222785"/>
            <a:ext cx="338554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3500" b="0" i="0" u="none" strike="noStrike" cap="none" normalizeH="0" baseline="0" dirty="0" smtClean="0">
                <a:ln>
                  <a:noFill/>
                </a:ln>
                <a:solidFill>
                  <a:srgbClr val="5FB7E1"/>
                </a:solidFill>
                <a:effectLst/>
                <a:latin typeface="HGS創英角ｺﾞｼｯｸUB" pitchFamily="50" charset="-128"/>
                <a:ea typeface="HGS創英角ｺﾞｼｯｸUB" pitchFamily="50" charset="-128"/>
                <a:cs typeface="ＭＳ Ｐゴシック" pitchFamily="50" charset="-128"/>
              </a:rPr>
              <a:t>03-1234-1111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GS創英角ｺﾞｼｯｸUB" pitchFamily="50" charset="-128"/>
              <a:ea typeface="HGS創英角ｺﾞｼｯｸUB" pitchFamily="50" charset="-128"/>
              <a:cs typeface="ＭＳ Ｐゴシック" pitchFamily="50" charset="-128"/>
            </a:endParaRPr>
          </a:p>
        </p:txBody>
      </p:sp>
      <p:sp>
        <p:nvSpPr>
          <p:cNvPr id="2712" name="Rectangle 664"/>
          <p:cNvSpPr>
            <a:spLocks noChangeArrowheads="1"/>
          </p:cNvSpPr>
          <p:nvPr/>
        </p:nvSpPr>
        <p:spPr bwMode="auto">
          <a:xfrm>
            <a:off x="711518" y="10411697"/>
            <a:ext cx="10414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お問い合わせ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3" name="Rectangle 665"/>
          <p:cNvSpPr>
            <a:spLocks noChangeArrowheads="1"/>
          </p:cNvSpPr>
          <p:nvPr/>
        </p:nvSpPr>
        <p:spPr bwMode="auto">
          <a:xfrm>
            <a:off x="5306357" y="10311685"/>
            <a:ext cx="7556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営業時間／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4" name="Rectangle 666"/>
          <p:cNvSpPr>
            <a:spLocks noChangeArrowheads="1"/>
          </p:cNvSpPr>
          <p:nvPr/>
        </p:nvSpPr>
        <p:spPr bwMode="auto">
          <a:xfrm>
            <a:off x="6023907" y="10311685"/>
            <a:ext cx="7429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9:30</a:t>
            </a:r>
            <a:r>
              <a:rPr kumimoji="1" lang="ja-JP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～</a:t>
            </a:r>
            <a:r>
              <a:rPr kumimoji="1" lang="ja-JP" altLang="ja-JP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18:30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5" name="Rectangle 667"/>
          <p:cNvSpPr>
            <a:spLocks noChangeArrowheads="1"/>
          </p:cNvSpPr>
          <p:nvPr/>
        </p:nvSpPr>
        <p:spPr bwMode="auto">
          <a:xfrm>
            <a:off x="6731932" y="10333910"/>
            <a:ext cx="920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（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6" name="Rectangle 668"/>
          <p:cNvSpPr>
            <a:spLocks noChangeArrowheads="1"/>
          </p:cNvSpPr>
          <p:nvPr/>
        </p:nvSpPr>
        <p:spPr bwMode="auto">
          <a:xfrm>
            <a:off x="6779557" y="10333910"/>
            <a:ext cx="2444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祝休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17" name="Rectangle 669"/>
          <p:cNvSpPr>
            <a:spLocks noChangeArrowheads="1"/>
          </p:cNvSpPr>
          <p:nvPr/>
        </p:nvSpPr>
        <p:spPr bwMode="auto">
          <a:xfrm>
            <a:off x="6979582" y="10333910"/>
            <a:ext cx="920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）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718" name="Picture 6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69212" y="-247650"/>
            <a:ext cx="137117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19" name="Rectangle 671"/>
          <p:cNvSpPr>
            <a:spLocks noChangeArrowheads="1"/>
          </p:cNvSpPr>
          <p:nvPr/>
        </p:nvSpPr>
        <p:spPr bwMode="auto">
          <a:xfrm>
            <a:off x="6437313" y="1066800"/>
            <a:ext cx="304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700" b="0" i="0" u="none" strike="noStrike" cap="none" normalizeH="0" baseline="0" dirty="0" smtClean="0">
                <a:ln>
                  <a:noFill/>
                </a:ln>
                <a:solidFill>
                  <a:srgbClr val="47210D"/>
                </a:solidFill>
                <a:effectLst/>
                <a:latin typeface="A-OTF リュウミン Pro M-KL" charset="-128"/>
                <a:ea typeface="A-OTF リュウミン Pro M-KL" charset="-128"/>
                <a:cs typeface="ＭＳ Ｐゴシック" pitchFamily="50" charset="-128"/>
              </a:rPr>
              <a:t>季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20" name="Rectangle 672"/>
          <p:cNvSpPr>
            <a:spLocks noChangeArrowheads="1"/>
          </p:cNvSpPr>
          <p:nvPr/>
        </p:nvSpPr>
        <p:spPr bwMode="auto">
          <a:xfrm>
            <a:off x="6675438" y="1066800"/>
            <a:ext cx="304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700" b="0" i="0" u="none" strike="noStrike" cap="none" normalizeH="0" baseline="0" dirty="0" smtClean="0">
                <a:ln>
                  <a:noFill/>
                </a:ln>
                <a:solidFill>
                  <a:srgbClr val="47210D"/>
                </a:solidFill>
                <a:effectLst/>
                <a:latin typeface="A-OTF リュウミン Pro M-KL" charset="-128"/>
                <a:ea typeface="A-OTF リュウミン Pro M-KL" charset="-128"/>
                <a:cs typeface="ＭＳ Ｐゴシック" pitchFamily="50" charset="-128"/>
              </a:rPr>
              <a:t>節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21" name="Rectangle 673"/>
          <p:cNvSpPr>
            <a:spLocks noChangeArrowheads="1"/>
          </p:cNvSpPr>
          <p:nvPr/>
        </p:nvSpPr>
        <p:spPr bwMode="auto">
          <a:xfrm>
            <a:off x="6437313" y="1301750"/>
            <a:ext cx="304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700" b="0" i="0" u="none" strike="noStrike" cap="none" normalizeH="0" baseline="0" dirty="0" smtClean="0">
                <a:ln>
                  <a:noFill/>
                </a:ln>
                <a:solidFill>
                  <a:srgbClr val="47210D"/>
                </a:solidFill>
                <a:effectLst/>
                <a:latin typeface="A-OTF リュウミン Pro M-KL" charset="-128"/>
                <a:ea typeface="A-OTF リュウミン Pro M-KL" charset="-128"/>
                <a:cs typeface="ＭＳ Ｐゴシック" pitchFamily="50" charset="-128"/>
              </a:rPr>
              <a:t>商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22" name="Rectangle 674"/>
          <p:cNvSpPr>
            <a:spLocks noChangeArrowheads="1"/>
          </p:cNvSpPr>
          <p:nvPr/>
        </p:nvSpPr>
        <p:spPr bwMode="auto">
          <a:xfrm>
            <a:off x="6675438" y="1301750"/>
            <a:ext cx="304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700" b="0" i="0" u="none" strike="noStrike" cap="none" normalizeH="0" baseline="0" dirty="0" smtClean="0">
                <a:ln>
                  <a:noFill/>
                </a:ln>
                <a:solidFill>
                  <a:srgbClr val="47210D"/>
                </a:solidFill>
                <a:effectLst/>
                <a:latin typeface="A-OTF リュウミン Pro M-KL" charset="-128"/>
                <a:ea typeface="A-OTF リュウミン Pro M-KL" charset="-128"/>
                <a:cs typeface="ＭＳ Ｐゴシック" pitchFamily="50" charset="-128"/>
              </a:rPr>
              <a:t>品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76" name="Rectangle 12"/>
          <p:cNvSpPr>
            <a:spLocks noChangeArrowheads="1"/>
          </p:cNvSpPr>
          <p:nvPr/>
        </p:nvSpPr>
        <p:spPr bwMode="auto">
          <a:xfrm>
            <a:off x="5547895" y="2663825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77" name="Rectangle 14"/>
          <p:cNvSpPr>
            <a:spLocks noChangeArrowheads="1"/>
          </p:cNvSpPr>
          <p:nvPr/>
        </p:nvSpPr>
        <p:spPr bwMode="auto">
          <a:xfrm>
            <a:off x="5547896" y="3009898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3" name="グループ化 711"/>
          <p:cNvGrpSpPr/>
          <p:nvPr/>
        </p:nvGrpSpPr>
        <p:grpSpPr>
          <a:xfrm>
            <a:off x="5555200" y="2435225"/>
            <a:ext cx="1628775" cy="152400"/>
            <a:chOff x="5386388" y="2435225"/>
            <a:chExt cx="1628775" cy="152400"/>
          </a:xfrm>
        </p:grpSpPr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6008688" y="2435225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4"/>
                </a:cxn>
                <a:cxn ang="0">
                  <a:pos x="634" y="74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4"/>
                </a:cxn>
                <a:cxn ang="0">
                  <a:pos x="628" y="6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4"/>
                  </a:lnTo>
                  <a:lnTo>
                    <a:pt x="634" y="74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4"/>
                  </a:lnTo>
                  <a:lnTo>
                    <a:pt x="628" y="6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B9D7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5386388" y="2435225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4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4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Rectangle 9"/>
            <p:cNvSpPr>
              <a:spLocks noChangeArrowheads="1"/>
            </p:cNvSpPr>
            <p:nvPr/>
          </p:nvSpPr>
          <p:spPr bwMode="auto">
            <a:xfrm>
              <a:off x="6032130" y="2446875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78" name="Rectangle 7"/>
            <p:cNvSpPr>
              <a:spLocks noChangeArrowheads="1"/>
            </p:cNvSpPr>
            <p:nvPr/>
          </p:nvSpPr>
          <p:spPr bwMode="auto">
            <a:xfrm>
              <a:off x="5430934" y="2446875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679" name="Rectangle 7"/>
          <p:cNvSpPr>
            <a:spLocks noChangeArrowheads="1"/>
          </p:cNvSpPr>
          <p:nvPr/>
        </p:nvSpPr>
        <p:spPr bwMode="auto">
          <a:xfrm>
            <a:off x="2107150" y="4027515"/>
            <a:ext cx="55048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お届け時期  　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0" name="Rectangle 9"/>
          <p:cNvSpPr>
            <a:spLocks noChangeArrowheads="1"/>
          </p:cNvSpPr>
          <p:nvPr/>
        </p:nvSpPr>
        <p:spPr bwMode="auto">
          <a:xfrm>
            <a:off x="2722097" y="4027515"/>
            <a:ext cx="95539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○</a:t>
            </a:r>
            <a:r>
              <a:rPr kumimoji="1" 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月下旬～</a:t>
            </a:r>
            <a:r>
              <a:rPr lang="ja-JP" altLang="en-US" sz="8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 ○</a:t>
            </a:r>
            <a:r>
              <a:rPr lang="ja-JP" altLang="ja-JP" sz="8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月下旬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1" name="Rectangle 12"/>
          <p:cNvSpPr>
            <a:spLocks noChangeArrowheads="1"/>
          </p:cNvSpPr>
          <p:nvPr/>
        </p:nvSpPr>
        <p:spPr bwMode="auto">
          <a:xfrm>
            <a:off x="2069050" y="4244465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2" name="Rectangle 14"/>
          <p:cNvSpPr>
            <a:spLocks noChangeArrowheads="1"/>
          </p:cNvSpPr>
          <p:nvPr/>
        </p:nvSpPr>
        <p:spPr bwMode="auto">
          <a:xfrm>
            <a:off x="2069051" y="4590538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4" name="Rectangle 12"/>
          <p:cNvSpPr>
            <a:spLocks noChangeArrowheads="1"/>
          </p:cNvSpPr>
          <p:nvPr/>
        </p:nvSpPr>
        <p:spPr bwMode="auto">
          <a:xfrm>
            <a:off x="5547895" y="4244465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5" name="Rectangle 14"/>
          <p:cNvSpPr>
            <a:spLocks noChangeArrowheads="1"/>
          </p:cNvSpPr>
          <p:nvPr/>
        </p:nvSpPr>
        <p:spPr bwMode="auto">
          <a:xfrm>
            <a:off x="5547896" y="4590538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" name="グループ化 712"/>
          <p:cNvGrpSpPr/>
          <p:nvPr/>
        </p:nvGrpSpPr>
        <p:grpSpPr>
          <a:xfrm>
            <a:off x="5555200" y="4013200"/>
            <a:ext cx="1628775" cy="152400"/>
            <a:chOff x="5386388" y="4013200"/>
            <a:chExt cx="1628775" cy="152400"/>
          </a:xfrm>
        </p:grpSpPr>
        <p:sp>
          <p:nvSpPr>
            <p:cNvPr id="2200" name="Freeform 152"/>
            <p:cNvSpPr>
              <a:spLocks/>
            </p:cNvSpPr>
            <p:nvPr/>
          </p:nvSpPr>
          <p:spPr bwMode="auto">
            <a:xfrm>
              <a:off x="6008688" y="4013200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4"/>
                </a:cxn>
                <a:cxn ang="0">
                  <a:pos x="634" y="76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4"/>
                </a:cxn>
                <a:cxn ang="0">
                  <a:pos x="628" y="6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4"/>
                  </a:lnTo>
                  <a:lnTo>
                    <a:pt x="634" y="76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4"/>
                  </a:lnTo>
                  <a:lnTo>
                    <a:pt x="628" y="6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98D2C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Freeform 153"/>
            <p:cNvSpPr>
              <a:spLocks/>
            </p:cNvSpPr>
            <p:nvPr/>
          </p:nvSpPr>
          <p:spPr bwMode="auto">
            <a:xfrm>
              <a:off x="5386388" y="4013200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" y="84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84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Rectangle 9"/>
            <p:cNvSpPr>
              <a:spLocks noChangeArrowheads="1"/>
            </p:cNvSpPr>
            <p:nvPr/>
          </p:nvSpPr>
          <p:spPr bwMode="auto">
            <a:xfrm>
              <a:off x="6032130" y="4027515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86" name="Rectangle 7"/>
            <p:cNvSpPr>
              <a:spLocks noChangeArrowheads="1"/>
            </p:cNvSpPr>
            <p:nvPr/>
          </p:nvSpPr>
          <p:spPr bwMode="auto">
            <a:xfrm>
              <a:off x="5430934" y="4027515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5" name="グループ化 714"/>
          <p:cNvGrpSpPr/>
          <p:nvPr/>
        </p:nvGrpSpPr>
        <p:grpSpPr>
          <a:xfrm>
            <a:off x="2069050" y="5591175"/>
            <a:ext cx="1628775" cy="155575"/>
            <a:chOff x="1900238" y="5591175"/>
            <a:chExt cx="1628775" cy="155575"/>
          </a:xfrm>
        </p:grpSpPr>
        <p:sp>
          <p:nvSpPr>
            <p:cNvPr id="2250" name="Freeform 202"/>
            <p:cNvSpPr>
              <a:spLocks/>
            </p:cNvSpPr>
            <p:nvPr/>
          </p:nvSpPr>
          <p:spPr bwMode="auto">
            <a:xfrm>
              <a:off x="2522538" y="5591175"/>
              <a:ext cx="1006475" cy="155575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612" y="98"/>
                </a:cxn>
                <a:cxn ang="0">
                  <a:pos x="612" y="98"/>
                </a:cxn>
                <a:cxn ang="0">
                  <a:pos x="620" y="96"/>
                </a:cxn>
                <a:cxn ang="0">
                  <a:pos x="628" y="90"/>
                </a:cxn>
                <a:cxn ang="0">
                  <a:pos x="632" y="84"/>
                </a:cxn>
                <a:cxn ang="0">
                  <a:pos x="634" y="76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4"/>
                </a:cxn>
                <a:cxn ang="0">
                  <a:pos x="628" y="8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8">
                  <a:moveTo>
                    <a:pt x="612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612" y="98"/>
                  </a:lnTo>
                  <a:lnTo>
                    <a:pt x="612" y="98"/>
                  </a:lnTo>
                  <a:lnTo>
                    <a:pt x="620" y="96"/>
                  </a:lnTo>
                  <a:lnTo>
                    <a:pt x="628" y="90"/>
                  </a:lnTo>
                  <a:lnTo>
                    <a:pt x="632" y="84"/>
                  </a:lnTo>
                  <a:lnTo>
                    <a:pt x="634" y="76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4"/>
                  </a:lnTo>
                  <a:lnTo>
                    <a:pt x="628" y="8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9BCB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Freeform 203"/>
            <p:cNvSpPr>
              <a:spLocks/>
            </p:cNvSpPr>
            <p:nvPr/>
          </p:nvSpPr>
          <p:spPr bwMode="auto">
            <a:xfrm>
              <a:off x="1900238" y="5591175"/>
              <a:ext cx="622300" cy="15557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" y="84"/>
                </a:cxn>
                <a:cxn ang="0">
                  <a:pos x="6" y="90"/>
                </a:cxn>
                <a:cxn ang="0">
                  <a:pos x="14" y="96"/>
                </a:cxn>
                <a:cxn ang="0">
                  <a:pos x="22" y="98"/>
                </a:cxn>
                <a:cxn ang="0">
                  <a:pos x="392" y="98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8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84"/>
                  </a:lnTo>
                  <a:lnTo>
                    <a:pt x="6" y="90"/>
                  </a:lnTo>
                  <a:lnTo>
                    <a:pt x="14" y="96"/>
                  </a:lnTo>
                  <a:lnTo>
                    <a:pt x="22" y="98"/>
                  </a:lnTo>
                  <a:lnTo>
                    <a:pt x="392" y="98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Rectangle 7"/>
            <p:cNvSpPr>
              <a:spLocks noChangeArrowheads="1"/>
            </p:cNvSpPr>
            <p:nvPr/>
          </p:nvSpPr>
          <p:spPr bwMode="auto">
            <a:xfrm>
              <a:off x="1938338" y="5604067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88" name="Rectangle 9"/>
            <p:cNvSpPr>
              <a:spLocks noChangeArrowheads="1"/>
            </p:cNvSpPr>
            <p:nvPr/>
          </p:nvSpPr>
          <p:spPr bwMode="auto">
            <a:xfrm>
              <a:off x="2553285" y="5604067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689" name="Rectangle 12"/>
          <p:cNvSpPr>
            <a:spLocks noChangeArrowheads="1"/>
          </p:cNvSpPr>
          <p:nvPr/>
        </p:nvSpPr>
        <p:spPr bwMode="auto">
          <a:xfrm>
            <a:off x="2069050" y="5821017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90" name="Rectangle 14"/>
          <p:cNvSpPr>
            <a:spLocks noChangeArrowheads="1"/>
          </p:cNvSpPr>
          <p:nvPr/>
        </p:nvSpPr>
        <p:spPr bwMode="auto">
          <a:xfrm>
            <a:off x="2069051" y="6167090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92" name="Rectangle 12"/>
          <p:cNvSpPr>
            <a:spLocks noChangeArrowheads="1"/>
          </p:cNvSpPr>
          <p:nvPr/>
        </p:nvSpPr>
        <p:spPr bwMode="auto">
          <a:xfrm>
            <a:off x="5547895" y="5821017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93" name="Rectangle 14"/>
          <p:cNvSpPr>
            <a:spLocks noChangeArrowheads="1"/>
          </p:cNvSpPr>
          <p:nvPr/>
        </p:nvSpPr>
        <p:spPr bwMode="auto">
          <a:xfrm>
            <a:off x="5547896" y="6167090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6" name="グループ化 713"/>
          <p:cNvGrpSpPr/>
          <p:nvPr/>
        </p:nvGrpSpPr>
        <p:grpSpPr>
          <a:xfrm>
            <a:off x="5555200" y="5591175"/>
            <a:ext cx="1628775" cy="155575"/>
            <a:chOff x="5386388" y="5591175"/>
            <a:chExt cx="1628775" cy="155575"/>
          </a:xfrm>
        </p:grpSpPr>
        <p:sp>
          <p:nvSpPr>
            <p:cNvPr id="2302" name="Freeform 254"/>
            <p:cNvSpPr>
              <a:spLocks/>
            </p:cNvSpPr>
            <p:nvPr/>
          </p:nvSpPr>
          <p:spPr bwMode="auto">
            <a:xfrm>
              <a:off x="6008688" y="5591175"/>
              <a:ext cx="1006475" cy="155575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612" y="98"/>
                </a:cxn>
                <a:cxn ang="0">
                  <a:pos x="612" y="98"/>
                </a:cxn>
                <a:cxn ang="0">
                  <a:pos x="620" y="96"/>
                </a:cxn>
                <a:cxn ang="0">
                  <a:pos x="628" y="90"/>
                </a:cxn>
                <a:cxn ang="0">
                  <a:pos x="632" y="84"/>
                </a:cxn>
                <a:cxn ang="0">
                  <a:pos x="634" y="76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4"/>
                </a:cxn>
                <a:cxn ang="0">
                  <a:pos x="628" y="8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8">
                  <a:moveTo>
                    <a:pt x="612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612" y="98"/>
                  </a:lnTo>
                  <a:lnTo>
                    <a:pt x="612" y="98"/>
                  </a:lnTo>
                  <a:lnTo>
                    <a:pt x="620" y="96"/>
                  </a:lnTo>
                  <a:lnTo>
                    <a:pt x="628" y="90"/>
                  </a:lnTo>
                  <a:lnTo>
                    <a:pt x="632" y="84"/>
                  </a:lnTo>
                  <a:lnTo>
                    <a:pt x="634" y="76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4"/>
                  </a:lnTo>
                  <a:lnTo>
                    <a:pt x="628" y="8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FCD4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Freeform 255"/>
            <p:cNvSpPr>
              <a:spLocks/>
            </p:cNvSpPr>
            <p:nvPr/>
          </p:nvSpPr>
          <p:spPr bwMode="auto">
            <a:xfrm>
              <a:off x="5386388" y="5591175"/>
              <a:ext cx="622300" cy="15557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" y="84"/>
                </a:cxn>
                <a:cxn ang="0">
                  <a:pos x="6" y="90"/>
                </a:cxn>
                <a:cxn ang="0">
                  <a:pos x="14" y="96"/>
                </a:cxn>
                <a:cxn ang="0">
                  <a:pos x="22" y="98"/>
                </a:cxn>
                <a:cxn ang="0">
                  <a:pos x="392" y="98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8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84"/>
                  </a:lnTo>
                  <a:lnTo>
                    <a:pt x="6" y="90"/>
                  </a:lnTo>
                  <a:lnTo>
                    <a:pt x="14" y="96"/>
                  </a:lnTo>
                  <a:lnTo>
                    <a:pt x="22" y="98"/>
                  </a:lnTo>
                  <a:lnTo>
                    <a:pt x="392" y="98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Rectangle 9"/>
            <p:cNvSpPr>
              <a:spLocks noChangeArrowheads="1"/>
            </p:cNvSpPr>
            <p:nvPr/>
          </p:nvSpPr>
          <p:spPr bwMode="auto">
            <a:xfrm>
              <a:off x="6032130" y="5604067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94" name="Rectangle 7"/>
            <p:cNvSpPr>
              <a:spLocks noChangeArrowheads="1"/>
            </p:cNvSpPr>
            <p:nvPr/>
          </p:nvSpPr>
          <p:spPr bwMode="auto">
            <a:xfrm>
              <a:off x="5430934" y="5604067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7" name="グループ化 715"/>
          <p:cNvGrpSpPr/>
          <p:nvPr/>
        </p:nvGrpSpPr>
        <p:grpSpPr>
          <a:xfrm>
            <a:off x="2069050" y="7172325"/>
            <a:ext cx="1628775" cy="152400"/>
            <a:chOff x="1900238" y="7172325"/>
            <a:chExt cx="1628775" cy="152400"/>
          </a:xfrm>
        </p:grpSpPr>
        <p:sp>
          <p:nvSpPr>
            <p:cNvPr id="2491" name="Freeform 443"/>
            <p:cNvSpPr>
              <a:spLocks/>
            </p:cNvSpPr>
            <p:nvPr/>
          </p:nvSpPr>
          <p:spPr bwMode="auto">
            <a:xfrm>
              <a:off x="2522538" y="7172325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2"/>
                </a:cxn>
                <a:cxn ang="0">
                  <a:pos x="634" y="74"/>
                </a:cxn>
                <a:cxn ang="0">
                  <a:pos x="634" y="20"/>
                </a:cxn>
                <a:cxn ang="0">
                  <a:pos x="634" y="20"/>
                </a:cxn>
                <a:cxn ang="0">
                  <a:pos x="632" y="12"/>
                </a:cxn>
                <a:cxn ang="0">
                  <a:pos x="628" y="6"/>
                </a:cxn>
                <a:cxn ang="0">
                  <a:pos x="620" y="0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2"/>
                  </a:lnTo>
                  <a:lnTo>
                    <a:pt x="634" y="74"/>
                  </a:lnTo>
                  <a:lnTo>
                    <a:pt x="634" y="20"/>
                  </a:lnTo>
                  <a:lnTo>
                    <a:pt x="634" y="20"/>
                  </a:lnTo>
                  <a:lnTo>
                    <a:pt x="632" y="12"/>
                  </a:lnTo>
                  <a:lnTo>
                    <a:pt x="628" y="6"/>
                  </a:lnTo>
                  <a:lnTo>
                    <a:pt x="620" y="0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F5AE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Freeform 444"/>
            <p:cNvSpPr>
              <a:spLocks/>
            </p:cNvSpPr>
            <p:nvPr/>
          </p:nvSpPr>
          <p:spPr bwMode="auto">
            <a:xfrm>
              <a:off x="1900238" y="7172325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2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Rectangle 7"/>
            <p:cNvSpPr>
              <a:spLocks noChangeArrowheads="1"/>
            </p:cNvSpPr>
            <p:nvPr/>
          </p:nvSpPr>
          <p:spPr bwMode="auto">
            <a:xfrm>
              <a:off x="1938338" y="7185123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96" name="Rectangle 9"/>
            <p:cNvSpPr>
              <a:spLocks noChangeArrowheads="1"/>
            </p:cNvSpPr>
            <p:nvPr/>
          </p:nvSpPr>
          <p:spPr bwMode="auto">
            <a:xfrm>
              <a:off x="2553285" y="7185123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697" name="Rectangle 12"/>
          <p:cNvSpPr>
            <a:spLocks noChangeArrowheads="1"/>
          </p:cNvSpPr>
          <p:nvPr/>
        </p:nvSpPr>
        <p:spPr bwMode="auto">
          <a:xfrm>
            <a:off x="2069050" y="7402073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98" name="Rectangle 14"/>
          <p:cNvSpPr>
            <a:spLocks noChangeArrowheads="1"/>
          </p:cNvSpPr>
          <p:nvPr/>
        </p:nvSpPr>
        <p:spPr bwMode="auto">
          <a:xfrm>
            <a:off x="2069051" y="7748146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0" name="Rectangle 12"/>
          <p:cNvSpPr>
            <a:spLocks noChangeArrowheads="1"/>
          </p:cNvSpPr>
          <p:nvPr/>
        </p:nvSpPr>
        <p:spPr bwMode="auto">
          <a:xfrm>
            <a:off x="5547895" y="7402073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1" name="Rectangle 14"/>
          <p:cNvSpPr>
            <a:spLocks noChangeArrowheads="1"/>
          </p:cNvSpPr>
          <p:nvPr/>
        </p:nvSpPr>
        <p:spPr bwMode="auto">
          <a:xfrm>
            <a:off x="5547896" y="7748146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8" name="グループ化 716"/>
          <p:cNvGrpSpPr/>
          <p:nvPr/>
        </p:nvGrpSpPr>
        <p:grpSpPr>
          <a:xfrm>
            <a:off x="5555200" y="7172325"/>
            <a:ext cx="1628775" cy="152400"/>
            <a:chOff x="5386388" y="7172325"/>
            <a:chExt cx="1628775" cy="152400"/>
          </a:xfrm>
        </p:grpSpPr>
        <p:sp>
          <p:nvSpPr>
            <p:cNvPr id="2631" name="Freeform 583"/>
            <p:cNvSpPr>
              <a:spLocks/>
            </p:cNvSpPr>
            <p:nvPr/>
          </p:nvSpPr>
          <p:spPr bwMode="auto">
            <a:xfrm>
              <a:off x="6008688" y="7172325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2"/>
                </a:cxn>
                <a:cxn ang="0">
                  <a:pos x="634" y="74"/>
                </a:cxn>
                <a:cxn ang="0">
                  <a:pos x="634" y="20"/>
                </a:cxn>
                <a:cxn ang="0">
                  <a:pos x="634" y="20"/>
                </a:cxn>
                <a:cxn ang="0">
                  <a:pos x="632" y="12"/>
                </a:cxn>
                <a:cxn ang="0">
                  <a:pos x="628" y="6"/>
                </a:cxn>
                <a:cxn ang="0">
                  <a:pos x="620" y="0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2"/>
                  </a:lnTo>
                  <a:lnTo>
                    <a:pt x="634" y="74"/>
                  </a:lnTo>
                  <a:lnTo>
                    <a:pt x="634" y="20"/>
                  </a:lnTo>
                  <a:lnTo>
                    <a:pt x="634" y="20"/>
                  </a:lnTo>
                  <a:lnTo>
                    <a:pt x="632" y="12"/>
                  </a:lnTo>
                  <a:lnTo>
                    <a:pt x="628" y="6"/>
                  </a:lnTo>
                  <a:lnTo>
                    <a:pt x="620" y="0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D8B98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584"/>
            <p:cNvSpPr>
              <a:spLocks/>
            </p:cNvSpPr>
            <p:nvPr/>
          </p:nvSpPr>
          <p:spPr bwMode="auto">
            <a:xfrm>
              <a:off x="5386388" y="7172325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2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Rectangle 9"/>
            <p:cNvSpPr>
              <a:spLocks noChangeArrowheads="1"/>
            </p:cNvSpPr>
            <p:nvPr/>
          </p:nvSpPr>
          <p:spPr bwMode="auto">
            <a:xfrm>
              <a:off x="6032130" y="7185123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02" name="Rectangle 7"/>
            <p:cNvSpPr>
              <a:spLocks noChangeArrowheads="1"/>
            </p:cNvSpPr>
            <p:nvPr/>
          </p:nvSpPr>
          <p:spPr bwMode="auto">
            <a:xfrm>
              <a:off x="5430934" y="7185123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9" name="グループ化 718"/>
          <p:cNvGrpSpPr/>
          <p:nvPr/>
        </p:nvGrpSpPr>
        <p:grpSpPr>
          <a:xfrm>
            <a:off x="2069050" y="8750300"/>
            <a:ext cx="1628775" cy="152400"/>
            <a:chOff x="1900238" y="8750300"/>
            <a:chExt cx="1628775" cy="152400"/>
          </a:xfrm>
        </p:grpSpPr>
        <p:sp>
          <p:nvSpPr>
            <p:cNvPr id="2354" name="Freeform 306"/>
            <p:cNvSpPr>
              <a:spLocks/>
            </p:cNvSpPr>
            <p:nvPr/>
          </p:nvSpPr>
          <p:spPr bwMode="auto">
            <a:xfrm>
              <a:off x="2522538" y="8750300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2"/>
                </a:cxn>
                <a:cxn ang="0">
                  <a:pos x="634" y="74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2"/>
                </a:cxn>
                <a:cxn ang="0">
                  <a:pos x="628" y="6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2"/>
                  </a:lnTo>
                  <a:lnTo>
                    <a:pt x="634" y="74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2"/>
                  </a:lnTo>
                  <a:lnTo>
                    <a:pt x="628" y="6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C9C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Freeform 307"/>
            <p:cNvSpPr>
              <a:spLocks/>
            </p:cNvSpPr>
            <p:nvPr/>
          </p:nvSpPr>
          <p:spPr bwMode="auto">
            <a:xfrm>
              <a:off x="1900238" y="8750300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2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Rectangle 7"/>
            <p:cNvSpPr>
              <a:spLocks noChangeArrowheads="1"/>
            </p:cNvSpPr>
            <p:nvPr/>
          </p:nvSpPr>
          <p:spPr bwMode="auto">
            <a:xfrm>
              <a:off x="1938338" y="8766180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04" name="Rectangle 9"/>
            <p:cNvSpPr>
              <a:spLocks noChangeArrowheads="1"/>
            </p:cNvSpPr>
            <p:nvPr/>
          </p:nvSpPr>
          <p:spPr bwMode="auto">
            <a:xfrm>
              <a:off x="2553285" y="8766180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705" name="Rectangle 12"/>
          <p:cNvSpPr>
            <a:spLocks noChangeArrowheads="1"/>
          </p:cNvSpPr>
          <p:nvPr/>
        </p:nvSpPr>
        <p:spPr bwMode="auto">
          <a:xfrm>
            <a:off x="2069050" y="8983130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6" name="Rectangle 14"/>
          <p:cNvSpPr>
            <a:spLocks noChangeArrowheads="1"/>
          </p:cNvSpPr>
          <p:nvPr/>
        </p:nvSpPr>
        <p:spPr bwMode="auto">
          <a:xfrm>
            <a:off x="2069051" y="9329203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8" name="Rectangle 12"/>
          <p:cNvSpPr>
            <a:spLocks noChangeArrowheads="1"/>
          </p:cNvSpPr>
          <p:nvPr/>
        </p:nvSpPr>
        <p:spPr bwMode="auto">
          <a:xfrm>
            <a:off x="5547895" y="8983130"/>
            <a:ext cx="12954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道東の山で自生している天然もの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9" name="Rectangle 14"/>
          <p:cNvSpPr>
            <a:spLocks noChangeArrowheads="1"/>
          </p:cNvSpPr>
          <p:nvPr/>
        </p:nvSpPr>
        <p:spPr bwMode="auto">
          <a:xfrm>
            <a:off x="5547896" y="9329203"/>
            <a:ext cx="1702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商品説明が入ります。テキストを記入してください商品説明が入ります。テキストを記入してください商品説明が入ります。テキストを記入してください商品説明が入ります。テキストを記入してください。</a:t>
            </a:r>
            <a:endParaRPr lang="en-US" altLang="ja-JP" sz="600" dirty="0" smtClean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商品名商品名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000g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　</a:t>
            </a:r>
            <a:r>
              <a:rPr lang="en-US" altLang="ja-JP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0,000</a:t>
            </a:r>
            <a:r>
              <a:rPr lang="ja-JP" altLang="en-US" sz="6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円（送料込・税込）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0" name="グループ化 717"/>
          <p:cNvGrpSpPr/>
          <p:nvPr/>
        </p:nvGrpSpPr>
        <p:grpSpPr>
          <a:xfrm>
            <a:off x="5555200" y="8750300"/>
            <a:ext cx="1628775" cy="152400"/>
            <a:chOff x="5386388" y="8750300"/>
            <a:chExt cx="1628775" cy="152400"/>
          </a:xfrm>
        </p:grpSpPr>
        <p:sp>
          <p:nvSpPr>
            <p:cNvPr id="2408" name="Freeform 360"/>
            <p:cNvSpPr>
              <a:spLocks/>
            </p:cNvSpPr>
            <p:nvPr/>
          </p:nvSpPr>
          <p:spPr bwMode="auto">
            <a:xfrm>
              <a:off x="6008688" y="8750300"/>
              <a:ext cx="1006475" cy="15240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612" y="96"/>
                </a:cxn>
                <a:cxn ang="0">
                  <a:pos x="612" y="96"/>
                </a:cxn>
                <a:cxn ang="0">
                  <a:pos x="620" y="94"/>
                </a:cxn>
                <a:cxn ang="0">
                  <a:pos x="628" y="90"/>
                </a:cxn>
                <a:cxn ang="0">
                  <a:pos x="632" y="82"/>
                </a:cxn>
                <a:cxn ang="0">
                  <a:pos x="634" y="74"/>
                </a:cxn>
                <a:cxn ang="0">
                  <a:pos x="634" y="22"/>
                </a:cxn>
                <a:cxn ang="0">
                  <a:pos x="634" y="22"/>
                </a:cxn>
                <a:cxn ang="0">
                  <a:pos x="632" y="12"/>
                </a:cxn>
                <a:cxn ang="0">
                  <a:pos x="628" y="6"/>
                </a:cxn>
                <a:cxn ang="0">
                  <a:pos x="620" y="2"/>
                </a:cxn>
                <a:cxn ang="0">
                  <a:pos x="612" y="0"/>
                </a:cxn>
                <a:cxn ang="0">
                  <a:pos x="612" y="0"/>
                </a:cxn>
              </a:cxnLst>
              <a:rect l="0" t="0" r="r" b="b"/>
              <a:pathLst>
                <a:path w="634" h="96">
                  <a:moveTo>
                    <a:pt x="612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612" y="96"/>
                  </a:lnTo>
                  <a:lnTo>
                    <a:pt x="612" y="96"/>
                  </a:lnTo>
                  <a:lnTo>
                    <a:pt x="620" y="94"/>
                  </a:lnTo>
                  <a:lnTo>
                    <a:pt x="628" y="90"/>
                  </a:lnTo>
                  <a:lnTo>
                    <a:pt x="632" y="82"/>
                  </a:lnTo>
                  <a:lnTo>
                    <a:pt x="634" y="74"/>
                  </a:lnTo>
                  <a:lnTo>
                    <a:pt x="634" y="22"/>
                  </a:lnTo>
                  <a:lnTo>
                    <a:pt x="634" y="22"/>
                  </a:lnTo>
                  <a:lnTo>
                    <a:pt x="632" y="12"/>
                  </a:lnTo>
                  <a:lnTo>
                    <a:pt x="628" y="6"/>
                  </a:lnTo>
                  <a:lnTo>
                    <a:pt x="620" y="2"/>
                  </a:lnTo>
                  <a:lnTo>
                    <a:pt x="612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C9CA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Freeform 361"/>
            <p:cNvSpPr>
              <a:spLocks/>
            </p:cNvSpPr>
            <p:nvPr/>
          </p:nvSpPr>
          <p:spPr bwMode="auto">
            <a:xfrm>
              <a:off x="5386388" y="8750300"/>
              <a:ext cx="622300" cy="152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82"/>
                </a:cxn>
                <a:cxn ang="0">
                  <a:pos x="6" y="90"/>
                </a:cxn>
                <a:cxn ang="0">
                  <a:pos x="14" y="94"/>
                </a:cxn>
                <a:cxn ang="0">
                  <a:pos x="22" y="96"/>
                </a:cxn>
                <a:cxn ang="0">
                  <a:pos x="392" y="96"/>
                </a:cxn>
                <a:cxn ang="0">
                  <a:pos x="392" y="0"/>
                </a:cxn>
                <a:cxn ang="0">
                  <a:pos x="22" y="0"/>
                </a:cxn>
              </a:cxnLst>
              <a:rect l="0" t="0" r="r" b="b"/>
              <a:pathLst>
                <a:path w="392" h="96">
                  <a:moveTo>
                    <a:pt x="22" y="0"/>
                  </a:move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6" y="90"/>
                  </a:lnTo>
                  <a:lnTo>
                    <a:pt x="14" y="94"/>
                  </a:lnTo>
                  <a:lnTo>
                    <a:pt x="22" y="96"/>
                  </a:lnTo>
                  <a:lnTo>
                    <a:pt x="392" y="96"/>
                  </a:lnTo>
                  <a:lnTo>
                    <a:pt x="39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Rectangle 9"/>
            <p:cNvSpPr>
              <a:spLocks noChangeArrowheads="1"/>
            </p:cNvSpPr>
            <p:nvPr/>
          </p:nvSpPr>
          <p:spPr bwMode="auto">
            <a:xfrm>
              <a:off x="6032130" y="8766180"/>
              <a:ext cx="95539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○</a:t>
              </a: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月下旬～</a:t>
              </a:r>
              <a:r>
                <a:rPr lang="ja-JP" altLang="en-US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 ○</a:t>
              </a:r>
              <a:r>
                <a:rPr lang="ja-JP" altLang="ja-JP" sz="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月下旬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10" name="Rectangle 7"/>
            <p:cNvSpPr>
              <a:spLocks noChangeArrowheads="1"/>
            </p:cNvSpPr>
            <p:nvPr/>
          </p:nvSpPr>
          <p:spPr bwMode="auto">
            <a:xfrm>
              <a:off x="5430934" y="8766180"/>
              <a:ext cx="5504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itchFamily="50" charset="-128"/>
                  <a:ea typeface="ＭＳ Ｐゴシック" pitchFamily="50" charset="-128"/>
                  <a:cs typeface="ＭＳ Ｐゴシック" pitchFamily="50" charset="-128"/>
                </a:rPr>
                <a:t>お届け時期  　</a:t>
              </a:r>
              <a:endParaRPr kumimoji="1" 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119" name="正方形/長方形 118"/>
          <p:cNvSpPr/>
          <p:nvPr/>
        </p:nvSpPr>
        <p:spPr>
          <a:xfrm>
            <a:off x="542441" y="2417735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0" name="正方形/長方形 119"/>
          <p:cNvSpPr/>
          <p:nvPr/>
        </p:nvSpPr>
        <p:spPr>
          <a:xfrm>
            <a:off x="4017161" y="2417735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1" name="正方形/長方形 120"/>
          <p:cNvSpPr/>
          <p:nvPr/>
        </p:nvSpPr>
        <p:spPr>
          <a:xfrm>
            <a:off x="542441" y="8722043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2" name="正方形/長方形 121"/>
          <p:cNvSpPr/>
          <p:nvPr/>
        </p:nvSpPr>
        <p:spPr>
          <a:xfrm>
            <a:off x="4017161" y="8722043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3" name="正方形/長方形 122"/>
          <p:cNvSpPr/>
          <p:nvPr/>
        </p:nvSpPr>
        <p:spPr>
          <a:xfrm>
            <a:off x="542441" y="714596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4" name="正方形/長方形 123"/>
          <p:cNvSpPr/>
          <p:nvPr/>
        </p:nvSpPr>
        <p:spPr>
          <a:xfrm>
            <a:off x="4017161" y="714596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5" name="正方形/長方形 124"/>
          <p:cNvSpPr/>
          <p:nvPr/>
        </p:nvSpPr>
        <p:spPr>
          <a:xfrm>
            <a:off x="542441" y="5569889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6" name="正方形/長方形 125"/>
          <p:cNvSpPr/>
          <p:nvPr/>
        </p:nvSpPr>
        <p:spPr>
          <a:xfrm>
            <a:off x="4017161" y="5569889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7" name="正方形/長方形 126"/>
          <p:cNvSpPr/>
          <p:nvPr/>
        </p:nvSpPr>
        <p:spPr>
          <a:xfrm>
            <a:off x="542441" y="3993812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9" name="正方形/長方形 128"/>
          <p:cNvSpPr/>
          <p:nvPr/>
        </p:nvSpPr>
        <p:spPr>
          <a:xfrm>
            <a:off x="4017161" y="3993812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845</Words>
  <Application>Microsoft Office PowerPoint</Application>
  <PresentationFormat>ユーザー設定</PresentationFormat>
  <Paragraphs>111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2014-07-29T05:43:34Z</dcterms:created>
  <dcterms:modified xsi:type="dcterms:W3CDTF">2014-07-29T05:43:41Z</dcterms:modified>
</cp:coreProperties>
</file>