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2" r:id="rId2"/>
    <p:sldId id="263" r:id="rId3"/>
  </p:sldIdLst>
  <p:sldSz cx="10907713" cy="7775575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DA736"/>
    <a:srgbClr val="3EB7EB"/>
    <a:srgbClr val="FFFBD0"/>
    <a:srgbClr val="3EB8FF"/>
    <a:srgbClr val="000099"/>
    <a:srgbClr val="F0F4FA"/>
    <a:srgbClr val="E8EEF8"/>
    <a:srgbClr val="203864"/>
    <a:srgbClr val="EE0000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96" y="-72"/>
      </p:cViewPr>
      <p:guideLst>
        <p:guide orient="horz" pos="2449"/>
        <p:guide pos="34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7750" y="1239838"/>
            <a:ext cx="46990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6944D0-87A0-497F-8D82-0A602BB46AA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34310-321B-4699-8E59-705115CD810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42741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220D0E-9BA4-499B-AB9C-2B5F681B1DA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F736D9-ED9D-41E8-9D26-EE539FE0E29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26131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B3399C-7826-42EC-B32A-877AEBE57488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DFB6A2-CCFB-4F6D-A8C5-05F008DB8FA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4234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8386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F95670-C0B8-4EE0-A296-99B0FD9A557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9FC2D9-DDB6-48FC-9CAD-E9EB89C5315B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4129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80BF-FFFF-4D30-8183-64BA5E8C6D3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046183-1241-4C2B-A874-B25815DF29E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0486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C0247F-022E-45F6-9E1F-E61D9C49292C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78A12-515F-46D2-A79F-6B40B8ADC33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73476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9B3DBE-A92F-4BA2-AFDF-1F0349A32C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21D1C0-7220-4899-A02E-5EDF3C7EE03C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46080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0A79D4-13AC-4331-BBE0-27DB72F8B04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89283E-BFB3-4B6F-90D4-5A4EE82EABE3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6549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E6F91-7055-4A53-BCDD-CE5C1D77213E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104DA0-8EEE-4502-AF13-1D7BE3483ED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78605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9E5C0C-0476-490C-9B11-897FB43C858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3CDC6-F257-4EAC-9FB4-1BADA926343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025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BDD56-D014-4EEA-A6EC-0DEDBBB9DCF6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6BE95B-ED84-4348-A7AC-B198E95CDAA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530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0888" y="414338"/>
            <a:ext cx="9405937" cy="15033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0888" y="2070100"/>
            <a:ext cx="9405937" cy="49339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0888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D72D030D-BC4F-4300-9C1D-DEF9FB5A657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11563" y="7205663"/>
            <a:ext cx="3684587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02550" y="7205663"/>
            <a:ext cx="2454275" cy="4143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0D2EABC4-B37D-4B48-A645-B436E776B155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65440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10904538" cy="7773988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10688637" cy="75580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82563" y="180975"/>
            <a:ext cx="10544175" cy="7413625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PubRRectCallout"/>
          <p:cNvSpPr>
            <a:spLocks noEditPoints="1" noChangeArrowheads="1"/>
          </p:cNvSpPr>
          <p:nvPr/>
        </p:nvSpPr>
        <p:spPr bwMode="auto">
          <a:xfrm>
            <a:off x="2370138" y="1725613"/>
            <a:ext cx="6169025" cy="160178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6" name="PubRRectCallout"/>
          <p:cNvSpPr>
            <a:spLocks noEditPoints="1" noChangeArrowheads="1"/>
          </p:cNvSpPr>
          <p:nvPr/>
        </p:nvSpPr>
        <p:spPr bwMode="auto">
          <a:xfrm>
            <a:off x="2370138" y="3606800"/>
            <a:ext cx="6167437" cy="15541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7" name="PubRRectCallout"/>
          <p:cNvSpPr>
            <a:spLocks noEditPoints="1" noChangeArrowheads="1"/>
          </p:cNvSpPr>
          <p:nvPr/>
        </p:nvSpPr>
        <p:spPr bwMode="auto">
          <a:xfrm>
            <a:off x="2370138" y="5448300"/>
            <a:ext cx="6169025" cy="179705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1179513" y="427038"/>
            <a:ext cx="8550275" cy="98901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9" name="Line 12"/>
          <p:cNvSpPr>
            <a:spLocks noChangeShapeType="1"/>
          </p:cNvSpPr>
          <p:nvPr/>
        </p:nvSpPr>
        <p:spPr bwMode="auto">
          <a:xfrm>
            <a:off x="0" y="3382963"/>
            <a:ext cx="10907713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10" name="Line 13"/>
          <p:cNvSpPr>
            <a:spLocks noChangeShapeType="1"/>
          </p:cNvSpPr>
          <p:nvPr/>
        </p:nvSpPr>
        <p:spPr bwMode="auto">
          <a:xfrm>
            <a:off x="109538" y="5272088"/>
            <a:ext cx="10688637" cy="0"/>
          </a:xfrm>
          <a:prstGeom prst="line">
            <a:avLst/>
          </a:prstGeom>
          <a:noFill/>
          <a:ln w="38100">
            <a:solidFill>
              <a:srgbClr val="FF000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  <p:sp>
        <p:nvSpPr>
          <p:cNvPr id="11" name="Line 14"/>
          <p:cNvSpPr>
            <a:spLocks noChangeShapeType="1"/>
          </p:cNvSpPr>
          <p:nvPr/>
        </p:nvSpPr>
        <p:spPr bwMode="auto">
          <a:xfrm>
            <a:off x="163513" y="7316788"/>
            <a:ext cx="10580687" cy="0"/>
          </a:xfrm>
          <a:prstGeom prst="line">
            <a:avLst/>
          </a:prstGeom>
          <a:noFill/>
          <a:ln w="38100">
            <a:solidFill>
              <a:srgbClr val="0070C0"/>
            </a:solidFill>
            <a:round/>
            <a:headEnd type="arrow" w="med" len="med"/>
            <a:tailEnd type="arrow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ja-JP" altLang="en-US" sz="2000" smtClean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17889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正方形/長方形 63"/>
          <p:cNvSpPr/>
          <p:nvPr/>
        </p:nvSpPr>
        <p:spPr>
          <a:xfrm>
            <a:off x="0" y="0"/>
            <a:ext cx="3726984" cy="7775575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400" b="1" dirty="0" smtClean="0">
              <a:solidFill>
                <a:schemeClr val="accent6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5714924"/>
              </p:ext>
            </p:extLst>
          </p:nvPr>
        </p:nvGraphicFramePr>
        <p:xfrm>
          <a:off x="7581900" y="2679699"/>
          <a:ext cx="2866762" cy="1298956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168400"/>
                <a:gridCol w="1698362"/>
              </a:tblGrid>
              <a:tr h="317703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7703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7703">
                <a:tc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17703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>
                    <a:lnL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70AD47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0" name="角丸四角形 9"/>
          <p:cNvSpPr/>
          <p:nvPr/>
        </p:nvSpPr>
        <p:spPr>
          <a:xfrm>
            <a:off x="7581899" y="4225994"/>
            <a:ext cx="2874989" cy="3120588"/>
          </a:xfrm>
          <a:prstGeom prst="roundRect">
            <a:avLst>
              <a:gd name="adj" fmla="val 6562"/>
            </a:avLst>
          </a:prstGeom>
          <a:ln w="38100">
            <a:solidFill>
              <a:srgbClr val="4DA736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6" name="角丸四角形 85"/>
          <p:cNvSpPr/>
          <p:nvPr/>
        </p:nvSpPr>
        <p:spPr>
          <a:xfrm>
            <a:off x="4056901" y="6171426"/>
            <a:ext cx="2852464" cy="1151580"/>
          </a:xfrm>
          <a:prstGeom prst="roundRect">
            <a:avLst/>
          </a:prstGeom>
          <a:gradFill flip="none" rotWithShape="1">
            <a:gsLst>
              <a:gs pos="0">
                <a:schemeClr val="accent4"/>
              </a:gs>
              <a:gs pos="100000">
                <a:schemeClr val="accent4">
                  <a:lumMod val="60000"/>
                  <a:lumOff val="40000"/>
                </a:schemeClr>
              </a:gs>
            </a:gsLst>
            <a:lin ang="16200000" scaled="0"/>
            <a:tileRect/>
          </a:gradFill>
          <a:ln>
            <a:solidFill>
              <a:schemeClr val="accent4"/>
            </a:solidFill>
          </a:ln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85" name="角丸四角形 84"/>
          <p:cNvSpPr/>
          <p:nvPr/>
        </p:nvSpPr>
        <p:spPr>
          <a:xfrm>
            <a:off x="4056901" y="4867446"/>
            <a:ext cx="2852464" cy="1151580"/>
          </a:xfrm>
          <a:prstGeom prst="round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4" name="角丸四角形 83"/>
          <p:cNvSpPr/>
          <p:nvPr/>
        </p:nvSpPr>
        <p:spPr>
          <a:xfrm>
            <a:off x="4056901" y="3545551"/>
            <a:ext cx="2852464" cy="1151580"/>
          </a:xfrm>
          <a:prstGeom prst="round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3" name="角丸四角形 82"/>
          <p:cNvSpPr/>
          <p:nvPr/>
        </p:nvSpPr>
        <p:spPr>
          <a:xfrm>
            <a:off x="4056901" y="2267340"/>
            <a:ext cx="2852464" cy="1151580"/>
          </a:xfrm>
          <a:prstGeom prst="round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角丸四角形 5"/>
          <p:cNvSpPr/>
          <p:nvPr/>
        </p:nvSpPr>
        <p:spPr>
          <a:xfrm>
            <a:off x="4056901" y="967127"/>
            <a:ext cx="2852464" cy="1151580"/>
          </a:xfrm>
          <a:prstGeom prst="round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3" name="正方形/長方形 72"/>
          <p:cNvSpPr/>
          <p:nvPr/>
        </p:nvSpPr>
        <p:spPr>
          <a:xfrm>
            <a:off x="1651594" y="4789232"/>
            <a:ext cx="1540800" cy="11052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2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2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en-US" altLang="ja-JP" sz="12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4" name="正方形/長方形 73"/>
          <p:cNvSpPr/>
          <p:nvPr/>
        </p:nvSpPr>
        <p:spPr>
          <a:xfrm>
            <a:off x="596900" y="6065919"/>
            <a:ext cx="1543567" cy="11052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2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2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en-US" altLang="ja-JP" sz="12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2" name="正方形/長方形 71"/>
          <p:cNvSpPr/>
          <p:nvPr/>
        </p:nvSpPr>
        <p:spPr>
          <a:xfrm>
            <a:off x="598967" y="3467100"/>
            <a:ext cx="1540800" cy="1119076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2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2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en-US" altLang="ja-JP" sz="12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71" name="正方形/長方形 70"/>
          <p:cNvSpPr/>
          <p:nvPr/>
        </p:nvSpPr>
        <p:spPr>
          <a:xfrm>
            <a:off x="2315965" y="1123555"/>
            <a:ext cx="885600" cy="113040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2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2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kumimoji="1" lang="en-US" altLang="ja-JP" sz="12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2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  <a:endParaRPr kumimoji="1" lang="en-US" altLang="ja-JP" sz="12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49" name="角丸四角形 48"/>
          <p:cNvSpPr/>
          <p:nvPr/>
        </p:nvSpPr>
        <p:spPr>
          <a:xfrm>
            <a:off x="7591993" y="696707"/>
            <a:ext cx="2901600" cy="1422000"/>
          </a:xfrm>
          <a:prstGeom prst="roundRect">
            <a:avLst>
              <a:gd name="adj" fmla="val 5057"/>
            </a:avLst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正方形/長方形 12"/>
          <p:cNvSpPr/>
          <p:nvPr/>
        </p:nvSpPr>
        <p:spPr>
          <a:xfrm>
            <a:off x="508107" y="1032719"/>
            <a:ext cx="1762482" cy="182357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500"/>
              </a:lnSpc>
            </a:pP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2357963" y="2318140"/>
            <a:ext cx="402674" cy="21544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800" dirty="0" smtClean="0">
                <a:solidFill>
                  <a:schemeClr val="bg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院長</a:t>
            </a:r>
            <a:endParaRPr lang="ja-JP" altLang="en-US" sz="800" dirty="0">
              <a:solidFill>
                <a:schemeClr val="bg1"/>
              </a:solidFill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2364804" y="2478511"/>
            <a:ext cx="760144" cy="2539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50" dirty="0" smtClean="0">
                <a:solidFill>
                  <a:schemeClr val="bg1"/>
                </a:solidFill>
                <a:latin typeface="Arial Unicode MS" panose="020B0604020202020204" pitchFamily="50" charset="-128"/>
                <a:ea typeface="Arial Unicode MS" panose="020B0604020202020204" pitchFamily="50" charset="-128"/>
                <a:cs typeface="Arial Unicode MS" panose="020B0604020202020204" pitchFamily="50" charset="-128"/>
              </a:rPr>
              <a:t>鈴木 </a:t>
            </a:r>
            <a:r>
              <a:rPr lang="ja-JP" altLang="en-US" sz="1050" dirty="0">
                <a:solidFill>
                  <a:schemeClr val="bg1"/>
                </a:solidFill>
                <a:latin typeface="Arial Unicode MS" panose="020B0604020202020204" pitchFamily="50" charset="-128"/>
                <a:ea typeface="Arial Unicode MS" panose="020B0604020202020204" pitchFamily="50" charset="-128"/>
                <a:cs typeface="Arial Unicode MS" panose="020B0604020202020204" pitchFamily="50" charset="-128"/>
              </a:rPr>
              <a:t>健太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2162997" y="3855378"/>
            <a:ext cx="1135756" cy="7848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900"/>
              </a:lnSpc>
            </a:pP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</a:t>
            </a: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0" name="正方形/長方形 19"/>
          <p:cNvSpPr/>
          <p:nvPr/>
        </p:nvSpPr>
        <p:spPr>
          <a:xfrm>
            <a:off x="3868100" y="314973"/>
            <a:ext cx="1223412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 smtClean="0">
                <a:solidFill>
                  <a:srgbClr val="4DA736"/>
                </a:solidFill>
                <a:latin typeface="HG丸ｺﾞｼｯｸM-PRO"/>
                <a:ea typeface="HG丸ｺﾞｼｯｸM-PRO"/>
                <a:cs typeface="HG丸ｺﾞｼｯｸM-PRO"/>
              </a:rPr>
              <a:t>入院の</a:t>
            </a:r>
            <a:r>
              <a:rPr lang="ja-JP" altLang="en-US" sz="1600" dirty="0">
                <a:solidFill>
                  <a:srgbClr val="4DA736"/>
                </a:solidFill>
                <a:latin typeface="HG丸ｺﾞｼｯｸM-PRO"/>
                <a:ea typeface="HG丸ｺﾞｼｯｸM-PRO"/>
                <a:cs typeface="HG丸ｺﾞｼｯｸM-PRO"/>
              </a:rPr>
              <a:t>流れ</a:t>
            </a:r>
          </a:p>
        </p:txBody>
      </p:sp>
      <p:sp>
        <p:nvSpPr>
          <p:cNvPr id="21" name="正方形/長方形 20"/>
          <p:cNvSpPr/>
          <p:nvPr/>
        </p:nvSpPr>
        <p:spPr>
          <a:xfrm>
            <a:off x="3881739" y="605749"/>
            <a:ext cx="3350597" cy="27699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200" dirty="0">
                <a:solidFill>
                  <a:srgbClr val="00B050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初めてご来院いただいた際の治療の流れです。</a:t>
            </a:r>
          </a:p>
        </p:txBody>
      </p:sp>
      <p:sp>
        <p:nvSpPr>
          <p:cNvPr id="22" name="正方形/長方形 21"/>
          <p:cNvSpPr/>
          <p:nvPr/>
        </p:nvSpPr>
        <p:spPr>
          <a:xfrm>
            <a:off x="4042357" y="1000162"/>
            <a:ext cx="1416173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1</a:t>
            </a:r>
            <a:r>
              <a:rPr lang="en-US" altLang="ja-JP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.</a:t>
            </a:r>
            <a:r>
              <a:rPr lang="ja-JP" altLang="en-US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事前のご準備</a:t>
            </a:r>
            <a:endParaRPr lang="ja-JP" altLang="en-US" sz="1400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4081505" y="1274196"/>
            <a:ext cx="2843277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24" name="正方形/長方形 23"/>
          <p:cNvSpPr/>
          <p:nvPr/>
        </p:nvSpPr>
        <p:spPr>
          <a:xfrm>
            <a:off x="4042357" y="2311389"/>
            <a:ext cx="159570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2</a:t>
            </a:r>
            <a:r>
              <a:rPr lang="en-US" altLang="ja-JP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.</a:t>
            </a:r>
            <a:r>
              <a:rPr lang="ja-JP" altLang="en-US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ご入院の手続き</a:t>
            </a:r>
            <a:endParaRPr lang="ja-JP" altLang="en-US" sz="1400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25" name="正方形/長方形 24"/>
          <p:cNvSpPr/>
          <p:nvPr/>
        </p:nvSpPr>
        <p:spPr>
          <a:xfrm>
            <a:off x="4042357" y="3617435"/>
            <a:ext cx="1826141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3</a:t>
            </a:r>
            <a:r>
              <a:rPr lang="en-US" altLang="ja-JP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.</a:t>
            </a:r>
            <a:r>
              <a:rPr lang="ja-JP" altLang="en-US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 診療計画</a:t>
            </a:r>
            <a:r>
              <a:rPr lang="ja-JP" altLang="en-US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のご説明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4042357" y="4917294"/>
            <a:ext cx="1595709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4</a:t>
            </a:r>
            <a:r>
              <a:rPr lang="en-US" altLang="ja-JP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.</a:t>
            </a:r>
            <a:r>
              <a:rPr lang="ja-JP" altLang="en-US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治療を行います</a:t>
            </a:r>
            <a:endParaRPr lang="ja-JP" altLang="en-US" sz="1400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4042357" y="6222610"/>
            <a:ext cx="877564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4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5</a:t>
            </a:r>
            <a:r>
              <a:rPr lang="en-US" altLang="ja-JP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.</a:t>
            </a:r>
            <a:r>
              <a:rPr lang="ja-JP" altLang="en-US" sz="14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ご退院</a:t>
            </a:r>
            <a:endParaRPr lang="ja-JP" altLang="en-US" sz="1400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cxnSp>
        <p:nvCxnSpPr>
          <p:cNvPr id="29" name="直線コネクタ 28"/>
          <p:cNvCxnSpPr/>
          <p:nvPr/>
        </p:nvCxnSpPr>
        <p:spPr>
          <a:xfrm flipV="1">
            <a:off x="5185942" y="496708"/>
            <a:ext cx="1823970" cy="5067"/>
          </a:xfrm>
          <a:prstGeom prst="line">
            <a:avLst/>
          </a:prstGeom>
          <a:ln>
            <a:solidFill>
              <a:srgbClr val="4DA73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31" name="正方形/長方形 30"/>
          <p:cNvSpPr/>
          <p:nvPr/>
        </p:nvSpPr>
        <p:spPr>
          <a:xfrm>
            <a:off x="7678353" y="775858"/>
            <a:ext cx="2818197" cy="12464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800"/>
              </a:lnSpc>
            </a:pP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・○○○○○○</a:t>
            </a:r>
            <a:r>
              <a:rPr lang="ja-JP" altLang="en-US" sz="10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</a:t>
            </a: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○○○○○○○○○○○</a:t>
            </a:r>
          </a:p>
          <a:p>
            <a:pPr>
              <a:lnSpc>
                <a:spcPts val="1800"/>
              </a:lnSpc>
            </a:pP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・○○○○○○</a:t>
            </a:r>
            <a:r>
              <a:rPr lang="ja-JP" altLang="en-US" sz="10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</a:t>
            </a: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○○○○○○○○○○○</a:t>
            </a:r>
          </a:p>
          <a:p>
            <a:pPr>
              <a:lnSpc>
                <a:spcPts val="1800"/>
              </a:lnSpc>
            </a:pP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・○○○○○○</a:t>
            </a:r>
            <a:r>
              <a:rPr lang="ja-JP" altLang="en-US" sz="10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</a:t>
            </a: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○○○○○○○○○○○</a:t>
            </a:r>
          </a:p>
          <a:p>
            <a:pPr>
              <a:lnSpc>
                <a:spcPts val="1800"/>
              </a:lnSpc>
            </a:pP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・○○○○○○</a:t>
            </a:r>
            <a:r>
              <a:rPr lang="ja-JP" altLang="en-US" sz="10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</a:t>
            </a: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○○○○○○○○○○○</a:t>
            </a:r>
          </a:p>
          <a:p>
            <a:pPr>
              <a:lnSpc>
                <a:spcPts val="1800"/>
              </a:lnSpc>
            </a:pP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・○○○○○○</a:t>
            </a:r>
            <a:r>
              <a:rPr lang="ja-JP" altLang="en-US" sz="10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</a:t>
            </a:r>
            <a:r>
              <a:rPr lang="ja-JP" altLang="en-US" sz="10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○○○○○○○○○○○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7489173" y="2306012"/>
            <a:ext cx="121058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solidFill>
                  <a:srgbClr val="4DA736"/>
                </a:solidFill>
                <a:latin typeface="HG丸ｺﾞｼｯｸM-PRO"/>
                <a:ea typeface="HG丸ｺﾞｼｯｸM-PRO"/>
                <a:cs typeface="HG丸ｺﾞｼｯｸM-PRO"/>
              </a:rPr>
              <a:t>料金の目安</a:t>
            </a:r>
          </a:p>
        </p:txBody>
      </p:sp>
      <p:sp>
        <p:nvSpPr>
          <p:cNvPr id="33" name="正方形/長方形 32"/>
          <p:cNvSpPr/>
          <p:nvPr/>
        </p:nvSpPr>
        <p:spPr>
          <a:xfrm>
            <a:off x="7953139" y="2739456"/>
            <a:ext cx="415498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個室</a:t>
            </a:r>
            <a:endParaRPr lang="ja-JP" altLang="en-US" sz="900" b="1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7856959" y="3051150"/>
            <a:ext cx="607859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9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2</a:t>
            </a:r>
            <a:r>
              <a:rPr lang="ja-JP" altLang="en-US" sz="9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人部屋</a:t>
            </a:r>
            <a:endParaRPr lang="ja-JP" altLang="en-US" sz="900" b="1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7743947" y="3372805"/>
            <a:ext cx="941352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大部屋（</a:t>
            </a:r>
            <a:r>
              <a:rPr lang="en-US" altLang="ja-JP" sz="9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4</a:t>
            </a:r>
            <a:r>
              <a:rPr lang="ja-JP" altLang="en-US" sz="9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人）</a:t>
            </a:r>
            <a:endParaRPr lang="ja-JP" altLang="en-US" sz="900" b="1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7931499" y="3687285"/>
            <a:ext cx="492443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9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VIP</a:t>
            </a:r>
            <a:r>
              <a:rPr lang="ja-JP" altLang="en-US" sz="9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室</a:t>
            </a:r>
            <a:endParaRPr lang="ja-JP" altLang="en-US" sz="900" b="1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9236723" y="3347960"/>
            <a:ext cx="1159292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0,000</a:t>
            </a:r>
            <a:r>
              <a:rPr lang="ja-JP" altLang="en-US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円</a:t>
            </a:r>
            <a:r>
              <a:rPr lang="en-US" altLang="ja-JP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〜0,000</a:t>
            </a:r>
            <a:r>
              <a:rPr lang="ja-JP" altLang="en-US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円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9334506" y="3028861"/>
            <a:ext cx="1061509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000</a:t>
            </a:r>
            <a:r>
              <a:rPr lang="ja-JP" altLang="en-US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円</a:t>
            </a:r>
            <a:r>
              <a:rPr lang="en-US" altLang="ja-JP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〜0,000</a:t>
            </a:r>
            <a:r>
              <a:rPr lang="ja-JP" altLang="en-US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円</a:t>
            </a:r>
          </a:p>
        </p:txBody>
      </p:sp>
      <p:sp>
        <p:nvSpPr>
          <p:cNvPr id="39" name="正方形/長方形 38"/>
          <p:cNvSpPr/>
          <p:nvPr/>
        </p:nvSpPr>
        <p:spPr>
          <a:xfrm>
            <a:off x="9046536" y="3678991"/>
            <a:ext cx="146706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お問い合わせください</a:t>
            </a:r>
            <a:endParaRPr lang="ja-JP" altLang="en-US" sz="1000" b="1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8180183" y="4386470"/>
            <a:ext cx="1685077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b="1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ご入院中の注意事項</a:t>
            </a:r>
            <a:endParaRPr lang="ja-JP" altLang="en-US" sz="1300" b="1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41" name="正方形/長方形 40"/>
          <p:cNvSpPr/>
          <p:nvPr/>
        </p:nvSpPr>
        <p:spPr>
          <a:xfrm>
            <a:off x="7692509" y="5682330"/>
            <a:ext cx="1685077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 smtClean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●手術を受けられる場合</a:t>
            </a:r>
            <a:r>
              <a:rPr lang="ja-JP" altLang="en-US" sz="9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は</a:t>
            </a:r>
            <a:r>
              <a:rPr lang="en-US" altLang="ja-JP" sz="9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…</a:t>
            </a:r>
            <a:endParaRPr lang="ja-JP" altLang="en-US" sz="900" dirty="0"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42" name="正方形/長方形 41"/>
          <p:cNvSpPr/>
          <p:nvPr/>
        </p:nvSpPr>
        <p:spPr>
          <a:xfrm>
            <a:off x="7679809" y="6488500"/>
            <a:ext cx="2146742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900" dirty="0"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●保険が適用されないケースについて</a:t>
            </a:r>
          </a:p>
        </p:txBody>
      </p:sp>
      <p:sp>
        <p:nvSpPr>
          <p:cNvPr id="43" name="正方形/長方形 42"/>
          <p:cNvSpPr/>
          <p:nvPr/>
        </p:nvSpPr>
        <p:spPr>
          <a:xfrm>
            <a:off x="7683667" y="4695015"/>
            <a:ext cx="2725737" cy="9900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4" name="正方形/長方形 43"/>
          <p:cNvSpPr/>
          <p:nvPr/>
        </p:nvSpPr>
        <p:spPr>
          <a:xfrm>
            <a:off x="7692509" y="5895658"/>
            <a:ext cx="2730837" cy="6309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5" name="正方形/長方形 44"/>
          <p:cNvSpPr/>
          <p:nvPr/>
        </p:nvSpPr>
        <p:spPr>
          <a:xfrm>
            <a:off x="7692509" y="6657999"/>
            <a:ext cx="2730837" cy="6309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9236723" y="2715479"/>
            <a:ext cx="1159292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0,000</a:t>
            </a:r>
            <a:r>
              <a:rPr lang="ja-JP" altLang="en-US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円</a:t>
            </a:r>
            <a:r>
              <a:rPr lang="en-US" altLang="ja-JP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〜0,000</a:t>
            </a:r>
            <a:r>
              <a:rPr lang="ja-JP" altLang="en-US" sz="900" dirty="0"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円</a:t>
            </a:r>
          </a:p>
        </p:txBody>
      </p:sp>
      <p:sp>
        <p:nvSpPr>
          <p:cNvPr id="65" name="正方形/長方形 64"/>
          <p:cNvSpPr/>
          <p:nvPr/>
        </p:nvSpPr>
        <p:spPr>
          <a:xfrm>
            <a:off x="532292" y="5128332"/>
            <a:ext cx="1135756" cy="7848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900"/>
              </a:lnSpc>
            </a:pP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</a:t>
            </a: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6" name="正方形/長方形 65"/>
          <p:cNvSpPr/>
          <p:nvPr/>
        </p:nvSpPr>
        <p:spPr>
          <a:xfrm>
            <a:off x="2181689" y="6472484"/>
            <a:ext cx="1135756" cy="7848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900"/>
              </a:lnSpc>
            </a:pP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</a:t>
            </a: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7" name="正方形/長方形 66"/>
          <p:cNvSpPr/>
          <p:nvPr/>
        </p:nvSpPr>
        <p:spPr>
          <a:xfrm>
            <a:off x="4081505" y="2576785"/>
            <a:ext cx="2843277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8" name="正方形/長方形 67"/>
          <p:cNvSpPr/>
          <p:nvPr/>
        </p:nvSpPr>
        <p:spPr>
          <a:xfrm>
            <a:off x="4081505" y="3878262"/>
            <a:ext cx="2843277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69" name="正方形/長方形 68"/>
          <p:cNvSpPr/>
          <p:nvPr/>
        </p:nvSpPr>
        <p:spPr>
          <a:xfrm>
            <a:off x="4081505" y="5179739"/>
            <a:ext cx="2843277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70" name="正方形/長方形 69"/>
          <p:cNvSpPr/>
          <p:nvPr/>
        </p:nvSpPr>
        <p:spPr>
          <a:xfrm>
            <a:off x="4081505" y="6484267"/>
            <a:ext cx="2843277" cy="81047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400"/>
              </a:lnSpc>
            </a:pPr>
            <a:r>
              <a:rPr lang="ja-JP" altLang="en-US" sz="8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r>
              <a:rPr lang="ja-JP" altLang="en-US" sz="8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○</a:t>
            </a:r>
            <a:endParaRPr lang="ja-JP" altLang="en-US" sz="8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3" name="角丸四角形 2"/>
          <p:cNvSpPr/>
          <p:nvPr/>
        </p:nvSpPr>
        <p:spPr>
          <a:xfrm>
            <a:off x="596900" y="620491"/>
            <a:ext cx="2552699" cy="346635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/>
              <a:t>院長の紹介</a:t>
            </a:r>
            <a:endParaRPr kumimoji="1" lang="ja-JP" altLang="en-US" dirty="0"/>
          </a:p>
        </p:txBody>
      </p:sp>
      <p:sp>
        <p:nvSpPr>
          <p:cNvPr id="63" name="角丸四角形 62"/>
          <p:cNvSpPr/>
          <p:nvPr/>
        </p:nvSpPr>
        <p:spPr>
          <a:xfrm>
            <a:off x="632404" y="2919613"/>
            <a:ext cx="2552699" cy="346635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当院の様子</a:t>
            </a:r>
            <a:endParaRPr kumimoji="1" lang="ja-JP" altLang="en-US" dirty="0"/>
          </a:p>
        </p:txBody>
      </p:sp>
      <p:sp>
        <p:nvSpPr>
          <p:cNvPr id="4" name="角丸四角形 3"/>
          <p:cNvSpPr/>
          <p:nvPr/>
        </p:nvSpPr>
        <p:spPr>
          <a:xfrm>
            <a:off x="2270589" y="3468799"/>
            <a:ext cx="876759" cy="308502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 cmpd="sng">
            <a:solidFill>
              <a:schemeClr val="accent6">
                <a:lumMod val="50000"/>
              </a:schemeClr>
            </a:solidFill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個室</a:t>
            </a:r>
            <a:endParaRPr kumimoji="1" lang="ja-JP" altLang="en-US" sz="1400" dirty="0">
              <a:solidFill>
                <a:schemeClr val="tx1"/>
              </a:solidFill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81" name="角丸四角形 80"/>
          <p:cNvSpPr/>
          <p:nvPr/>
        </p:nvSpPr>
        <p:spPr>
          <a:xfrm>
            <a:off x="2232476" y="6019026"/>
            <a:ext cx="955224" cy="453457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 cmpd="sng">
            <a:solidFill>
              <a:schemeClr val="accent6">
                <a:lumMod val="50000"/>
              </a:schemeClr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共有</a:t>
            </a:r>
            <a:endParaRPr kumimoji="1" lang="en-US" altLang="ja-JP" sz="1200" dirty="0" smtClean="0">
              <a:solidFill>
                <a:schemeClr val="tx1"/>
              </a:solidFill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  <a:p>
            <a:pPr algn="ctr"/>
            <a:r>
              <a:rPr kumimoji="1" lang="ja-JP" altLang="en-US" sz="1200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スペース</a:t>
            </a:r>
            <a:endParaRPr kumimoji="1" lang="ja-JP" altLang="en-US" sz="1200" dirty="0">
              <a:solidFill>
                <a:schemeClr val="tx1"/>
              </a:solidFill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sp>
        <p:nvSpPr>
          <p:cNvPr id="82" name="角丸四角形 81"/>
          <p:cNvSpPr/>
          <p:nvPr/>
        </p:nvSpPr>
        <p:spPr>
          <a:xfrm>
            <a:off x="598967" y="4776699"/>
            <a:ext cx="963133" cy="308502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9050" cmpd="sng">
            <a:solidFill>
              <a:schemeClr val="accent6">
                <a:lumMod val="50000"/>
              </a:schemeClr>
            </a:solidFill>
          </a:ln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 P丸ゴシック体M" panose="020B0600010101010101" pitchFamily="50" charset="-128"/>
                <a:ea typeface="AR P丸ゴシック体M" panose="020B0600010101010101" pitchFamily="50" charset="-128"/>
              </a:rPr>
              <a:t>大部屋</a:t>
            </a:r>
            <a:endParaRPr kumimoji="1" lang="ja-JP" altLang="en-US" sz="1400" dirty="0">
              <a:solidFill>
                <a:schemeClr val="tx1"/>
              </a:solidFill>
              <a:latin typeface="AR P丸ゴシック体M" panose="020B0600010101010101" pitchFamily="50" charset="-128"/>
              <a:ea typeface="AR P丸ゴシック体M" panose="020B0600010101010101" pitchFamily="50" charset="-128"/>
            </a:endParaRPr>
          </a:p>
        </p:txBody>
      </p:sp>
      <p:cxnSp>
        <p:nvCxnSpPr>
          <p:cNvPr id="87" name="直線コネクタ 86"/>
          <p:cNvCxnSpPr/>
          <p:nvPr/>
        </p:nvCxnSpPr>
        <p:spPr>
          <a:xfrm>
            <a:off x="9364886" y="501775"/>
            <a:ext cx="1117805" cy="1"/>
          </a:xfrm>
          <a:prstGeom prst="line">
            <a:avLst/>
          </a:prstGeom>
          <a:ln>
            <a:solidFill>
              <a:srgbClr val="4DA73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88" name="直線コネクタ 87"/>
          <p:cNvCxnSpPr/>
          <p:nvPr/>
        </p:nvCxnSpPr>
        <p:spPr>
          <a:xfrm>
            <a:off x="8698564" y="2482784"/>
            <a:ext cx="1797986" cy="0"/>
          </a:xfrm>
          <a:prstGeom prst="line">
            <a:avLst/>
          </a:prstGeom>
          <a:ln>
            <a:solidFill>
              <a:srgbClr val="4DA73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60" name="正方形/長方形 59"/>
          <p:cNvSpPr/>
          <p:nvPr/>
        </p:nvSpPr>
        <p:spPr>
          <a:xfrm>
            <a:off x="7538400" y="314973"/>
            <a:ext cx="1819985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 smtClean="0">
                <a:solidFill>
                  <a:srgbClr val="4DA736"/>
                </a:solidFill>
                <a:latin typeface="HG丸ｺﾞｼｯｸM-PRO"/>
                <a:ea typeface="HG丸ｺﾞｼｯｸM-PRO"/>
                <a:cs typeface="HG丸ｺﾞｼｯｸM-PRO"/>
              </a:rPr>
              <a:t>保険利用について</a:t>
            </a:r>
            <a:endParaRPr lang="ja-JP" altLang="en-US" sz="1600" dirty="0">
              <a:solidFill>
                <a:srgbClr val="4DA736"/>
              </a:solidFill>
              <a:latin typeface="HG丸ｺﾞｼｯｸM-PRO"/>
              <a:ea typeface="HG丸ｺﾞｼｯｸM-PRO"/>
              <a:cs typeface="HG丸ｺﾞｼｯｸM-PRO"/>
            </a:endParaRPr>
          </a:p>
        </p:txBody>
      </p:sp>
    </p:spTree>
    <p:extLst>
      <p:ext uri="{BB962C8B-B14F-4D97-AF65-F5344CB8AC3E}">
        <p14:creationId xmlns:p14="http://schemas.microsoft.com/office/powerpoint/2010/main" val="60313099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53</Template>
  <TotalTime>0</TotalTime>
  <Words>1368</Words>
  <Application>Microsoft Office PowerPoint</Application>
  <PresentationFormat>ユーザー設定</PresentationFormat>
  <Paragraphs>70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2014-07-29T05:51:27Z</dcterms:created>
  <dcterms:modified xsi:type="dcterms:W3CDTF">2014-07-29T05:51:32Z</dcterms:modified>
</cp:coreProperties>
</file>

<file path=docProps/thumbnail.jpeg>
</file>