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2" r:id="rId2"/>
    <p:sldId id="263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A736"/>
    <a:srgbClr val="3EB7EB"/>
    <a:srgbClr val="FFFBD0"/>
    <a:srgbClr val="3EB8FF"/>
    <a:srgbClr val="000099"/>
    <a:srgbClr val="F0F4FA"/>
    <a:srgbClr val="E8EEF8"/>
    <a:srgbClr val="203864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96" y="-7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6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7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11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788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正方形/長方形 63"/>
          <p:cNvSpPr/>
          <p:nvPr/>
        </p:nvSpPr>
        <p:spPr>
          <a:xfrm>
            <a:off x="0" y="0"/>
            <a:ext cx="3726984" cy="77755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b="1" dirty="0" smtClean="0">
              <a:solidFill>
                <a:schemeClr val="accent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5714924"/>
              </p:ext>
            </p:extLst>
          </p:nvPr>
        </p:nvGraphicFramePr>
        <p:xfrm>
          <a:off x="7581900" y="2679699"/>
          <a:ext cx="2866762" cy="12989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68400"/>
                <a:gridCol w="1698362"/>
              </a:tblGrid>
              <a:tr h="31770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7703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7703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770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" name="角丸四角形 9"/>
          <p:cNvSpPr/>
          <p:nvPr/>
        </p:nvSpPr>
        <p:spPr>
          <a:xfrm>
            <a:off x="7581899" y="4225994"/>
            <a:ext cx="2874989" cy="3120588"/>
          </a:xfrm>
          <a:prstGeom prst="roundRect">
            <a:avLst>
              <a:gd name="adj" fmla="val 6562"/>
            </a:avLst>
          </a:prstGeom>
          <a:ln w="38100">
            <a:solidFill>
              <a:srgbClr val="4DA73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角丸四角形 85"/>
          <p:cNvSpPr/>
          <p:nvPr/>
        </p:nvSpPr>
        <p:spPr>
          <a:xfrm>
            <a:off x="4056901" y="6171426"/>
            <a:ext cx="2852464" cy="1151580"/>
          </a:xfrm>
          <a:prstGeom prst="roundRect">
            <a:avLst/>
          </a:prstGeom>
          <a:gradFill flip="none" rotWithShape="1">
            <a:gsLst>
              <a:gs pos="0">
                <a:schemeClr val="accent4"/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0"/>
            <a:tileRect/>
          </a:gradFill>
          <a:ln>
            <a:solidFill>
              <a:schemeClr val="accent4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5" name="角丸四角形 84"/>
          <p:cNvSpPr/>
          <p:nvPr/>
        </p:nvSpPr>
        <p:spPr>
          <a:xfrm>
            <a:off x="4056901" y="4867446"/>
            <a:ext cx="2852464" cy="11515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角丸四角形 83"/>
          <p:cNvSpPr/>
          <p:nvPr/>
        </p:nvSpPr>
        <p:spPr>
          <a:xfrm>
            <a:off x="4056901" y="3545551"/>
            <a:ext cx="2852464" cy="11515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角丸四角形 82"/>
          <p:cNvSpPr/>
          <p:nvPr/>
        </p:nvSpPr>
        <p:spPr>
          <a:xfrm>
            <a:off x="4056901" y="2267340"/>
            <a:ext cx="2852464" cy="115158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4056901" y="967127"/>
            <a:ext cx="2852464" cy="115158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正方形/長方形 72"/>
          <p:cNvSpPr/>
          <p:nvPr/>
        </p:nvSpPr>
        <p:spPr>
          <a:xfrm>
            <a:off x="1651594" y="4789232"/>
            <a:ext cx="1540800" cy="1105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596900" y="6065919"/>
            <a:ext cx="1543567" cy="11052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598967" y="3467100"/>
            <a:ext cx="1540800" cy="111907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2315965" y="1123555"/>
            <a:ext cx="885600" cy="1130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en-US" altLang="ja-JP" sz="1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9" name="角丸四角形 48"/>
          <p:cNvSpPr/>
          <p:nvPr/>
        </p:nvSpPr>
        <p:spPr>
          <a:xfrm>
            <a:off x="7591993" y="696707"/>
            <a:ext cx="2901600" cy="1422000"/>
          </a:xfrm>
          <a:prstGeom prst="roundRect">
            <a:avLst>
              <a:gd name="adj" fmla="val 5057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508107" y="1032719"/>
            <a:ext cx="1762482" cy="1823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2357963" y="2318140"/>
            <a:ext cx="40267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 smtClean="0">
                <a:solidFill>
                  <a:schemeClr val="bg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院長</a:t>
            </a:r>
            <a:endParaRPr lang="ja-JP" altLang="en-US" sz="800" dirty="0">
              <a:solidFill>
                <a:schemeClr val="bg1"/>
              </a:solidFill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2364804" y="2478511"/>
            <a:ext cx="76014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 smtClean="0">
                <a:solidFill>
                  <a:schemeClr val="bg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鈴木 </a:t>
            </a:r>
            <a:r>
              <a:rPr lang="ja-JP" altLang="en-US" sz="1050" dirty="0">
                <a:solidFill>
                  <a:schemeClr val="bg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健太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2162997" y="3855378"/>
            <a:ext cx="11357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00"/>
              </a:lnSpc>
            </a:pP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</a:t>
            </a: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3868100" y="314973"/>
            <a:ext cx="12234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>
                <a:solidFill>
                  <a:srgbClr val="4DA736"/>
                </a:solidFill>
                <a:latin typeface="HG丸ｺﾞｼｯｸM-PRO"/>
                <a:ea typeface="HG丸ｺﾞｼｯｸM-PRO"/>
                <a:cs typeface="HG丸ｺﾞｼｯｸM-PRO"/>
              </a:rPr>
              <a:t>入院の</a:t>
            </a:r>
            <a:r>
              <a:rPr lang="ja-JP" altLang="en-US" sz="1600" dirty="0">
                <a:solidFill>
                  <a:srgbClr val="4DA736"/>
                </a:solidFill>
                <a:latin typeface="HG丸ｺﾞｼｯｸM-PRO"/>
                <a:ea typeface="HG丸ｺﾞｼｯｸM-PRO"/>
                <a:cs typeface="HG丸ｺﾞｼｯｸM-PRO"/>
              </a:rPr>
              <a:t>流れ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3881739" y="605749"/>
            <a:ext cx="335059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solidFill>
                  <a:srgbClr val="00B050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初めてご来院いただいた際の治療の流れです。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4042357" y="1000162"/>
            <a:ext cx="14161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1</a:t>
            </a:r>
            <a:r>
              <a:rPr lang="en-US" altLang="ja-JP" sz="14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.</a:t>
            </a:r>
            <a:r>
              <a:rPr lang="ja-JP" altLang="en-US" sz="14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事前のご準備</a:t>
            </a:r>
            <a:endParaRPr lang="ja-JP" altLang="en-US" sz="1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4081505" y="1274196"/>
            <a:ext cx="2843277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042357" y="2311389"/>
            <a:ext cx="15957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2</a:t>
            </a:r>
            <a:r>
              <a:rPr lang="en-US" altLang="ja-JP" sz="14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.</a:t>
            </a:r>
            <a:r>
              <a:rPr lang="ja-JP" altLang="en-US" sz="14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ご入院の手続き</a:t>
            </a:r>
            <a:endParaRPr lang="ja-JP" altLang="en-US" sz="1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4042357" y="3617435"/>
            <a:ext cx="18261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3</a:t>
            </a:r>
            <a:r>
              <a:rPr lang="en-US" altLang="ja-JP" sz="14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.</a:t>
            </a:r>
            <a:r>
              <a:rPr lang="ja-JP" altLang="en-US" sz="14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 診療計画</a:t>
            </a:r>
            <a:r>
              <a:rPr lang="ja-JP" altLang="en-US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のご説明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4042357" y="4917294"/>
            <a:ext cx="15957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4</a:t>
            </a:r>
            <a:r>
              <a:rPr lang="en-US" altLang="ja-JP" sz="14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.</a:t>
            </a:r>
            <a:r>
              <a:rPr lang="ja-JP" altLang="en-US" sz="14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治療を行います</a:t>
            </a:r>
            <a:endParaRPr lang="ja-JP" altLang="en-US" sz="1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4042357" y="6222610"/>
            <a:ext cx="8775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5</a:t>
            </a:r>
            <a:r>
              <a:rPr lang="en-US" altLang="ja-JP" sz="14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.</a:t>
            </a:r>
            <a:r>
              <a:rPr lang="ja-JP" altLang="en-US" sz="14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ご退院</a:t>
            </a:r>
            <a:endParaRPr lang="ja-JP" altLang="en-US" sz="14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cxnSp>
        <p:nvCxnSpPr>
          <p:cNvPr id="29" name="直線コネクタ 28"/>
          <p:cNvCxnSpPr/>
          <p:nvPr/>
        </p:nvCxnSpPr>
        <p:spPr>
          <a:xfrm flipV="1">
            <a:off x="5185942" y="496708"/>
            <a:ext cx="1823970" cy="5067"/>
          </a:xfrm>
          <a:prstGeom prst="line">
            <a:avLst/>
          </a:prstGeom>
          <a:ln>
            <a:solidFill>
              <a:srgbClr val="4DA73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1" name="正方形/長方形 30"/>
          <p:cNvSpPr/>
          <p:nvPr/>
        </p:nvSpPr>
        <p:spPr>
          <a:xfrm>
            <a:off x="7678353" y="775858"/>
            <a:ext cx="2818197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0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・○○○○○○</a:t>
            </a:r>
            <a:r>
              <a:rPr lang="ja-JP" altLang="en-US" sz="10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○○</a:t>
            </a:r>
            <a:r>
              <a:rPr lang="ja-JP" altLang="en-US" sz="10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○○○○○○○○○○○</a:t>
            </a:r>
          </a:p>
          <a:p>
            <a:pPr>
              <a:lnSpc>
                <a:spcPts val="1800"/>
              </a:lnSpc>
            </a:pPr>
            <a:r>
              <a:rPr lang="ja-JP" altLang="en-US" sz="10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・○○○○○○</a:t>
            </a:r>
            <a:r>
              <a:rPr lang="ja-JP" altLang="en-US" sz="10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○○</a:t>
            </a:r>
            <a:r>
              <a:rPr lang="ja-JP" altLang="en-US" sz="10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○○○○○○○○○○○</a:t>
            </a:r>
          </a:p>
          <a:p>
            <a:pPr>
              <a:lnSpc>
                <a:spcPts val="1800"/>
              </a:lnSpc>
            </a:pPr>
            <a:r>
              <a:rPr lang="ja-JP" altLang="en-US" sz="10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・○○○○○○</a:t>
            </a:r>
            <a:r>
              <a:rPr lang="ja-JP" altLang="en-US" sz="10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○○</a:t>
            </a:r>
            <a:r>
              <a:rPr lang="ja-JP" altLang="en-US" sz="10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○○○○○○○○○○○</a:t>
            </a:r>
          </a:p>
          <a:p>
            <a:pPr>
              <a:lnSpc>
                <a:spcPts val="1800"/>
              </a:lnSpc>
            </a:pPr>
            <a:r>
              <a:rPr lang="ja-JP" altLang="en-US" sz="10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・○○○○○○</a:t>
            </a:r>
            <a:r>
              <a:rPr lang="ja-JP" altLang="en-US" sz="10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○○</a:t>
            </a:r>
            <a:r>
              <a:rPr lang="ja-JP" altLang="en-US" sz="10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○○○○○○○○○○○</a:t>
            </a:r>
          </a:p>
          <a:p>
            <a:pPr>
              <a:lnSpc>
                <a:spcPts val="1800"/>
              </a:lnSpc>
            </a:pPr>
            <a:r>
              <a:rPr lang="ja-JP" altLang="en-US" sz="10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・○○○○○○</a:t>
            </a:r>
            <a:r>
              <a:rPr lang="ja-JP" altLang="en-US" sz="10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○○</a:t>
            </a:r>
            <a:r>
              <a:rPr lang="ja-JP" altLang="en-US" sz="10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○○○○○○○○○○○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7489173" y="2306012"/>
            <a:ext cx="12105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rgbClr val="4DA736"/>
                </a:solidFill>
                <a:latin typeface="HG丸ｺﾞｼｯｸM-PRO"/>
                <a:ea typeface="HG丸ｺﾞｼｯｸM-PRO"/>
                <a:cs typeface="HG丸ｺﾞｼｯｸM-PRO"/>
              </a:rPr>
              <a:t>料金の目安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7953139" y="2739456"/>
            <a:ext cx="41549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b="1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個室</a:t>
            </a:r>
            <a:endParaRPr lang="ja-JP" altLang="en-US" sz="900" b="1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7856959" y="3051150"/>
            <a:ext cx="60785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b="1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2</a:t>
            </a:r>
            <a:r>
              <a:rPr lang="ja-JP" altLang="en-US" sz="900" b="1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人部屋</a:t>
            </a:r>
            <a:endParaRPr lang="ja-JP" altLang="en-US" sz="900" b="1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7743947" y="3372805"/>
            <a:ext cx="94135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b="1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大部屋（</a:t>
            </a:r>
            <a:r>
              <a:rPr lang="en-US" altLang="ja-JP" sz="900" b="1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4</a:t>
            </a:r>
            <a:r>
              <a:rPr lang="ja-JP" altLang="en-US" sz="900" b="1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人）</a:t>
            </a:r>
            <a:endParaRPr lang="ja-JP" altLang="en-US" sz="900" b="1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7931499" y="3687285"/>
            <a:ext cx="49244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b="1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VIP</a:t>
            </a:r>
            <a:r>
              <a:rPr lang="ja-JP" altLang="en-US" sz="900" b="1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室</a:t>
            </a:r>
            <a:endParaRPr lang="ja-JP" altLang="en-US" sz="900" b="1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9236723" y="3347960"/>
            <a:ext cx="115929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0,000</a:t>
            </a:r>
            <a:r>
              <a:rPr lang="ja-JP" altLang="en-US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  <a:r>
              <a:rPr lang="en-US" altLang="ja-JP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〜0,000</a:t>
            </a:r>
            <a:r>
              <a:rPr lang="ja-JP" altLang="en-US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9334506" y="3028861"/>
            <a:ext cx="106150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000</a:t>
            </a:r>
            <a:r>
              <a:rPr lang="ja-JP" altLang="en-US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  <a:r>
              <a:rPr lang="en-US" altLang="ja-JP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〜0,000</a:t>
            </a:r>
            <a:r>
              <a:rPr lang="ja-JP" altLang="en-US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9046536" y="3678991"/>
            <a:ext cx="146706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00" b="1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お問い合わせください</a:t>
            </a:r>
            <a:endParaRPr lang="ja-JP" altLang="en-US" sz="1000" b="1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8180183" y="4386470"/>
            <a:ext cx="1685077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b="1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ご入院中の注意事項</a:t>
            </a:r>
            <a:endParaRPr lang="ja-JP" altLang="en-US" sz="1300" b="1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7692509" y="5682330"/>
            <a:ext cx="168507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 smtClean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●手術を受けられる場合</a:t>
            </a:r>
            <a:r>
              <a:rPr lang="ja-JP" altLang="en-US" sz="9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は</a:t>
            </a:r>
            <a:r>
              <a:rPr lang="en-US" altLang="ja-JP" sz="9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…</a:t>
            </a:r>
            <a:endParaRPr lang="ja-JP" altLang="en-US" sz="900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7679809" y="6488500"/>
            <a:ext cx="214674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●保険が適用されないケースについて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7683667" y="4695015"/>
            <a:ext cx="2725737" cy="990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7692509" y="5895658"/>
            <a:ext cx="273083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7692509" y="6657999"/>
            <a:ext cx="273083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9236723" y="2715479"/>
            <a:ext cx="115929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0,000</a:t>
            </a:r>
            <a:r>
              <a:rPr lang="ja-JP" altLang="en-US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  <a:r>
              <a:rPr lang="en-US" altLang="ja-JP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〜0,000</a:t>
            </a:r>
            <a:r>
              <a:rPr lang="ja-JP" altLang="en-US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円</a:t>
            </a:r>
          </a:p>
        </p:txBody>
      </p:sp>
      <p:sp>
        <p:nvSpPr>
          <p:cNvPr id="65" name="正方形/長方形 64"/>
          <p:cNvSpPr/>
          <p:nvPr/>
        </p:nvSpPr>
        <p:spPr>
          <a:xfrm>
            <a:off x="532292" y="5128332"/>
            <a:ext cx="11357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00"/>
              </a:lnSpc>
            </a:pP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</a:t>
            </a: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2181689" y="6472484"/>
            <a:ext cx="113575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900"/>
              </a:lnSpc>
            </a:pP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</a:t>
            </a: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4081505" y="2576785"/>
            <a:ext cx="2843277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4081505" y="3878262"/>
            <a:ext cx="2843277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4081505" y="5179739"/>
            <a:ext cx="2843277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4081505" y="6484267"/>
            <a:ext cx="2843277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ja-JP" altLang="en-US" sz="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sz="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</a:t>
            </a:r>
            <a:endParaRPr lang="ja-JP" altLang="en-US" sz="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596900" y="620491"/>
            <a:ext cx="2552699" cy="34663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院長の紹介</a:t>
            </a:r>
            <a:endParaRPr kumimoji="1" lang="ja-JP" altLang="en-US" dirty="0"/>
          </a:p>
        </p:txBody>
      </p:sp>
      <p:sp>
        <p:nvSpPr>
          <p:cNvPr id="63" name="角丸四角形 62"/>
          <p:cNvSpPr/>
          <p:nvPr/>
        </p:nvSpPr>
        <p:spPr>
          <a:xfrm>
            <a:off x="632404" y="2919613"/>
            <a:ext cx="2552699" cy="34663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当院の様子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2270589" y="3468799"/>
            <a:ext cx="876759" cy="30850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個室</a:t>
            </a:r>
            <a:endParaRPr kumimoji="1" lang="ja-JP" altLang="en-US" sz="1400" dirty="0">
              <a:solidFill>
                <a:schemeClr val="tx1"/>
              </a:solidFill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81" name="角丸四角形 80"/>
          <p:cNvSpPr/>
          <p:nvPr/>
        </p:nvSpPr>
        <p:spPr>
          <a:xfrm>
            <a:off x="2232476" y="6019026"/>
            <a:ext cx="955224" cy="45345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共有</a:t>
            </a:r>
            <a:endParaRPr kumimoji="1" lang="en-US" altLang="ja-JP" sz="1200" dirty="0" smtClean="0">
              <a:solidFill>
                <a:schemeClr val="tx1"/>
              </a:solidFill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  <a:p>
            <a:pPr algn="ctr"/>
            <a:r>
              <a:rPr kumimoji="1" lang="ja-JP" altLang="en-US" sz="1200" dirty="0" smtClean="0">
                <a:solidFill>
                  <a:schemeClr val="tx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スペース</a:t>
            </a:r>
            <a:endParaRPr kumimoji="1" lang="ja-JP" altLang="en-US" sz="1200" dirty="0">
              <a:solidFill>
                <a:schemeClr val="tx1"/>
              </a:solidFill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sp>
        <p:nvSpPr>
          <p:cNvPr id="82" name="角丸四角形 81"/>
          <p:cNvSpPr/>
          <p:nvPr/>
        </p:nvSpPr>
        <p:spPr>
          <a:xfrm>
            <a:off x="598967" y="4776699"/>
            <a:ext cx="963133" cy="30850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 smtClean="0">
                <a:solidFill>
                  <a:schemeClr val="tx1"/>
                </a:solidFill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大部屋</a:t>
            </a:r>
            <a:endParaRPr kumimoji="1" lang="ja-JP" altLang="en-US" sz="1400" dirty="0">
              <a:solidFill>
                <a:schemeClr val="tx1"/>
              </a:solidFill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cxnSp>
        <p:nvCxnSpPr>
          <p:cNvPr id="87" name="直線コネクタ 86"/>
          <p:cNvCxnSpPr/>
          <p:nvPr/>
        </p:nvCxnSpPr>
        <p:spPr>
          <a:xfrm>
            <a:off x="9364886" y="501775"/>
            <a:ext cx="1117805" cy="1"/>
          </a:xfrm>
          <a:prstGeom prst="line">
            <a:avLst/>
          </a:prstGeom>
          <a:ln>
            <a:solidFill>
              <a:srgbClr val="4DA73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8" name="直線コネクタ 87"/>
          <p:cNvCxnSpPr/>
          <p:nvPr/>
        </p:nvCxnSpPr>
        <p:spPr>
          <a:xfrm>
            <a:off x="8698564" y="2482784"/>
            <a:ext cx="1797986" cy="0"/>
          </a:xfrm>
          <a:prstGeom prst="line">
            <a:avLst/>
          </a:prstGeom>
          <a:ln>
            <a:solidFill>
              <a:srgbClr val="4DA73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0" name="正方形/長方形 59"/>
          <p:cNvSpPr/>
          <p:nvPr/>
        </p:nvSpPr>
        <p:spPr>
          <a:xfrm>
            <a:off x="7538400" y="314973"/>
            <a:ext cx="18199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>
                <a:solidFill>
                  <a:srgbClr val="4DA736"/>
                </a:solidFill>
                <a:latin typeface="HG丸ｺﾞｼｯｸM-PRO"/>
                <a:ea typeface="HG丸ｺﾞｼｯｸM-PRO"/>
                <a:cs typeface="HG丸ｺﾞｼｯｸM-PRO"/>
              </a:rPr>
              <a:t>保険利用について</a:t>
            </a:r>
            <a:endParaRPr lang="ja-JP" altLang="en-US" sz="1600" dirty="0">
              <a:solidFill>
                <a:srgbClr val="4DA736"/>
              </a:solidFill>
              <a:latin typeface="HG丸ｺﾞｼｯｸM-PRO"/>
              <a:ea typeface="HG丸ｺﾞｼｯｸM-PRO"/>
              <a:cs typeface="HG丸ｺﾞｼｯｸM-PRO"/>
            </a:endParaRP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1368</Words>
  <Application>Microsoft Office PowerPoint</Application>
  <PresentationFormat>ユーザー設定</PresentationFormat>
  <Paragraphs>70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2014-07-29T05:51:27Z</dcterms:created>
  <dcterms:modified xsi:type="dcterms:W3CDTF">2014-07-29T05:51:32Z</dcterms:modified>
</cp:coreProperties>
</file>