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D30"/>
    <a:srgbClr val="CD0031"/>
    <a:srgbClr val="E5FAFF"/>
    <a:srgbClr val="0000FF"/>
    <a:srgbClr val="99FF66"/>
    <a:srgbClr val="F3FFF3"/>
    <a:srgbClr val="00CC00"/>
    <a:srgbClr val="FFFFCC"/>
    <a:srgbClr val="FDCF27"/>
    <a:srgbClr val="E7FF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-1194" y="-90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855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0" y="0"/>
            <a:ext cx="4300855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2800" y="849313"/>
            <a:ext cx="32194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53597"/>
            <a:ext cx="4300855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0" y="6453597"/>
            <a:ext cx="4300855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5" r:id="rId2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6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7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461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" y="0"/>
            <a:ext cx="10907712" cy="77755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953567"/>
              </p:ext>
            </p:extLst>
          </p:nvPr>
        </p:nvGraphicFramePr>
        <p:xfrm>
          <a:off x="502100" y="6099961"/>
          <a:ext cx="4932374" cy="132992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40476"/>
                <a:gridCol w="527414"/>
                <a:gridCol w="527414"/>
                <a:gridCol w="527414"/>
                <a:gridCol w="527414"/>
                <a:gridCol w="527414"/>
                <a:gridCol w="527414"/>
                <a:gridCol w="527414"/>
              </a:tblGrid>
              <a:tr h="27210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診療時間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63017" marB="0" anchor="ctr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月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63017" marB="0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火</a:t>
                      </a:r>
                    </a:p>
                  </a:txBody>
                  <a:tcPr marL="0" marR="0" marT="63017" marB="0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水</a:t>
                      </a:r>
                    </a:p>
                  </a:txBody>
                  <a:tcPr marL="0" marR="0" marT="63017" marB="0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木</a:t>
                      </a:r>
                    </a:p>
                  </a:txBody>
                  <a:tcPr marL="0" marR="0" marT="63017" marB="0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金</a:t>
                      </a:r>
                    </a:p>
                  </a:txBody>
                  <a:tcPr marL="0" marR="0" marT="63017" marB="0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土　</a:t>
                      </a:r>
                    </a:p>
                  </a:txBody>
                  <a:tcPr marL="0" marR="0" marT="63017" marB="0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</a:rPr>
                        <a:t>日</a:t>
                      </a:r>
                    </a:p>
                  </a:txBody>
                  <a:tcPr marL="0" marR="0" marT="63017" marB="0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52677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午前</a:t>
                      </a:r>
                      <a:endParaRPr kumimoji="1" lang="en-US" altLang="ja-JP" sz="1200" b="0" dirty="0" smtClean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endParaRPr>
                    </a:p>
                    <a:p>
                      <a:pPr algn="ctr"/>
                      <a:r>
                        <a:rPr kumimoji="1" lang="ja-JP" altLang="en-US" sz="12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（</a:t>
                      </a:r>
                      <a:r>
                        <a:rPr kumimoji="1" lang="en-US" altLang="ja-JP" sz="12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9</a:t>
                      </a:r>
                      <a:r>
                        <a:rPr kumimoji="1" lang="ja-JP" altLang="en-US" sz="12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時～</a:t>
                      </a:r>
                      <a:r>
                        <a:rPr kumimoji="1" lang="en-US" altLang="ja-JP" sz="12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12</a:t>
                      </a:r>
                      <a:r>
                        <a:rPr kumimoji="1" lang="ja-JP" altLang="en-US" sz="12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時）</a:t>
                      </a:r>
                      <a:endParaRPr kumimoji="1" lang="ja-JP" altLang="en-US" sz="1200" b="0" dirty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0" marR="0" marT="78771" marB="31509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○</a:t>
                      </a:r>
                      <a:endParaRPr kumimoji="1" lang="ja-JP" altLang="en-US" sz="1800" b="0" dirty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0" marR="0" marT="78771" marB="31509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○</a:t>
                      </a:r>
                    </a:p>
                  </a:txBody>
                  <a:tcPr marL="0" marR="0" marT="78771" marB="31509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○</a:t>
                      </a:r>
                    </a:p>
                  </a:txBody>
                  <a:tcPr marL="0" marR="0" marT="78771" marB="31509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○</a:t>
                      </a:r>
                    </a:p>
                  </a:txBody>
                  <a:tcPr marL="0" marR="0" marT="78771" marB="31509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○</a:t>
                      </a:r>
                    </a:p>
                  </a:txBody>
                  <a:tcPr marL="0" marR="0" marT="78771" marB="31509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○</a:t>
                      </a:r>
                    </a:p>
                  </a:txBody>
                  <a:tcPr marL="0" marR="0" marT="78771" marB="31509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×</a:t>
                      </a:r>
                      <a:endParaRPr kumimoji="1" lang="ja-JP" altLang="en-US" sz="1800" b="0" dirty="0" smtClean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0" marR="0" marT="78771" marB="31509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677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午後</a:t>
                      </a:r>
                      <a:endParaRPr kumimoji="1" lang="en-US" altLang="ja-JP" sz="1200" b="0" dirty="0" smtClean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endParaRPr>
                    </a:p>
                    <a:p>
                      <a:pPr algn="ctr"/>
                      <a:r>
                        <a:rPr kumimoji="1" lang="ja-JP" altLang="en-US" sz="12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（</a:t>
                      </a:r>
                      <a:r>
                        <a:rPr kumimoji="1" lang="en-US" altLang="ja-JP" sz="12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15</a:t>
                      </a:r>
                      <a:r>
                        <a:rPr kumimoji="1" lang="ja-JP" altLang="en-US" sz="12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時～</a:t>
                      </a:r>
                      <a:r>
                        <a:rPr kumimoji="1" lang="en-US" altLang="ja-JP" sz="12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18</a:t>
                      </a:r>
                      <a:r>
                        <a:rPr kumimoji="1" lang="ja-JP" altLang="en-US" sz="12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時）</a:t>
                      </a:r>
                      <a:endParaRPr kumimoji="1" lang="en-US" altLang="ja-JP" sz="1200" b="0" dirty="0" smtClean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0" marR="0" marT="78771" marB="31509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○</a:t>
                      </a:r>
                    </a:p>
                  </a:txBody>
                  <a:tcPr marL="0" marR="0" marT="78771" marB="31509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○</a:t>
                      </a:r>
                    </a:p>
                  </a:txBody>
                  <a:tcPr marL="0" marR="0" marT="78771" marB="31509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○</a:t>
                      </a:r>
                    </a:p>
                  </a:txBody>
                  <a:tcPr marL="0" marR="0" marT="78771" marB="31509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×</a:t>
                      </a:r>
                      <a:endParaRPr kumimoji="1" lang="ja-JP" altLang="en-US" sz="1800" b="0" dirty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0" marR="0" marT="78771" marB="31509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○</a:t>
                      </a:r>
                    </a:p>
                  </a:txBody>
                  <a:tcPr marL="0" marR="0" marT="78771" marB="31509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×</a:t>
                      </a:r>
                      <a:endParaRPr kumimoji="1" lang="ja-JP" altLang="en-US" sz="1800" b="0" dirty="0" smtClean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0" marR="0" marT="78771" marB="31509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dirty="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×</a:t>
                      </a:r>
                      <a:endParaRPr kumimoji="1" lang="ja-JP" altLang="en-US" sz="1800" b="0" dirty="0" smtClean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0" marR="0" marT="78771" marB="31509">
                    <a:lnL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テキスト ボックス 11"/>
          <p:cNvSpPr txBox="1"/>
          <p:nvPr/>
        </p:nvSpPr>
        <p:spPr>
          <a:xfrm>
            <a:off x="8202204" y="7208824"/>
            <a:ext cx="2118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メイリオ" pitchFamily="50" charset="-128"/>
                <a:ea typeface="メイリオ" pitchFamily="50" charset="-128"/>
              </a:rPr>
              <a:t>http://</a:t>
            </a:r>
            <a:r>
              <a:rPr lang="en-US" altLang="ja-JP" sz="1200" b="1" dirty="0" err="1" smtClean="0">
                <a:latin typeface="メイリオ" pitchFamily="50" charset="-128"/>
                <a:ea typeface="メイリオ" pitchFamily="50" charset="-128"/>
              </a:rPr>
              <a:t>www.askult.com</a:t>
            </a:r>
            <a:endParaRPr kumimoji="1" lang="en-US" altLang="ja-JP" sz="1200" b="1" dirty="0" smtClean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962296" y="5995778"/>
            <a:ext cx="173155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b="1" dirty="0" smtClean="0">
                <a:latin typeface="メイリオ" pitchFamily="50" charset="-128"/>
                <a:ea typeface="メイリオ" pitchFamily="50" charset="-128"/>
              </a:rPr>
              <a:t>〒</a:t>
            </a:r>
            <a:r>
              <a:rPr kumimoji="1" lang="en-US" altLang="ja-JP" sz="1100" b="1" dirty="0" smtClean="0">
                <a:latin typeface="メイリオ" pitchFamily="50" charset="-128"/>
                <a:ea typeface="メイリオ" pitchFamily="50" charset="-128"/>
              </a:rPr>
              <a:t>135-0061</a:t>
            </a:r>
          </a:p>
          <a:p>
            <a:r>
              <a:rPr kumimoji="1" lang="ja-JP" altLang="en-US" sz="1100" b="1" dirty="0" smtClean="0">
                <a:latin typeface="メイリオ" pitchFamily="50" charset="-128"/>
                <a:ea typeface="メイリオ" pitchFamily="50" charset="-128"/>
              </a:rPr>
              <a:t>東京都</a:t>
            </a:r>
            <a:r>
              <a:rPr lang="ja-JP" altLang="en-US" sz="1100" b="1" dirty="0" smtClean="0">
                <a:latin typeface="メイリオ" pitchFamily="50" charset="-128"/>
                <a:ea typeface="メイリオ" pitchFamily="50" charset="-128"/>
              </a:rPr>
              <a:t>江東区豊洲</a:t>
            </a:r>
            <a:r>
              <a:rPr lang="en-US" altLang="ja-JP" sz="1100" b="1" dirty="0" smtClean="0">
                <a:latin typeface="メイリオ" pitchFamily="50" charset="-128"/>
                <a:ea typeface="メイリオ" pitchFamily="50" charset="-128"/>
              </a:rPr>
              <a:t>3-2-3</a:t>
            </a:r>
            <a:endParaRPr kumimoji="1" lang="en-US" altLang="ja-JP" sz="1100" b="1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en-US" altLang="ja-JP" sz="1100" b="1" dirty="0" smtClean="0">
                <a:latin typeface="メイリオ" pitchFamily="50" charset="-128"/>
                <a:ea typeface="メイリオ" pitchFamily="50" charset="-128"/>
              </a:rPr>
              <a:t>ABCD</a:t>
            </a:r>
            <a:r>
              <a:rPr kumimoji="1" lang="ja-JP" altLang="en-US" sz="1100" b="1" dirty="0" smtClean="0">
                <a:latin typeface="メイリオ" pitchFamily="50" charset="-128"/>
                <a:ea typeface="メイリオ" pitchFamily="50" charset="-128"/>
              </a:rPr>
              <a:t>ビル２階</a:t>
            </a:r>
            <a:endParaRPr kumimoji="1" lang="en-US" altLang="ja-JP" sz="1100" b="1" dirty="0" smtClean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8400545" y="6844135"/>
            <a:ext cx="1962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b="1" dirty="0" smtClean="0">
                <a:latin typeface="メイリオ" pitchFamily="50" charset="-128"/>
                <a:ea typeface="メイリオ" pitchFamily="50" charset="-128"/>
              </a:rPr>
              <a:t>03-1234-1111</a:t>
            </a:r>
            <a:endParaRPr kumimoji="1" lang="ja-JP" altLang="en-US" sz="1800" b="1" dirty="0">
              <a:latin typeface="メイリオ" pitchFamily="50" charset="-128"/>
              <a:ea typeface="メイリオ" pitchFamily="50" charset="-128"/>
            </a:endParaRPr>
          </a:p>
        </p:txBody>
      </p:sp>
      <p:grpSp>
        <p:nvGrpSpPr>
          <p:cNvPr id="14" name="グループ化 36"/>
          <p:cNvGrpSpPr/>
          <p:nvPr/>
        </p:nvGrpSpPr>
        <p:grpSpPr>
          <a:xfrm>
            <a:off x="7981432" y="6877012"/>
            <a:ext cx="479618" cy="276999"/>
            <a:chOff x="8139446" y="6661112"/>
            <a:chExt cx="479618" cy="276999"/>
          </a:xfrm>
        </p:grpSpPr>
        <p:sp>
          <p:nvSpPr>
            <p:cNvPr id="7" name="角丸四角形 6"/>
            <p:cNvSpPr/>
            <p:nvPr/>
          </p:nvSpPr>
          <p:spPr>
            <a:xfrm>
              <a:off x="8151909" y="6692899"/>
              <a:ext cx="419100" cy="223655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8139446" y="6661112"/>
              <a:ext cx="47961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TEL</a:t>
              </a:r>
              <a:endPara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45" name="角丸四角形 44"/>
          <p:cNvSpPr/>
          <p:nvPr/>
        </p:nvSpPr>
        <p:spPr>
          <a:xfrm>
            <a:off x="7981432" y="6629443"/>
            <a:ext cx="419100" cy="22365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7947846" y="6606658"/>
            <a:ext cx="492443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休診</a:t>
            </a:r>
            <a:endParaRPr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8401952" y="6544266"/>
            <a:ext cx="1938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b="1" dirty="0" smtClean="0">
                <a:latin typeface="メイリオ" pitchFamily="50" charset="-128"/>
                <a:ea typeface="メイリオ" pitchFamily="50" charset="-128"/>
              </a:rPr>
              <a:t>日曜</a:t>
            </a:r>
            <a:r>
              <a:rPr kumimoji="1" lang="en-US" altLang="ja-JP" sz="1800" b="1" dirty="0" smtClean="0">
                <a:latin typeface="メイリオ" pitchFamily="50" charset="-128"/>
                <a:ea typeface="メイリオ" pitchFamily="50" charset="-128"/>
              </a:rPr>
              <a:t>/</a:t>
            </a:r>
            <a:r>
              <a:rPr kumimoji="1" lang="ja-JP" altLang="en-US" sz="1800" b="1" dirty="0" smtClean="0">
                <a:latin typeface="メイリオ" pitchFamily="50" charset="-128"/>
                <a:ea typeface="メイリオ" pitchFamily="50" charset="-128"/>
              </a:rPr>
              <a:t>木</a:t>
            </a:r>
            <a:r>
              <a:rPr lang="ja-JP" altLang="en-US" sz="1800" b="1" dirty="0">
                <a:latin typeface="メイリオ" pitchFamily="50" charset="-128"/>
                <a:ea typeface="メイリオ" pitchFamily="50" charset="-128"/>
              </a:rPr>
              <a:t>・</a:t>
            </a:r>
            <a:r>
              <a:rPr kumimoji="1" lang="ja-JP" altLang="en-US" sz="1800" b="1" dirty="0" smtClean="0">
                <a:latin typeface="メイリオ" pitchFamily="50" charset="-128"/>
                <a:ea typeface="メイリオ" pitchFamily="50" charset="-128"/>
              </a:rPr>
              <a:t>土午後</a:t>
            </a:r>
            <a:endParaRPr kumimoji="1" lang="ja-JP" altLang="en-US" sz="18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820470" y="415017"/>
            <a:ext cx="4525986" cy="457671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写真を入れて</a:t>
            </a:r>
            <a:endParaRPr kumimoji="1"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ください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502099" y="5209666"/>
            <a:ext cx="9861094" cy="621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アスクル整骨院では</a:t>
            </a:r>
            <a:r>
              <a:rPr lang="ja-JP" altLang="en-US" sz="1800" spc="-150" dirty="0">
                <a:solidFill>
                  <a:schemeClr val="bg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、</a:t>
            </a:r>
            <a:r>
              <a:rPr lang="ja-JP" altLang="en-US" sz="1800" spc="110" dirty="0">
                <a:solidFill>
                  <a:schemeClr val="bg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患者さまの健康的な生活を</a:t>
            </a:r>
            <a:r>
              <a:rPr lang="ja-JP" altLang="en-US" sz="1800" dirty="0">
                <a:solidFill>
                  <a:schemeClr val="bg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サポートす</a:t>
            </a:r>
            <a:r>
              <a:rPr lang="ja-JP" altLang="en-US" sz="1800" spc="110" dirty="0">
                <a:solidFill>
                  <a:schemeClr val="bg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ることを目指し</a:t>
            </a:r>
            <a:r>
              <a:rPr lang="ja-JP" altLang="en-US" sz="1800" spc="-150" dirty="0">
                <a:solidFill>
                  <a:schemeClr val="bg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、</a:t>
            </a:r>
            <a:endParaRPr lang="en-US" altLang="ja-JP" sz="1800" spc="-150" dirty="0">
              <a:solidFill>
                <a:schemeClr val="bg1"/>
              </a:solidFill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algn="ctr"/>
            <a:r>
              <a:rPr lang="ja-JP" altLang="en-US" sz="1800" spc="110" dirty="0">
                <a:solidFill>
                  <a:schemeClr val="bg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スタッフ一同「ていねいに、誠実に」を第一にしています。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483779" y="408246"/>
            <a:ext cx="5094802" cy="4581428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  <a:scene3d>
            <a:camera prst="orthographicFront"/>
            <a:lightRig rig="threePt" dir="t"/>
          </a:scene3d>
          <a:sp3d contourW="12700" prstMaterial="plastic">
            <a:bevelT w="88900" h="88900" prst="angle"/>
            <a:contourClr>
              <a:schemeClr val="tx1">
                <a:lumMod val="50000"/>
                <a:lumOff val="50000"/>
              </a:schemeClr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70519" y="840395"/>
            <a:ext cx="4829002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2700000"/>
              </a:lightRig>
            </a:scene3d>
            <a:sp3d extrusionH="57150" prstMaterial="flat">
              <a:bevelT w="25400" h="6350" prst="softRound"/>
            </a:sp3d>
          </a:bodyPr>
          <a:lstStyle/>
          <a:p>
            <a:pPr algn="ctr"/>
            <a:r>
              <a:rPr lang="ja-JP" altLang="en-US" sz="8000" dirty="0" smtClean="0">
                <a:solidFill>
                  <a:schemeClr val="bg2">
                    <a:lumMod val="25000"/>
                  </a:schemeClr>
                </a:solidFill>
                <a:effectLst>
                  <a:outerShdw blurRad="136525" dist="127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  <a:latin typeface="HGP創英角ｺﾞｼｯｸUB"/>
                <a:ea typeface="HGP創英角ｺﾞｼｯｸUB"/>
                <a:cs typeface="HGP創英角ｺﾞｼｯｸUB"/>
              </a:rPr>
              <a:t>アスクル</a:t>
            </a:r>
            <a:endParaRPr lang="en-US" altLang="ja-JP" sz="8000" dirty="0" smtClean="0">
              <a:solidFill>
                <a:schemeClr val="bg2">
                  <a:lumMod val="25000"/>
                </a:schemeClr>
              </a:solidFill>
              <a:effectLst>
                <a:outerShdw blurRad="136525" dist="12700" dir="2700000" algn="tl" rotWithShape="0">
                  <a:schemeClr val="accent2">
                    <a:lumMod val="75000"/>
                    <a:alpha val="40000"/>
                  </a:schemeClr>
                </a:outerShdw>
              </a:effectLst>
              <a:latin typeface="HGP創英角ｺﾞｼｯｸUB"/>
              <a:ea typeface="HGP創英角ｺﾞｼｯｸUB"/>
              <a:cs typeface="HGP創英角ｺﾞｼｯｸUB"/>
            </a:endParaRPr>
          </a:p>
          <a:p>
            <a:pPr algn="ctr"/>
            <a:r>
              <a:rPr kumimoji="1" lang="ja-JP" altLang="en-US" sz="8000" dirty="0" smtClean="0">
                <a:solidFill>
                  <a:schemeClr val="bg2">
                    <a:lumMod val="25000"/>
                  </a:schemeClr>
                </a:solidFill>
                <a:effectLst>
                  <a:outerShdw blurRad="136525" dist="127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  <a:latin typeface="HGP創英角ｺﾞｼｯｸUB"/>
                <a:ea typeface="HGP創英角ｺﾞｼｯｸUB"/>
                <a:cs typeface="HGP創英角ｺﾞｼｯｸUB"/>
              </a:rPr>
              <a:t>整骨院</a:t>
            </a:r>
            <a:endParaRPr kumimoji="1" lang="ja-JP" altLang="en-US" sz="8000" dirty="0">
              <a:solidFill>
                <a:schemeClr val="bg2">
                  <a:lumMod val="25000"/>
                </a:schemeClr>
              </a:solidFill>
              <a:effectLst>
                <a:outerShdw blurRad="136525" dist="12700" dir="2700000" algn="tl" rotWithShape="0">
                  <a:schemeClr val="accent2">
                    <a:lumMod val="75000"/>
                    <a:alpha val="40000"/>
                  </a:schemeClr>
                </a:outerShdw>
              </a:effectLst>
              <a:latin typeface="HGP創英角ｺﾞｼｯｸUB"/>
              <a:ea typeface="HGP創英角ｺﾞｼｯｸUB"/>
              <a:cs typeface="HGP創英角ｺﾞｼｯｸUB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82559" y="3386930"/>
            <a:ext cx="4416594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 prstMaterial="softEdge">
              <a:bevelT w="31750" h="38100" prst="softRound"/>
            </a:sp3d>
          </a:bodyPr>
          <a:lstStyle/>
          <a:p>
            <a:pPr algn="ctr"/>
            <a:r>
              <a:rPr kumimoji="1" lang="en-US" altLang="ja-JP" sz="6000" dirty="0" smtClean="0">
                <a:solidFill>
                  <a:srgbClr val="CC3D30"/>
                </a:solidFill>
                <a:effectLst>
                  <a:outerShdw blurRad="152400" dist="25400" dir="2700000" algn="tl" rotWithShape="0">
                    <a:schemeClr val="accent2">
                      <a:lumMod val="75000"/>
                      <a:alpha val="43000"/>
                    </a:schemeClr>
                  </a:outerShdw>
                </a:effectLst>
                <a:latin typeface="HG創英角ｺﾞｼｯｸUB"/>
                <a:ea typeface="HG創英角ｺﾞｼｯｸUB"/>
                <a:cs typeface="HG創英角ｺﾞｼｯｸUB"/>
              </a:rPr>
              <a:t>9</a:t>
            </a:r>
            <a:r>
              <a:rPr kumimoji="1" lang="ja-JP" altLang="en-US" sz="6000" dirty="0" smtClean="0">
                <a:solidFill>
                  <a:srgbClr val="CC3D30"/>
                </a:solidFill>
                <a:effectLst>
                  <a:outerShdw blurRad="152400" dist="25400" dir="2700000" algn="tl" rotWithShape="0">
                    <a:schemeClr val="accent2">
                      <a:lumMod val="75000"/>
                      <a:alpha val="43000"/>
                    </a:schemeClr>
                  </a:outerShdw>
                </a:effectLst>
                <a:latin typeface="HG創英角ｺﾞｼｯｸUB"/>
                <a:ea typeface="HG創英角ｺﾞｼｯｸUB"/>
                <a:cs typeface="HG創英角ｺﾞｼｯｸUB"/>
              </a:rPr>
              <a:t>月</a:t>
            </a:r>
            <a:r>
              <a:rPr kumimoji="1" lang="en-US" altLang="ja-JP" sz="6000" dirty="0" smtClean="0">
                <a:solidFill>
                  <a:srgbClr val="CC3D30"/>
                </a:solidFill>
                <a:effectLst>
                  <a:outerShdw blurRad="152400" dist="25400" dir="2700000" algn="tl" rotWithShape="0">
                    <a:schemeClr val="accent2">
                      <a:lumMod val="75000"/>
                      <a:alpha val="43000"/>
                    </a:schemeClr>
                  </a:outerShdw>
                </a:effectLst>
                <a:latin typeface="HG創英角ｺﾞｼｯｸUB"/>
                <a:ea typeface="HG創英角ｺﾞｼｯｸUB"/>
                <a:cs typeface="HG創英角ｺﾞｼｯｸUB"/>
              </a:rPr>
              <a:t>1</a:t>
            </a:r>
            <a:r>
              <a:rPr kumimoji="1" lang="ja-JP" altLang="en-US" sz="6000" dirty="0" smtClean="0">
                <a:solidFill>
                  <a:srgbClr val="CC3D30"/>
                </a:solidFill>
                <a:effectLst>
                  <a:outerShdw blurRad="152400" dist="25400" dir="2700000" algn="tl" rotWithShape="0">
                    <a:schemeClr val="accent2">
                      <a:lumMod val="75000"/>
                      <a:alpha val="43000"/>
                    </a:schemeClr>
                  </a:outerShdw>
                </a:effectLst>
                <a:latin typeface="HG創英角ｺﾞｼｯｸUB"/>
                <a:ea typeface="HG創英角ｺﾞｼｯｸUB"/>
                <a:cs typeface="HG創英角ｺﾞｼｯｸUB"/>
              </a:rPr>
              <a:t>日</a:t>
            </a:r>
            <a:r>
              <a:rPr kumimoji="1" lang="en-US" altLang="ja-JP" sz="6000" dirty="0" smtClean="0">
                <a:solidFill>
                  <a:srgbClr val="CC3D30"/>
                </a:solidFill>
                <a:effectLst>
                  <a:outerShdw blurRad="152400" dist="25400" dir="2700000" algn="tl" rotWithShape="0">
                    <a:schemeClr val="accent2">
                      <a:lumMod val="75000"/>
                      <a:alpha val="43000"/>
                    </a:schemeClr>
                  </a:outerShdw>
                </a:effectLst>
                <a:latin typeface="HG創英角ｺﾞｼｯｸUB"/>
                <a:ea typeface="HG創英角ｺﾞｼｯｸUB"/>
                <a:cs typeface="HG創英角ｺﾞｼｯｸUB"/>
              </a:rPr>
              <a:t> </a:t>
            </a:r>
            <a:r>
              <a:rPr kumimoji="1" lang="ja-JP" altLang="en-US" sz="6000" dirty="0" smtClean="0">
                <a:solidFill>
                  <a:srgbClr val="CC3D30"/>
                </a:solidFill>
                <a:effectLst>
                  <a:outerShdw blurRad="152400" dist="25400" dir="2700000" algn="tl" rotWithShape="0">
                    <a:schemeClr val="accent2">
                      <a:lumMod val="75000"/>
                      <a:alpha val="43000"/>
                    </a:schemeClr>
                  </a:outerShdw>
                </a:effectLst>
                <a:latin typeface="HG創英角ｺﾞｼｯｸUB"/>
                <a:ea typeface="HG創英角ｺﾞｼｯｸUB"/>
                <a:cs typeface="HG創英角ｺﾞｼｯｸUB"/>
              </a:rPr>
              <a:t>開院</a:t>
            </a:r>
            <a:endParaRPr kumimoji="1" lang="ja-JP" altLang="en-US" sz="6000" dirty="0">
              <a:solidFill>
                <a:srgbClr val="CC3D30"/>
              </a:solidFill>
              <a:effectLst>
                <a:outerShdw blurRad="152400" dist="25400" dir="2700000" algn="tl" rotWithShape="0">
                  <a:schemeClr val="accent2">
                    <a:lumMod val="75000"/>
                    <a:alpha val="43000"/>
                  </a:schemeClr>
                </a:outerShdw>
              </a:effectLst>
              <a:latin typeface="HG創英角ｺﾞｼｯｸUB"/>
              <a:ea typeface="HG創英角ｺﾞｼｯｸUB"/>
              <a:cs typeface="HG創英角ｺﾞｼｯｸUB"/>
            </a:endParaRPr>
          </a:p>
        </p:txBody>
      </p:sp>
      <p:grpSp>
        <p:nvGrpSpPr>
          <p:cNvPr id="15" name="図形グループ 13"/>
          <p:cNvGrpSpPr/>
          <p:nvPr/>
        </p:nvGrpSpPr>
        <p:grpSpPr>
          <a:xfrm>
            <a:off x="5089388" y="4507879"/>
            <a:ext cx="298414" cy="298414"/>
            <a:chOff x="5059152" y="4462519"/>
            <a:chExt cx="298414" cy="298414"/>
          </a:xfrm>
          <a:scene3d>
            <a:camera prst="orthographicFront"/>
            <a:lightRig rig="threePt" dir="t">
              <a:rot lat="0" lon="0" rev="11280000"/>
            </a:lightRig>
          </a:scene3d>
        </p:grpSpPr>
        <p:sp>
          <p:nvSpPr>
            <p:cNvPr id="9" name="円/楕円 8"/>
            <p:cNvSpPr/>
            <p:nvPr/>
          </p:nvSpPr>
          <p:spPr>
            <a:xfrm>
              <a:off x="5059152" y="4462519"/>
              <a:ext cx="298414" cy="2984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>
              <a:noFill/>
            </a:ln>
            <a:sp3d prstMaterial="metal">
              <a:bevelT w="38100" prst="angl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加算記号 9"/>
            <p:cNvSpPr/>
            <p:nvPr/>
          </p:nvSpPr>
          <p:spPr>
            <a:xfrm rot="1568804">
              <a:off x="5111750" y="4508500"/>
              <a:ext cx="200025" cy="200025"/>
            </a:xfrm>
            <a:prstGeom prst="mathPlus">
              <a:avLst>
                <a:gd name="adj1" fmla="val 14120"/>
              </a:avLst>
            </a:prstGeom>
            <a:gradFill flip="none" rotWithShape="1">
              <a:gsLst>
                <a:gs pos="0">
                  <a:srgbClr val="7F7F7F"/>
                </a:gs>
                <a:gs pos="100000">
                  <a:schemeClr val="bg2">
                    <a:lumMod val="90000"/>
                  </a:schemeClr>
                </a:gs>
              </a:gsLst>
              <a:lin ang="2700000" scaled="0"/>
              <a:tileRect/>
            </a:gradFill>
            <a:ln>
              <a:noFill/>
            </a:ln>
            <a:sp3d prstMaterial="metal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8" name="図形グループ 40"/>
          <p:cNvGrpSpPr/>
          <p:nvPr/>
        </p:nvGrpSpPr>
        <p:grpSpPr>
          <a:xfrm>
            <a:off x="705138" y="4507879"/>
            <a:ext cx="298414" cy="298414"/>
            <a:chOff x="5059152" y="4462519"/>
            <a:chExt cx="298414" cy="298414"/>
          </a:xfrm>
          <a:scene3d>
            <a:camera prst="orthographicFront"/>
            <a:lightRig rig="threePt" dir="t">
              <a:rot lat="0" lon="0" rev="11280000"/>
            </a:lightRig>
          </a:scene3d>
        </p:grpSpPr>
        <p:sp>
          <p:nvSpPr>
            <p:cNvPr id="44" name="円/楕円 43"/>
            <p:cNvSpPr/>
            <p:nvPr/>
          </p:nvSpPr>
          <p:spPr>
            <a:xfrm>
              <a:off x="5059152" y="4462519"/>
              <a:ext cx="298414" cy="2984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>
              <a:noFill/>
            </a:ln>
            <a:sp3d prstMaterial="metal">
              <a:bevelT w="38100" prst="angl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8" name="加算記号 47"/>
            <p:cNvSpPr/>
            <p:nvPr/>
          </p:nvSpPr>
          <p:spPr>
            <a:xfrm rot="1568804">
              <a:off x="5111750" y="4508500"/>
              <a:ext cx="200025" cy="200025"/>
            </a:xfrm>
            <a:prstGeom prst="mathPlus">
              <a:avLst>
                <a:gd name="adj1" fmla="val 14120"/>
              </a:avLst>
            </a:prstGeom>
            <a:gradFill flip="none" rotWithShape="1">
              <a:gsLst>
                <a:gs pos="0">
                  <a:srgbClr val="7F7F7F"/>
                </a:gs>
                <a:gs pos="100000">
                  <a:schemeClr val="bg2">
                    <a:lumMod val="90000"/>
                  </a:schemeClr>
                </a:gs>
              </a:gsLst>
              <a:lin ang="2700000" scaled="0"/>
              <a:tileRect/>
            </a:gradFill>
            <a:ln>
              <a:noFill/>
            </a:ln>
            <a:sp3d prstMaterial="metal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1" name="図形グループ 48"/>
          <p:cNvGrpSpPr/>
          <p:nvPr/>
        </p:nvGrpSpPr>
        <p:grpSpPr>
          <a:xfrm>
            <a:off x="5089388" y="591741"/>
            <a:ext cx="298414" cy="298414"/>
            <a:chOff x="5059152" y="4462519"/>
            <a:chExt cx="298414" cy="298414"/>
          </a:xfrm>
          <a:scene3d>
            <a:camera prst="orthographicFront"/>
            <a:lightRig rig="threePt" dir="t">
              <a:rot lat="0" lon="0" rev="11280000"/>
            </a:lightRig>
          </a:scene3d>
        </p:grpSpPr>
        <p:sp>
          <p:nvSpPr>
            <p:cNvPr id="50" name="円/楕円 49"/>
            <p:cNvSpPr/>
            <p:nvPr/>
          </p:nvSpPr>
          <p:spPr>
            <a:xfrm>
              <a:off x="5059152" y="4462519"/>
              <a:ext cx="298414" cy="2984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>
              <a:noFill/>
            </a:ln>
            <a:sp3d prstMaterial="metal">
              <a:bevelT w="38100" prst="angl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加算記号 50"/>
            <p:cNvSpPr/>
            <p:nvPr/>
          </p:nvSpPr>
          <p:spPr>
            <a:xfrm rot="1568804">
              <a:off x="5111750" y="4508500"/>
              <a:ext cx="200025" cy="200025"/>
            </a:xfrm>
            <a:prstGeom prst="mathPlus">
              <a:avLst>
                <a:gd name="adj1" fmla="val 14120"/>
              </a:avLst>
            </a:prstGeom>
            <a:gradFill flip="none" rotWithShape="1">
              <a:gsLst>
                <a:gs pos="0">
                  <a:srgbClr val="7F7F7F"/>
                </a:gs>
                <a:gs pos="100000">
                  <a:schemeClr val="bg2">
                    <a:lumMod val="90000"/>
                  </a:schemeClr>
                </a:gs>
              </a:gsLst>
              <a:lin ang="2700000" scaled="0"/>
              <a:tileRect/>
            </a:gradFill>
            <a:ln>
              <a:noFill/>
            </a:ln>
            <a:sp3d prstMaterial="metal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2" name="図形グループ 51"/>
          <p:cNvGrpSpPr/>
          <p:nvPr/>
        </p:nvGrpSpPr>
        <p:grpSpPr>
          <a:xfrm>
            <a:off x="705138" y="591741"/>
            <a:ext cx="298414" cy="298414"/>
            <a:chOff x="5059152" y="4462519"/>
            <a:chExt cx="298414" cy="298414"/>
          </a:xfrm>
          <a:scene3d>
            <a:camera prst="orthographicFront"/>
            <a:lightRig rig="threePt" dir="t">
              <a:rot lat="0" lon="0" rev="11280000"/>
            </a:lightRig>
          </a:scene3d>
        </p:grpSpPr>
        <p:sp>
          <p:nvSpPr>
            <p:cNvPr id="53" name="円/楕円 52"/>
            <p:cNvSpPr/>
            <p:nvPr/>
          </p:nvSpPr>
          <p:spPr>
            <a:xfrm>
              <a:off x="5059152" y="4462519"/>
              <a:ext cx="298414" cy="2984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>
              <a:noFill/>
            </a:ln>
            <a:sp3d prstMaterial="metal">
              <a:bevelT w="38100" prst="angle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加算記号 53"/>
            <p:cNvSpPr/>
            <p:nvPr/>
          </p:nvSpPr>
          <p:spPr>
            <a:xfrm rot="1568804">
              <a:off x="5111750" y="4508500"/>
              <a:ext cx="200025" cy="200025"/>
            </a:xfrm>
            <a:prstGeom prst="mathPlus">
              <a:avLst>
                <a:gd name="adj1" fmla="val 14120"/>
              </a:avLst>
            </a:prstGeom>
            <a:gradFill flip="none" rotWithShape="1">
              <a:gsLst>
                <a:gs pos="0">
                  <a:srgbClr val="7F7F7F"/>
                </a:gs>
                <a:gs pos="100000">
                  <a:schemeClr val="bg2">
                    <a:lumMod val="90000"/>
                  </a:schemeClr>
                </a:gs>
              </a:gsLst>
              <a:lin ang="2700000" scaled="0"/>
              <a:tileRect/>
            </a:gradFill>
            <a:ln>
              <a:noFill/>
            </a:ln>
            <a:sp3d prstMaterial="metal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49" name="正方形/長方形 48"/>
          <p:cNvSpPr/>
          <p:nvPr/>
        </p:nvSpPr>
        <p:spPr>
          <a:xfrm>
            <a:off x="5572935" y="6091316"/>
            <a:ext cx="2251344" cy="133263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地図を</a:t>
            </a:r>
            <a:endParaRPr kumimoji="1"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3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C3DBC149-FF13-4C0C-8A51-D3CC2AF3D373}" vid="{6D435774-3230-41B9-AF1F-6102583FC8F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13</Template>
  <TotalTime>0</TotalTime>
  <Words>217</Words>
  <Application>Microsoft Office PowerPoint</Application>
  <PresentationFormat>ユーザー設定</PresentationFormat>
  <Paragraphs>59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13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2014-07-29T05:52:11Z</dcterms:created>
  <dcterms:modified xsi:type="dcterms:W3CDTF">2014-07-29T05:52:17Z</dcterms:modified>
</cp:coreProperties>
</file>