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3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EEBF7"/>
    <a:srgbClr val="99CCFF"/>
    <a:srgbClr val="640000"/>
    <a:srgbClr val="FFC000"/>
    <a:srgbClr val="3E0000"/>
    <a:srgbClr val="B00E17"/>
    <a:srgbClr val="905A36"/>
    <a:srgbClr val="905B37"/>
    <a:srgbClr val="B5AC3A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50" d="100"/>
          <a:sy n="150" d="100"/>
        </p:scale>
        <p:origin x="330" y="357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2014/7/29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正方形/長方形 21"/>
          <p:cNvSpPr/>
          <p:nvPr userDrawn="1"/>
        </p:nvSpPr>
        <p:spPr>
          <a:xfrm>
            <a:off x="0" y="0"/>
            <a:ext cx="7775575" cy="10907713"/>
          </a:xfrm>
          <a:prstGeom prst="rect">
            <a:avLst/>
          </a:prstGeom>
          <a:pattFill prst="narVert">
            <a:fgClr>
              <a:schemeClr val="bg1">
                <a:lumMod val="9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  <p:sp>
        <p:nvSpPr>
          <p:cNvPr id="2" name="正方形/長方形 1"/>
          <p:cNvSpPr/>
          <p:nvPr userDrawn="1"/>
        </p:nvSpPr>
        <p:spPr>
          <a:xfrm>
            <a:off x="0" y="0"/>
            <a:ext cx="7775575" cy="370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9" name="正方形/長方形 8"/>
          <p:cNvSpPr/>
          <p:nvPr userDrawn="1"/>
        </p:nvSpPr>
        <p:spPr>
          <a:xfrm>
            <a:off x="0" y="7314929"/>
            <a:ext cx="7775575" cy="3599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79093527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正方形/長方形 34"/>
          <p:cNvSpPr/>
          <p:nvPr/>
        </p:nvSpPr>
        <p:spPr>
          <a:xfrm>
            <a:off x="570526" y="6242486"/>
            <a:ext cx="5305051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※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上記料金は日中（</a:t>
            </a:r>
            <a:r>
              <a:rPr lang="en-US" altLang="ja-JP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</a:t>
            </a:r>
            <a:r>
              <a:rPr lang="en-US" altLang="ja-JP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〜00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時）のサービス料金です</a:t>
            </a:r>
            <a:r>
              <a:rPr lang="ja-JP" alt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。夜間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</a:t>
            </a:r>
            <a:r>
              <a:rPr lang="en-US" altLang="ja-JP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</a:t>
            </a:r>
            <a:r>
              <a:rPr lang="en-US" altLang="ja-JP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〜00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時）</a:t>
            </a:r>
            <a:r>
              <a:rPr lang="ja-JP" altLang="en-US" sz="5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、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早朝（</a:t>
            </a:r>
            <a:r>
              <a:rPr lang="en-US" altLang="ja-JP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00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</a:t>
            </a:r>
            <a:r>
              <a:rPr lang="en-US" altLang="ja-JP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〜00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時</a:t>
            </a:r>
            <a:r>
              <a:rPr lang="ja-JP" alt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900" dirty="0" smtClean="0">
              <a:solidFill>
                <a:schemeClr val="tx1">
                  <a:lumMod val="75000"/>
                  <a:lumOff val="25000"/>
                </a:schemeClr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en-US" sz="9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では</a:t>
            </a:r>
            <a:r>
              <a:rPr lang="ja-JP" altLang="en-US" sz="900" dirty="0">
                <a:solidFill>
                  <a:schemeClr val="tx1">
                    <a:lumMod val="75000"/>
                    <a:lumOff val="25000"/>
                  </a:schemeClr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料金が異なります。</a:t>
            </a:r>
          </a:p>
        </p:txBody>
      </p:sp>
      <p:sp>
        <p:nvSpPr>
          <p:cNvPr id="38" name="正方形/長方形 37"/>
          <p:cNvSpPr/>
          <p:nvPr/>
        </p:nvSpPr>
        <p:spPr>
          <a:xfrm>
            <a:off x="545733" y="634663"/>
            <a:ext cx="4954601" cy="646331"/>
          </a:xfrm>
          <a:prstGeom prst="rect">
            <a:avLst/>
          </a:prstGeom>
        </p:spPr>
        <p:txBody>
          <a:bodyPr vert="horz" wrap="none">
            <a:spAutoFit/>
          </a:bodyPr>
          <a:lstStyle/>
          <a:p>
            <a:r>
              <a:rPr lang="ja-JP" altLang="en-US" sz="3600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アスクル介護</a:t>
            </a:r>
            <a:r>
              <a:rPr lang="ja-JP" altLang="en-US" sz="3600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サービスの</a:t>
            </a:r>
          </a:p>
        </p:txBody>
      </p:sp>
      <p:sp>
        <p:nvSpPr>
          <p:cNvPr id="39" name="正方形/長方形 38"/>
          <p:cNvSpPr/>
          <p:nvPr/>
        </p:nvSpPr>
        <p:spPr>
          <a:xfrm>
            <a:off x="545733" y="2934670"/>
            <a:ext cx="6897815" cy="707886"/>
          </a:xfrm>
          <a:prstGeom prst="rect">
            <a:avLst/>
          </a:prstGeom>
        </p:spPr>
        <p:txBody>
          <a:bodyPr vert="horz" wrap="square">
            <a:spAutoFit/>
          </a:bodyPr>
          <a:lstStyle/>
          <a:p>
            <a:pPr algn="ctr">
              <a:lnSpc>
                <a:spcPts val="2400"/>
              </a:lnSpc>
            </a:pP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きめ細かいサービスと</a:t>
            </a:r>
            <a:r>
              <a:rPr lang="ja-JP" altLang="en-US" sz="20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、安心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のスタッフ体制で</a:t>
            </a:r>
            <a:r>
              <a:rPr lang="ja-JP" altLang="en-US" sz="20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、</a:t>
            </a:r>
            <a:endParaRPr lang="en-US" altLang="ja-JP" sz="2000" dirty="0" smtClean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>
              <a:lnSpc>
                <a:spcPts val="2400"/>
              </a:lnSpc>
            </a:pPr>
            <a:r>
              <a:rPr lang="ja-JP" altLang="en-US" sz="20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ご利用者のみなさまの快適な生活をお約束します。</a:t>
            </a:r>
            <a:endParaRPr lang="ja-JP" altLang="en-US" sz="20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6" name="正方形/長方形 45"/>
          <p:cNvSpPr/>
          <p:nvPr/>
        </p:nvSpPr>
        <p:spPr>
          <a:xfrm>
            <a:off x="4927600" y="6659007"/>
            <a:ext cx="2512929" cy="5475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900"/>
              </a:lnSpc>
              <a:spcAft>
                <a:spcPts val="400"/>
              </a:spcAft>
            </a:pPr>
            <a:r>
              <a:rPr lang="en-US" altLang="zh-TW" sz="1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〒135-0061</a:t>
            </a:r>
            <a:r>
              <a:rPr lang="ja-JP" altLang="en-US" sz="1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lang="zh-TW" altLang="en-US" sz="1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東京都</a:t>
            </a:r>
            <a:r>
              <a:rPr lang="zh-TW" alt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江東区</a:t>
            </a:r>
            <a:r>
              <a:rPr lang="zh-TW" altLang="en-US" sz="1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豊洲</a:t>
            </a:r>
            <a:r>
              <a:rPr lang="en-US" altLang="ja-JP" sz="1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3-2-3</a:t>
            </a:r>
            <a:endParaRPr lang="en-US" altLang="zh-TW" sz="1000" dirty="0">
              <a:solidFill>
                <a:schemeClr val="tx1">
                  <a:lumMod val="95000"/>
                  <a:lumOff val="5000"/>
                </a:schemeClr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>
              <a:lnSpc>
                <a:spcPts val="900"/>
              </a:lnSpc>
              <a:spcAft>
                <a:spcPts val="400"/>
              </a:spcAft>
            </a:pPr>
            <a:r>
              <a:rPr lang="en-US" altLang="zh-TW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FAX 03-1234-1112</a:t>
            </a:r>
            <a:r>
              <a:rPr lang="zh-TW" alt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（</a:t>
            </a:r>
            <a:r>
              <a:rPr lang="zh-TW" altLang="en-US" sz="800" dirty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代表者名</a:t>
            </a:r>
            <a:r>
              <a:rPr lang="zh-TW" altLang="en-US" sz="8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： </a:t>
            </a:r>
            <a:r>
              <a:rPr lang="zh-TW" altLang="en-US" sz="1000" dirty="0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鈴木</a:t>
            </a:r>
            <a:r>
              <a:rPr lang="zh-TW" altLang="en-US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健太）</a:t>
            </a:r>
          </a:p>
          <a:p>
            <a:pPr>
              <a:lnSpc>
                <a:spcPts val="900"/>
              </a:lnSpc>
              <a:spcAft>
                <a:spcPts val="400"/>
              </a:spcAft>
            </a:pPr>
            <a:r>
              <a:rPr lang="en-US" altLang="zh-TW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http://</a:t>
            </a:r>
            <a:r>
              <a:rPr lang="en-US" altLang="zh-TW" sz="1000" dirty="0" err="1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www.</a:t>
            </a:r>
            <a:r>
              <a:rPr lang="en-US" altLang="ja-JP" sz="1000" dirty="0" err="1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askult</a:t>
            </a:r>
            <a:r>
              <a:rPr lang="en-US" altLang="zh-TW" sz="1000" dirty="0" err="1" smtClean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.com</a:t>
            </a:r>
            <a:r>
              <a:rPr lang="en-US" altLang="zh-TW" sz="1000" dirty="0">
                <a:solidFill>
                  <a:schemeClr val="tx1">
                    <a:lumMod val="95000"/>
                    <a:lumOff val="5000"/>
                  </a:schemeClr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/</a:t>
            </a:r>
            <a:endParaRPr lang="ja-JP" altLang="en-US" sz="1000" dirty="0">
              <a:solidFill>
                <a:schemeClr val="tx1">
                  <a:lumMod val="95000"/>
                  <a:lumOff val="5000"/>
                </a:schemeClr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7" name="正方形/長方形 46"/>
          <p:cNvSpPr/>
          <p:nvPr/>
        </p:nvSpPr>
        <p:spPr>
          <a:xfrm>
            <a:off x="426785" y="6460607"/>
            <a:ext cx="4637808" cy="830997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zh-TW" sz="3200" dirty="0" smtClean="0"/>
              <a:t>TEL</a:t>
            </a:r>
            <a:r>
              <a:rPr lang="en-US" altLang="zh-TW" sz="3200" dirty="0"/>
              <a:t> </a:t>
            </a:r>
            <a:r>
              <a:rPr lang="en-US" altLang="zh-TW" sz="3200" dirty="0" smtClean="0"/>
              <a:t> </a:t>
            </a:r>
            <a:r>
              <a:rPr lang="en-US" altLang="zh-TW" sz="48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03-1234-1111</a:t>
            </a:r>
            <a:endParaRPr lang="ja-JP" altLang="en-US" sz="4800" dirty="0"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graphicFrame>
        <p:nvGraphicFramePr>
          <p:cNvPr id="64" name="表 6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00179711"/>
              </p:ext>
            </p:extLst>
          </p:nvPr>
        </p:nvGraphicFramePr>
        <p:xfrm>
          <a:off x="502474" y="4153609"/>
          <a:ext cx="5153166" cy="201740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1717722"/>
                <a:gridCol w="1717722"/>
                <a:gridCol w="1717722"/>
              </a:tblGrid>
              <a:tr h="357239"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kumimoji="1" lang="ja-JP" altLang="en-US" dirty="0"/>
                    </a:p>
                  </a:txBody>
                  <a:tcPr/>
                </a:tc>
              </a:tr>
              <a:tr h="553387">
                <a:tc>
                  <a:txBody>
                    <a:bodyPr/>
                    <a:lstStyle/>
                    <a:p>
                      <a:pPr marL="0" marR="0" lvl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00</a:t>
                      </a:r>
                      <a:r>
                        <a:rPr kumimoji="1" lang="ja-JP" altLang="en-US" sz="11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分未満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600" dirty="0" smtClean="0">
                          <a:latin typeface="+mj-ea"/>
                          <a:ea typeface="+mj-ea"/>
                        </a:rPr>
                        <a:t>000</a:t>
                      </a:r>
                      <a:r>
                        <a:rPr lang="ja-JP" altLang="en-US" sz="1050" dirty="0" smtClean="0">
                          <a:latin typeface="+mj-ea"/>
                          <a:ea typeface="+mj-ea"/>
                        </a:rPr>
                        <a:t>円</a:t>
                      </a:r>
                      <a:endParaRPr lang="ja-JP" altLang="en-US" sz="1050" dirty="0">
                        <a:latin typeface="+mj-ea"/>
                        <a:ea typeface="+mj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600" smtClean="0">
                          <a:latin typeface="+mj-ea"/>
                          <a:ea typeface="+mj-ea"/>
                        </a:rPr>
                        <a:t>000</a:t>
                      </a:r>
                      <a:r>
                        <a:rPr lang="ja-JP" altLang="en-US" sz="1050" smtClean="0">
                          <a:latin typeface="+mj-ea"/>
                          <a:ea typeface="+mj-ea"/>
                        </a:rPr>
                        <a:t>円</a:t>
                      </a:r>
                      <a:endParaRPr lang="ja-JP" altLang="en-US" sz="1050" dirty="0">
                        <a:latin typeface="+mj-ea"/>
                        <a:ea typeface="+mj-ea"/>
                      </a:endParaRPr>
                    </a:p>
                  </a:txBody>
                  <a:tcPr anchor="ctr"/>
                </a:tc>
              </a:tr>
              <a:tr h="553387">
                <a:tc>
                  <a:txBody>
                    <a:bodyPr/>
                    <a:lstStyle/>
                    <a:p>
                      <a:pPr marL="0" marR="0" lvl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00</a:t>
                      </a:r>
                      <a:r>
                        <a:rPr kumimoji="1" lang="ja-JP" altLang="en-US" sz="11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分</a:t>
                      </a:r>
                      <a:r>
                        <a:rPr kumimoji="1" lang="en-US" altLang="ja-JP" sz="14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〜00</a:t>
                      </a:r>
                      <a:r>
                        <a:rPr kumimoji="1" lang="ja-JP" altLang="en-US" sz="11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分未満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600" dirty="0" smtClean="0">
                          <a:latin typeface="+mj-ea"/>
                          <a:ea typeface="+mj-ea"/>
                        </a:rPr>
                        <a:t>000</a:t>
                      </a:r>
                      <a:r>
                        <a:rPr lang="ja-JP" altLang="en-US" sz="1050" dirty="0" smtClean="0">
                          <a:latin typeface="+mj-ea"/>
                          <a:ea typeface="+mj-ea"/>
                        </a:rPr>
                        <a:t>円</a:t>
                      </a:r>
                      <a:endParaRPr lang="ja-JP" altLang="en-US" sz="1050" dirty="0">
                        <a:latin typeface="+mj-ea"/>
                        <a:ea typeface="+mj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600" smtClean="0">
                          <a:latin typeface="+mj-ea"/>
                          <a:ea typeface="+mj-ea"/>
                        </a:rPr>
                        <a:t>000</a:t>
                      </a:r>
                      <a:r>
                        <a:rPr lang="ja-JP" altLang="en-US" sz="1050" smtClean="0">
                          <a:latin typeface="+mj-ea"/>
                          <a:ea typeface="+mj-ea"/>
                        </a:rPr>
                        <a:t>円</a:t>
                      </a:r>
                      <a:endParaRPr lang="ja-JP" altLang="en-US" sz="1050" dirty="0">
                        <a:latin typeface="+mj-ea"/>
                        <a:ea typeface="+mj-ea"/>
                      </a:endParaRPr>
                    </a:p>
                  </a:txBody>
                  <a:tcPr anchor="ctr"/>
                </a:tc>
              </a:tr>
              <a:tr h="553387">
                <a:tc>
                  <a:txBody>
                    <a:bodyPr/>
                    <a:lstStyle/>
                    <a:p>
                      <a:pPr marL="0" marR="0" lvl="0" indent="0" algn="l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en-US" altLang="ja-JP" sz="14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00</a:t>
                      </a:r>
                      <a:r>
                        <a:rPr kumimoji="1" lang="ja-JP" altLang="en-US" sz="11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分</a:t>
                      </a:r>
                      <a:r>
                        <a:rPr kumimoji="1" lang="en-US" altLang="ja-JP" sz="14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〜00</a:t>
                      </a:r>
                      <a:r>
                        <a:rPr kumimoji="1" lang="ja-JP" altLang="en-US" sz="1100" kern="1200" dirty="0" smtClean="0">
                          <a:solidFill>
                            <a:schemeClr val="dk1"/>
                          </a:solidFill>
                          <a:latin typeface="+mj-ea"/>
                          <a:ea typeface="+mn-ea"/>
                          <a:cs typeface="+mn-cs"/>
                        </a:rPr>
                        <a:t>分未満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600" dirty="0" smtClean="0">
                          <a:latin typeface="+mj-ea"/>
                          <a:ea typeface="+mj-ea"/>
                        </a:rPr>
                        <a:t>000</a:t>
                      </a:r>
                      <a:r>
                        <a:rPr lang="ja-JP" altLang="en-US" sz="1050" dirty="0" smtClean="0">
                          <a:latin typeface="+mj-ea"/>
                          <a:ea typeface="+mj-ea"/>
                        </a:rPr>
                        <a:t>円</a:t>
                      </a:r>
                      <a:endParaRPr lang="ja-JP" altLang="en-US" sz="1050" dirty="0">
                        <a:latin typeface="+mj-ea"/>
                        <a:ea typeface="+mj-ea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en-US" altLang="ja-JP" sz="1600" dirty="0" smtClean="0">
                          <a:latin typeface="+mj-ea"/>
                          <a:ea typeface="+mj-ea"/>
                        </a:rPr>
                        <a:t>000</a:t>
                      </a:r>
                      <a:r>
                        <a:rPr lang="ja-JP" altLang="en-US" sz="1050" dirty="0" smtClean="0">
                          <a:latin typeface="+mj-ea"/>
                          <a:ea typeface="+mj-ea"/>
                        </a:rPr>
                        <a:t>円</a:t>
                      </a:r>
                      <a:endParaRPr lang="ja-JP" altLang="en-US" sz="1050" dirty="0">
                        <a:latin typeface="+mj-ea"/>
                        <a:ea typeface="+mj-ea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14" name="正方形/長方形 13"/>
          <p:cNvSpPr/>
          <p:nvPr/>
        </p:nvSpPr>
        <p:spPr>
          <a:xfrm>
            <a:off x="539699" y="4179973"/>
            <a:ext cx="1667078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400" dirty="0">
                <a:latin typeface="+mj-ea"/>
                <a:ea typeface="+mj-ea"/>
              </a:rPr>
              <a:t>時間</a:t>
            </a:r>
            <a:r>
              <a:rPr lang="ja-JP" altLang="en-US" sz="1400" dirty="0" smtClean="0">
                <a:latin typeface="+mj-ea"/>
                <a:ea typeface="+mj-ea"/>
              </a:rPr>
              <a:t>／サービス</a:t>
            </a:r>
            <a:endParaRPr lang="ja-JP" altLang="en-US" sz="1400" dirty="0">
              <a:latin typeface="+mj-ea"/>
              <a:ea typeface="+mj-ea"/>
            </a:endParaRPr>
          </a:p>
        </p:txBody>
      </p:sp>
      <p:sp>
        <p:nvSpPr>
          <p:cNvPr id="15" name="正方形/長方形 14"/>
          <p:cNvSpPr/>
          <p:nvPr/>
        </p:nvSpPr>
        <p:spPr>
          <a:xfrm>
            <a:off x="2240594" y="4179973"/>
            <a:ext cx="16668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400" dirty="0" smtClean="0">
                <a:latin typeface="+mj-ea"/>
                <a:ea typeface="+mj-ea"/>
              </a:rPr>
              <a:t>身体介護</a:t>
            </a:r>
            <a:endParaRPr lang="ja-JP" altLang="en-US" sz="1400" dirty="0">
              <a:latin typeface="+mj-ea"/>
              <a:ea typeface="+mj-ea"/>
            </a:endParaRPr>
          </a:p>
        </p:txBody>
      </p:sp>
      <p:sp>
        <p:nvSpPr>
          <p:cNvPr id="17" name="正方形/長方形 16"/>
          <p:cNvSpPr/>
          <p:nvPr/>
        </p:nvSpPr>
        <p:spPr>
          <a:xfrm>
            <a:off x="3953059" y="4179973"/>
            <a:ext cx="16668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400" dirty="0" smtClean="0">
                <a:latin typeface="+mj-ea"/>
                <a:ea typeface="+mj-ea"/>
              </a:rPr>
              <a:t>生活援助</a:t>
            </a:r>
            <a:endParaRPr lang="ja-JP" altLang="en-US" sz="1400" dirty="0">
              <a:latin typeface="+mj-ea"/>
              <a:ea typeface="+mj-ea"/>
            </a:endParaRPr>
          </a:p>
        </p:txBody>
      </p:sp>
      <p:grpSp>
        <p:nvGrpSpPr>
          <p:cNvPr id="42" name="グループ化 41"/>
          <p:cNvGrpSpPr/>
          <p:nvPr/>
        </p:nvGrpSpPr>
        <p:grpSpPr>
          <a:xfrm>
            <a:off x="436077" y="3810798"/>
            <a:ext cx="6878526" cy="338554"/>
            <a:chOff x="436077" y="6921374"/>
            <a:chExt cx="6878526" cy="338554"/>
          </a:xfrm>
        </p:grpSpPr>
        <p:sp>
          <p:nvSpPr>
            <p:cNvPr id="12" name="正方形/長方形 11"/>
            <p:cNvSpPr/>
            <p:nvPr/>
          </p:nvSpPr>
          <p:spPr>
            <a:xfrm>
              <a:off x="436077" y="6921374"/>
              <a:ext cx="1574470" cy="338554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ja-JP" altLang="en-US" sz="1600" b="1" dirty="0" smtClean="0">
                  <a:solidFill>
                    <a:srgbClr val="FF6600"/>
                  </a:solidFill>
                  <a:latin typeface="+mj-ea"/>
                  <a:ea typeface="+mj-ea"/>
                </a:rPr>
                <a:t>サービス</a:t>
              </a:r>
              <a:r>
                <a:rPr lang="ja-JP" altLang="en-US" sz="1600" b="1" dirty="0">
                  <a:solidFill>
                    <a:srgbClr val="FF6600"/>
                  </a:solidFill>
                  <a:latin typeface="+mj-ea"/>
                  <a:ea typeface="+mj-ea"/>
                </a:rPr>
                <a:t>料金表</a:t>
              </a:r>
            </a:p>
          </p:txBody>
        </p:sp>
        <p:cxnSp>
          <p:nvCxnSpPr>
            <p:cNvPr id="175" name="直線コネクタ 174"/>
            <p:cNvCxnSpPr/>
            <p:nvPr/>
          </p:nvCxnSpPr>
          <p:spPr>
            <a:xfrm>
              <a:off x="1960138" y="7099064"/>
              <a:ext cx="5354465" cy="0"/>
            </a:xfrm>
            <a:prstGeom prst="line">
              <a:avLst/>
            </a:prstGeom>
            <a:ln w="10800">
              <a:solidFill>
                <a:srgbClr val="FF66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37" name="グループ化 36"/>
          <p:cNvGrpSpPr/>
          <p:nvPr/>
        </p:nvGrpSpPr>
        <p:grpSpPr>
          <a:xfrm>
            <a:off x="730555" y="1384313"/>
            <a:ext cx="6293234" cy="1528243"/>
            <a:chOff x="298066" y="769443"/>
            <a:chExt cx="6673551" cy="1620600"/>
          </a:xfrm>
        </p:grpSpPr>
        <p:sp>
          <p:nvSpPr>
            <p:cNvPr id="101" name="円/楕円 100"/>
            <p:cNvSpPr/>
            <p:nvPr/>
          </p:nvSpPr>
          <p:spPr>
            <a:xfrm>
              <a:off x="298066" y="807330"/>
              <a:ext cx="1582713" cy="158271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2000">
                <a:solidFill>
                  <a:schemeClr val="accent1"/>
                </a:solidFill>
              </a:endParaRPr>
            </a:p>
          </p:txBody>
        </p:sp>
        <p:sp>
          <p:nvSpPr>
            <p:cNvPr id="102" name="円/楕円 101"/>
            <p:cNvSpPr/>
            <p:nvPr/>
          </p:nvSpPr>
          <p:spPr>
            <a:xfrm>
              <a:off x="2002863" y="807330"/>
              <a:ext cx="1582713" cy="158271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2000">
                <a:solidFill>
                  <a:schemeClr val="accent1"/>
                </a:solidFill>
              </a:endParaRPr>
            </a:p>
          </p:txBody>
        </p:sp>
        <p:sp>
          <p:nvSpPr>
            <p:cNvPr id="130" name="円/楕円 129"/>
            <p:cNvSpPr/>
            <p:nvPr/>
          </p:nvSpPr>
          <p:spPr>
            <a:xfrm>
              <a:off x="3700556" y="807330"/>
              <a:ext cx="1582713" cy="1582712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2000">
                <a:solidFill>
                  <a:schemeClr val="accent1"/>
                </a:solidFill>
              </a:endParaRPr>
            </a:p>
          </p:txBody>
        </p:sp>
        <p:sp>
          <p:nvSpPr>
            <p:cNvPr id="132" name="円/楕円 131"/>
            <p:cNvSpPr/>
            <p:nvPr/>
          </p:nvSpPr>
          <p:spPr>
            <a:xfrm>
              <a:off x="5388904" y="807330"/>
              <a:ext cx="1582713" cy="1582713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2000">
                <a:solidFill>
                  <a:schemeClr val="accent1"/>
                </a:solidFill>
              </a:endParaRPr>
            </a:p>
          </p:txBody>
        </p:sp>
        <p:sp>
          <p:nvSpPr>
            <p:cNvPr id="41" name="正方形/長方形 40"/>
            <p:cNvSpPr/>
            <p:nvPr/>
          </p:nvSpPr>
          <p:spPr>
            <a:xfrm>
              <a:off x="2107204" y="769443"/>
              <a:ext cx="1415772" cy="1569660"/>
            </a:xfrm>
            <a:prstGeom prst="rect">
              <a:avLst/>
            </a:prstGeom>
          </p:spPr>
          <p:txBody>
            <a:bodyPr vert="horz" wrap="none">
              <a:spAutoFit/>
            </a:bodyPr>
            <a:lstStyle/>
            <a:p>
              <a:r>
                <a:rPr lang="ja-JP" altLang="en-US" sz="8800" dirty="0" smtClean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問</a:t>
              </a:r>
              <a:endParaRPr lang="ja-JP" altLang="en-US" sz="88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133" name="正方形/長方形 132"/>
            <p:cNvSpPr/>
            <p:nvPr/>
          </p:nvSpPr>
          <p:spPr>
            <a:xfrm>
              <a:off x="418119" y="769443"/>
              <a:ext cx="1415772" cy="1569660"/>
            </a:xfrm>
            <a:prstGeom prst="rect">
              <a:avLst/>
            </a:prstGeom>
          </p:spPr>
          <p:txBody>
            <a:bodyPr vert="horz" wrap="none">
              <a:spAutoFit/>
            </a:bodyPr>
            <a:lstStyle/>
            <a:p>
              <a:r>
                <a:rPr lang="ja-JP" altLang="en-US" sz="8800" dirty="0" smtClean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訪</a:t>
              </a:r>
              <a:endParaRPr lang="ja-JP" altLang="en-US" sz="88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134" name="正方形/長方形 133"/>
            <p:cNvSpPr/>
            <p:nvPr/>
          </p:nvSpPr>
          <p:spPr>
            <a:xfrm>
              <a:off x="3796290" y="769443"/>
              <a:ext cx="1415772" cy="1569660"/>
            </a:xfrm>
            <a:prstGeom prst="rect">
              <a:avLst/>
            </a:prstGeom>
          </p:spPr>
          <p:txBody>
            <a:bodyPr vert="horz" wrap="none">
              <a:spAutoFit/>
            </a:bodyPr>
            <a:lstStyle/>
            <a:p>
              <a:r>
                <a:rPr lang="ja-JP" altLang="en-US" sz="8800" dirty="0" smtClean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介</a:t>
              </a:r>
              <a:endParaRPr lang="ja-JP" altLang="en-US" sz="88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  <p:sp>
          <p:nvSpPr>
            <p:cNvPr id="135" name="正方形/長方形 134"/>
            <p:cNvSpPr/>
            <p:nvPr/>
          </p:nvSpPr>
          <p:spPr>
            <a:xfrm>
              <a:off x="5485377" y="769443"/>
              <a:ext cx="1415772" cy="1569660"/>
            </a:xfrm>
            <a:prstGeom prst="rect">
              <a:avLst/>
            </a:prstGeom>
          </p:spPr>
          <p:txBody>
            <a:bodyPr vert="horz" wrap="none">
              <a:spAutoFit/>
            </a:bodyPr>
            <a:lstStyle/>
            <a:p>
              <a:r>
                <a:rPr lang="ja-JP" altLang="en-US" sz="8800" dirty="0" smtClean="0">
                  <a:solidFill>
                    <a:schemeClr val="accent1"/>
                  </a:solidFill>
                  <a:latin typeface="ＭＳ Ｐゴシック" panose="020B0600070205080204" pitchFamily="50" charset="-128"/>
                  <a:ea typeface="ＭＳ Ｐゴシック" panose="020B0600070205080204" pitchFamily="50" charset="-128"/>
                </a:rPr>
                <a:t>護</a:t>
              </a:r>
              <a:endParaRPr lang="ja-JP" altLang="en-US" sz="8800" dirty="0">
                <a:solidFill>
                  <a:schemeClr val="accent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endParaRPr>
            </a:p>
          </p:txBody>
        </p:sp>
      </p:grpSp>
      <p:grpSp>
        <p:nvGrpSpPr>
          <p:cNvPr id="36" name="グループ化 35"/>
          <p:cNvGrpSpPr/>
          <p:nvPr/>
        </p:nvGrpSpPr>
        <p:grpSpPr>
          <a:xfrm>
            <a:off x="6077521" y="393638"/>
            <a:ext cx="1389518" cy="1128380"/>
            <a:chOff x="6077521" y="393638"/>
            <a:chExt cx="1389518" cy="1128380"/>
          </a:xfrm>
        </p:grpSpPr>
        <p:sp>
          <p:nvSpPr>
            <p:cNvPr id="10" name="二等辺三角形 9"/>
            <p:cNvSpPr/>
            <p:nvPr/>
          </p:nvSpPr>
          <p:spPr>
            <a:xfrm rot="14398488">
              <a:off x="6158011" y="867084"/>
              <a:ext cx="506187" cy="667167"/>
            </a:xfrm>
            <a:prstGeom prst="triangle">
              <a:avLst/>
            </a:prstGeom>
            <a:solidFill>
              <a:srgbClr val="6699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76" name="円/楕円 75"/>
            <p:cNvSpPr/>
            <p:nvPr/>
          </p:nvSpPr>
          <p:spPr>
            <a:xfrm>
              <a:off x="6338659" y="393638"/>
              <a:ext cx="1128380" cy="1128380"/>
            </a:xfrm>
            <a:prstGeom prst="ellipse">
              <a:avLst/>
            </a:prstGeom>
            <a:solidFill>
              <a:srgbClr val="6699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2000">
                <a:solidFill>
                  <a:schemeClr val="accent1"/>
                </a:solidFill>
              </a:endParaRPr>
            </a:p>
          </p:txBody>
        </p:sp>
      </p:grpSp>
      <p:sp>
        <p:nvSpPr>
          <p:cNvPr id="176" name="正方形/長方形 175"/>
          <p:cNvSpPr/>
          <p:nvPr/>
        </p:nvSpPr>
        <p:spPr>
          <a:xfrm>
            <a:off x="6507900" y="505739"/>
            <a:ext cx="905054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600" b="1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おう</a:t>
            </a:r>
            <a:r>
              <a:rPr lang="ja-JP" altLang="en-US" sz="1600" b="1" dirty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ち</a:t>
            </a:r>
            <a:endParaRPr lang="en-US" altLang="ja-JP" sz="1600" b="1" dirty="0" smtClean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1600" b="1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だから</a:t>
            </a:r>
            <a:endParaRPr lang="en-US" altLang="ja-JP" sz="1600" b="1" dirty="0" smtClean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r>
              <a:rPr lang="ja-JP" altLang="en-US" sz="1600" b="1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安心</a:t>
            </a:r>
            <a:endParaRPr lang="ja-JP" altLang="en-US" sz="1600" b="1" dirty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5" name="二等辺三角形 84"/>
          <p:cNvSpPr/>
          <p:nvPr/>
        </p:nvSpPr>
        <p:spPr>
          <a:xfrm rot="13200694">
            <a:off x="5929937" y="5566176"/>
            <a:ext cx="457442" cy="667167"/>
          </a:xfrm>
          <a:prstGeom prst="triangle">
            <a:avLst/>
          </a:prstGeom>
          <a:solidFill>
            <a:srgbClr val="66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7" name="円/楕円 86"/>
          <p:cNvSpPr/>
          <p:nvPr/>
        </p:nvSpPr>
        <p:spPr>
          <a:xfrm>
            <a:off x="5872788" y="4509387"/>
            <a:ext cx="1441769" cy="1441769"/>
          </a:xfrm>
          <a:prstGeom prst="ellipse">
            <a:avLst/>
          </a:prstGeom>
          <a:solidFill>
            <a:srgbClr val="6699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sz="2000">
              <a:solidFill>
                <a:schemeClr val="accent1"/>
              </a:solidFill>
            </a:endParaRPr>
          </a:p>
        </p:txBody>
      </p:sp>
      <p:sp>
        <p:nvSpPr>
          <p:cNvPr id="88" name="正方形/長方形 87"/>
          <p:cNvSpPr/>
          <p:nvPr/>
        </p:nvSpPr>
        <p:spPr>
          <a:xfrm>
            <a:off x="6035540" y="4814522"/>
            <a:ext cx="1146994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800" b="1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お気軽に</a:t>
            </a:r>
            <a:endParaRPr lang="en-US" altLang="ja-JP" sz="1800" b="1" dirty="0" smtClean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lang="ja-JP" altLang="en-US" sz="1800" b="1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ご相談</a:t>
            </a:r>
            <a:endParaRPr lang="en-US" altLang="ja-JP" sz="1800" b="1" dirty="0" smtClean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/>
            <a:r>
              <a:rPr lang="ja-JP" altLang="en-US" sz="1800" b="1" dirty="0" smtClean="0">
                <a:solidFill>
                  <a:schemeClr val="bg1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ください</a:t>
            </a:r>
            <a:endParaRPr lang="en-US" altLang="ja-JP" sz="1800" b="1" dirty="0" smtClean="0">
              <a:solidFill>
                <a:schemeClr val="bg1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8" name="角丸四角形 7"/>
          <p:cNvSpPr/>
          <p:nvPr/>
        </p:nvSpPr>
        <p:spPr>
          <a:xfrm>
            <a:off x="419804" y="7609423"/>
            <a:ext cx="6968763" cy="2749887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650698" y="7787849"/>
            <a:ext cx="6548957" cy="21707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400" dirty="0" smtClean="0">
                <a:ln>
                  <a:solidFill>
                    <a:schemeClr val="accent1"/>
                  </a:solidFill>
                </a:ln>
                <a:solidFill>
                  <a:schemeClr val="accent6"/>
                </a:solidFill>
              </a:rPr>
              <a:t>訪問介護ご検討のお客様へ</a:t>
            </a:r>
            <a:endParaRPr lang="en-US" altLang="ja-JP" sz="2400" dirty="0" smtClean="0">
              <a:ln>
                <a:solidFill>
                  <a:schemeClr val="accent1"/>
                </a:solidFill>
              </a:ln>
              <a:solidFill>
                <a:schemeClr val="accent6"/>
              </a:solidFill>
            </a:endParaRPr>
          </a:p>
          <a:p>
            <a:pPr algn="ctr"/>
            <a:endParaRPr lang="en-US" altLang="ja-JP" sz="1100" dirty="0" smtClean="0">
              <a:ln>
                <a:solidFill>
                  <a:schemeClr val="accent1"/>
                </a:solidFill>
              </a:ln>
              <a:solidFill>
                <a:schemeClr val="accent6"/>
              </a:solidFill>
            </a:endParaRPr>
          </a:p>
          <a:p>
            <a:pPr>
              <a:lnSpc>
                <a:spcPts val="2400"/>
              </a:lnSpc>
            </a:pPr>
            <a:r>
              <a:rPr lang="ja-JP" altLang="en-US" sz="2000" dirty="0" smtClean="0"/>
              <a:t>アスクル介護サービスは、介護を必要とされる方に的確なサポートができるよう、優秀なスタッフが数多く所属しております。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きめ細かいサービスと、安心のスタッフ体制で</a:t>
            </a:r>
            <a:r>
              <a:rPr lang="ja-JP" altLang="en-US" sz="20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、ご利用者</a:t>
            </a:r>
            <a:r>
              <a:rPr lang="ja-JP" altLang="en-US" sz="2000" dirty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のみなさまの快適な生活をお約束します</a:t>
            </a:r>
            <a:r>
              <a:rPr lang="ja-JP" altLang="en-US" sz="2000" dirty="0" smtClean="0"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。</a:t>
            </a:r>
            <a:endParaRPr lang="en-US" altLang="ja-JP" sz="2000" dirty="0" smtClean="0"/>
          </a:p>
          <a:p>
            <a:pPr algn="r"/>
            <a:r>
              <a:rPr lang="en-US" altLang="ja-JP" b="1" dirty="0" smtClean="0">
                <a:solidFill>
                  <a:schemeClr val="accent6"/>
                </a:solidFill>
              </a:rPr>
              <a:t>→</a:t>
            </a:r>
            <a:r>
              <a:rPr lang="ja-JP" altLang="en-US" b="1" dirty="0" smtClean="0">
                <a:solidFill>
                  <a:schemeClr val="accent6"/>
                </a:solidFill>
              </a:rPr>
              <a:t>訪問介護の詳細は裏面をご覧ください。</a:t>
            </a:r>
            <a:endParaRPr lang="en-US" altLang="ja-JP" b="1" dirty="0" smtClean="0">
              <a:solidFill>
                <a:schemeClr val="accent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7305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ユーザー定義 6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6600"/>
      </a:accent1>
      <a:accent2>
        <a:srgbClr val="F8931D"/>
      </a:accent2>
      <a:accent3>
        <a:srgbClr val="FF7C80"/>
      </a:accent3>
      <a:accent4>
        <a:srgbClr val="EC7016"/>
      </a:accent4>
      <a:accent5>
        <a:srgbClr val="E64823"/>
      </a:accent5>
      <a:accent6>
        <a:srgbClr val="FF6600"/>
      </a:accent6>
      <a:hlink>
        <a:srgbClr val="2998E3"/>
      </a:hlink>
      <a:folHlink>
        <a:srgbClr val="7F723D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1.pptx" id="{D8CEF92E-E621-4889-A2C4-D44EA4896D94}" vid="{7BA0B976-7AA0-4750-86DE-53A6EBAC7E76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292</Words>
  <Application>Microsoft Office PowerPoint</Application>
  <PresentationFormat>ユーザー設定</PresentationFormat>
  <Paragraphs>53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Office 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2014-07-29T05:54:34Z</dcterms:created>
  <dcterms:modified xsi:type="dcterms:W3CDTF">2014-07-29T05:54:43Z</dcterms:modified>
</cp:coreProperties>
</file>

<file path=docProps/thumbnail.jpeg>
</file>