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3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4BA636"/>
    <a:srgbClr val="640000"/>
    <a:srgbClr val="FFC000"/>
    <a:srgbClr val="3E0000"/>
    <a:srgbClr val="B00E17"/>
    <a:srgbClr val="905A36"/>
    <a:srgbClr val="905B37"/>
    <a:srgbClr val="B5AC3A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-1936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2014/08/01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 userDrawn="1"/>
        </p:nvSpPr>
        <p:spPr>
          <a:xfrm>
            <a:off x="0" y="0"/>
            <a:ext cx="7775575" cy="10907713"/>
          </a:xfrm>
          <a:prstGeom prst="rect">
            <a:avLst/>
          </a:prstGeom>
          <a:pattFill prst="narVert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2014/08/01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正方形/長方形 1"/>
          <p:cNvSpPr/>
          <p:nvPr userDrawn="1"/>
        </p:nvSpPr>
        <p:spPr>
          <a:xfrm>
            <a:off x="0" y="0"/>
            <a:ext cx="7775575" cy="37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247154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/>
        </p:nvGrpSpPr>
        <p:grpSpPr>
          <a:xfrm>
            <a:off x="385258" y="6897638"/>
            <a:ext cx="2210432" cy="2129961"/>
            <a:chOff x="565023" y="3464120"/>
            <a:chExt cx="3100888" cy="2988000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18" name="角丸四角形 17"/>
            <p:cNvSpPr/>
            <p:nvPr/>
          </p:nvSpPr>
          <p:spPr>
            <a:xfrm>
              <a:off x="565023" y="3464120"/>
              <a:ext cx="3100888" cy="2988000"/>
            </a:xfrm>
            <a:prstGeom prst="roundRect">
              <a:avLst>
                <a:gd name="adj" fmla="val 831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554" y="3626826"/>
              <a:ext cx="2682472" cy="2676376"/>
            </a:xfrm>
            <a:prstGeom prst="rect">
              <a:avLst/>
            </a:prstGeom>
          </p:spPr>
        </p:pic>
      </p:grpSp>
      <p:grpSp>
        <p:nvGrpSpPr>
          <p:cNvPr id="7" name="グループ化 6"/>
          <p:cNvGrpSpPr/>
          <p:nvPr/>
        </p:nvGrpSpPr>
        <p:grpSpPr>
          <a:xfrm>
            <a:off x="380517" y="4219961"/>
            <a:ext cx="2190300" cy="2110562"/>
            <a:chOff x="3942131" y="3464120"/>
            <a:chExt cx="3100888" cy="2988000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136" name="角丸四角形 135"/>
            <p:cNvSpPr/>
            <p:nvPr/>
          </p:nvSpPr>
          <p:spPr>
            <a:xfrm>
              <a:off x="3942131" y="3464120"/>
              <a:ext cx="3100888" cy="2988000"/>
            </a:xfrm>
            <a:prstGeom prst="roundRect">
              <a:avLst>
                <a:gd name="adj" fmla="val 831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4096" y="3689216"/>
              <a:ext cx="2700762" cy="2645893"/>
            </a:xfrm>
            <a:prstGeom prst="rect">
              <a:avLst/>
            </a:prstGeom>
          </p:spPr>
        </p:pic>
      </p:grpSp>
      <p:sp>
        <p:nvSpPr>
          <p:cNvPr id="38" name="正方形/長方形 37"/>
          <p:cNvSpPr/>
          <p:nvPr/>
        </p:nvSpPr>
        <p:spPr>
          <a:xfrm>
            <a:off x="545733" y="453246"/>
            <a:ext cx="3829294" cy="1015663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ja-JP" altLang="en-US" sz="24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アスクル介護サービスの</a:t>
            </a:r>
            <a:endParaRPr lang="en-US" altLang="ja-JP" sz="2400" dirty="0" smtClean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36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訪問介護のご紹介</a:t>
            </a:r>
            <a:endParaRPr lang="en-US" altLang="ja-JP" sz="3600" dirty="0" smtClean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2830369" y="9765627"/>
            <a:ext cx="46378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 smtClean="0"/>
              <a:t>TEL</a:t>
            </a:r>
            <a:r>
              <a:rPr lang="en-US" altLang="zh-TW" sz="3200" dirty="0"/>
              <a:t> </a:t>
            </a:r>
            <a:r>
              <a:rPr lang="en-US" altLang="zh-TW" sz="3200" dirty="0" smtClean="0"/>
              <a:t> </a:t>
            </a:r>
            <a:r>
              <a:rPr lang="en-US" altLang="zh-TW" sz="4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</a:t>
            </a:r>
            <a:endParaRPr lang="ja-JP" altLang="en-US" sz="4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955428" y="7301690"/>
            <a:ext cx="11079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b="1" dirty="0" smtClean="0">
                <a:solidFill>
                  <a:srgbClr val="4BA636"/>
                </a:solidFill>
                <a:latin typeface="+mn-ea"/>
              </a:rPr>
              <a:t>生活</a:t>
            </a:r>
            <a:endParaRPr lang="en-US" altLang="ja-JP" sz="3600" b="1" dirty="0" smtClean="0">
              <a:solidFill>
                <a:srgbClr val="4BA636"/>
              </a:solidFill>
              <a:latin typeface="+mn-ea"/>
            </a:endParaRPr>
          </a:p>
          <a:p>
            <a:r>
              <a:rPr lang="ja-JP" altLang="en-US" sz="3600" b="1" dirty="0" smtClean="0">
                <a:solidFill>
                  <a:srgbClr val="4BA636"/>
                </a:solidFill>
                <a:latin typeface="+mn-ea"/>
              </a:rPr>
              <a:t>援助</a:t>
            </a:r>
            <a:endParaRPr lang="ja-JP" altLang="en-US" sz="3600" b="1" dirty="0">
              <a:solidFill>
                <a:srgbClr val="4BA636"/>
              </a:solidFill>
              <a:latin typeface="+mn-ea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807028" y="6900276"/>
            <a:ext cx="46605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+mn-ea"/>
              </a:rPr>
              <a:t>ケアスタッフがご利用者様に代わって、日常生活のあらゆるサポートを行います。</a:t>
            </a:r>
          </a:p>
        </p:txBody>
      </p:sp>
      <p:grpSp>
        <p:nvGrpSpPr>
          <p:cNvPr id="21" name="グループ化 20"/>
          <p:cNvGrpSpPr/>
          <p:nvPr/>
        </p:nvGrpSpPr>
        <p:grpSpPr>
          <a:xfrm>
            <a:off x="2820205" y="4811392"/>
            <a:ext cx="4509685" cy="307777"/>
            <a:chOff x="1041254" y="5294934"/>
            <a:chExt cx="4509685" cy="307777"/>
          </a:xfrm>
        </p:grpSpPr>
        <p:sp>
          <p:nvSpPr>
            <p:cNvPr id="9" name="正方形/長方形 8"/>
            <p:cNvSpPr/>
            <p:nvPr/>
          </p:nvSpPr>
          <p:spPr>
            <a:xfrm>
              <a:off x="1041254" y="5294934"/>
              <a:ext cx="1213794" cy="307777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ja-JP" altLang="en-US" sz="1400" dirty="0">
                  <a:solidFill>
                    <a:schemeClr val="accent3">
                      <a:lumMod val="50000"/>
                    </a:schemeClr>
                  </a:solidFill>
                  <a:latin typeface="+mj-ea"/>
                  <a:ea typeface="+mj-ea"/>
                </a:rPr>
                <a:t>サービス内容</a:t>
              </a:r>
            </a:p>
          </p:txBody>
        </p:sp>
        <p:cxnSp>
          <p:nvCxnSpPr>
            <p:cNvPr id="44" name="直線コネクタ 43"/>
            <p:cNvCxnSpPr>
              <a:stCxn id="9" idx="3"/>
            </p:cNvCxnSpPr>
            <p:nvPr/>
          </p:nvCxnSpPr>
          <p:spPr>
            <a:xfrm>
              <a:off x="2255048" y="5448823"/>
              <a:ext cx="3295891" cy="13755"/>
            </a:xfrm>
            <a:prstGeom prst="line">
              <a:avLst/>
            </a:prstGeom>
            <a:ln w="108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7" name="正方形/長方形 136"/>
          <p:cNvSpPr/>
          <p:nvPr/>
        </p:nvSpPr>
        <p:spPr>
          <a:xfrm>
            <a:off x="931942" y="4689161"/>
            <a:ext cx="11079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b="1" dirty="0" smtClean="0">
                <a:solidFill>
                  <a:schemeClr val="accent3">
                    <a:lumMod val="50000"/>
                  </a:schemeClr>
                </a:solidFill>
                <a:latin typeface="+mn-ea"/>
              </a:rPr>
              <a:t>身体</a:t>
            </a:r>
            <a:endParaRPr lang="en-US" altLang="ja-JP" sz="3600" b="1" dirty="0" smtClean="0">
              <a:solidFill>
                <a:schemeClr val="accent3">
                  <a:lumMod val="50000"/>
                </a:schemeClr>
              </a:solidFill>
              <a:latin typeface="+mn-ea"/>
            </a:endParaRPr>
          </a:p>
          <a:p>
            <a:r>
              <a:rPr lang="ja-JP" altLang="en-US" sz="3600" b="1" dirty="0" smtClean="0">
                <a:solidFill>
                  <a:schemeClr val="accent3">
                    <a:lumMod val="50000"/>
                  </a:schemeClr>
                </a:solidFill>
                <a:latin typeface="+mn-ea"/>
              </a:rPr>
              <a:t>介護</a:t>
            </a:r>
            <a:endParaRPr lang="ja-JP" altLang="en-US" sz="3600" b="1" dirty="0">
              <a:solidFill>
                <a:schemeClr val="accent3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65" name="正方形/長方形 164"/>
          <p:cNvSpPr/>
          <p:nvPr/>
        </p:nvSpPr>
        <p:spPr>
          <a:xfrm>
            <a:off x="2798846" y="4216917"/>
            <a:ext cx="46534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+mn-ea"/>
              </a:rPr>
              <a:t>食事・排泄・歩行など、生活の介助が必要な方のお手伝いをケアスタッフが行います。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544411" y="1567622"/>
            <a:ext cx="365901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 smtClean="0">
                <a:latin typeface="+mn-ea"/>
              </a:rPr>
              <a:t>ここに紹介文が入ります。文章をご記入ください。</a:t>
            </a:r>
            <a:r>
              <a:rPr lang="ja-JP" altLang="en-US" sz="1600" dirty="0">
                <a:latin typeface="+mn-ea"/>
              </a:rPr>
              <a:t>ここに紹介文が入ります。文章をご記入ください</a:t>
            </a:r>
            <a:r>
              <a:rPr lang="ja-JP" altLang="en-US" sz="1600" dirty="0" smtClean="0">
                <a:latin typeface="+mn-ea"/>
              </a:rPr>
              <a:t>。ここ</a:t>
            </a:r>
            <a:r>
              <a:rPr lang="ja-JP" altLang="en-US" sz="1600" dirty="0">
                <a:latin typeface="+mn-ea"/>
              </a:rPr>
              <a:t>に紹介文が入ります。文章をご記入ください</a:t>
            </a:r>
            <a:r>
              <a:rPr lang="ja-JP" altLang="en-US" sz="1600" dirty="0" smtClean="0">
                <a:latin typeface="+mn-ea"/>
              </a:rPr>
              <a:t>。ここ</a:t>
            </a:r>
            <a:r>
              <a:rPr lang="ja-JP" altLang="en-US" sz="1600" dirty="0">
                <a:latin typeface="+mn-ea"/>
              </a:rPr>
              <a:t>に紹介文が入ります。文章をご記入ください</a:t>
            </a:r>
            <a:r>
              <a:rPr lang="ja-JP" altLang="en-US" sz="1600" dirty="0" smtClean="0">
                <a:latin typeface="+mn-ea"/>
              </a:rPr>
              <a:t>。</a:t>
            </a:r>
            <a:r>
              <a:rPr lang="ja-JP" altLang="en-US" sz="1600" dirty="0">
                <a:latin typeface="+mn-ea"/>
              </a:rPr>
              <a:t>ここに紹介文が入ります。文章をご記入ください</a:t>
            </a:r>
            <a:r>
              <a:rPr lang="ja-JP" altLang="en-US" sz="1600" dirty="0" smtClean="0">
                <a:latin typeface="+mn-ea"/>
              </a:rPr>
              <a:t>。</a:t>
            </a:r>
            <a:r>
              <a:rPr lang="ja-JP" altLang="en-US" sz="1600" dirty="0">
                <a:latin typeface="+mn-ea"/>
              </a:rPr>
              <a:t>ここに紹介文が入ります</a:t>
            </a:r>
            <a:r>
              <a:rPr lang="ja-JP" altLang="en-US" sz="1600" dirty="0" smtClean="0">
                <a:latin typeface="+mn-ea"/>
              </a:rPr>
              <a:t>。</a:t>
            </a:r>
            <a:endParaRPr lang="ja-JP" altLang="en-US" sz="1600" dirty="0">
              <a:latin typeface="+mn-ea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414261" y="9838554"/>
            <a:ext cx="2264768" cy="719148"/>
          </a:xfrm>
          <a:prstGeom prst="roundRect">
            <a:avLst>
              <a:gd name="adj" fmla="val 33690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お問合せは</a:t>
            </a:r>
            <a:endParaRPr kumimoji="1" lang="ja-JP" altLang="en-US" sz="2800" dirty="0"/>
          </a:p>
        </p:txBody>
      </p:sp>
      <p:grpSp>
        <p:nvGrpSpPr>
          <p:cNvPr id="62" name="グループ化 20"/>
          <p:cNvGrpSpPr/>
          <p:nvPr/>
        </p:nvGrpSpPr>
        <p:grpSpPr>
          <a:xfrm>
            <a:off x="2820205" y="7519672"/>
            <a:ext cx="4509685" cy="307777"/>
            <a:chOff x="1041254" y="5294934"/>
            <a:chExt cx="4509685" cy="307777"/>
          </a:xfrm>
        </p:grpSpPr>
        <p:sp>
          <p:nvSpPr>
            <p:cNvPr id="63" name="正方形/長方形 62"/>
            <p:cNvSpPr/>
            <p:nvPr/>
          </p:nvSpPr>
          <p:spPr>
            <a:xfrm>
              <a:off x="1041254" y="5294934"/>
              <a:ext cx="121379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400" dirty="0">
                  <a:solidFill>
                    <a:srgbClr val="4BA636"/>
                  </a:solidFill>
                  <a:latin typeface="+mj-ea"/>
                  <a:ea typeface="+mj-ea"/>
                </a:rPr>
                <a:t>サービス内容</a:t>
              </a:r>
            </a:p>
          </p:txBody>
        </p:sp>
        <p:cxnSp>
          <p:nvCxnSpPr>
            <p:cNvPr id="65" name="直線コネクタ 64"/>
            <p:cNvCxnSpPr>
              <a:stCxn id="63" idx="3"/>
            </p:cNvCxnSpPr>
            <p:nvPr/>
          </p:nvCxnSpPr>
          <p:spPr>
            <a:xfrm>
              <a:off x="2255048" y="5448823"/>
              <a:ext cx="3295891" cy="13755"/>
            </a:xfrm>
            <a:prstGeom prst="line">
              <a:avLst/>
            </a:prstGeom>
            <a:ln w="10800">
              <a:solidFill>
                <a:srgbClr val="4BA6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正方形/長方形 22"/>
          <p:cNvSpPr/>
          <p:nvPr/>
        </p:nvSpPr>
        <p:spPr>
          <a:xfrm>
            <a:off x="2924965" y="5199331"/>
            <a:ext cx="1373119" cy="304357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lnSpc>
                <a:spcPts val="16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ＭＳ Ｐゴシック"/>
              </a:rPr>
              <a:t>食事の介助</a:t>
            </a:r>
            <a:endParaRPr lang="en-US" altLang="ja-JP" sz="1600" dirty="0">
              <a:solidFill>
                <a:schemeClr val="bg1"/>
              </a:solidFill>
              <a:latin typeface="ＭＳ Ｐゴシック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440867" y="5199331"/>
            <a:ext cx="1373119" cy="304357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lnSpc>
                <a:spcPts val="16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ＭＳ Ｐゴシック"/>
              </a:rPr>
              <a:t>排泄の介助</a:t>
            </a:r>
            <a:endParaRPr lang="en-US" altLang="ja-JP" sz="1600" dirty="0">
              <a:solidFill>
                <a:schemeClr val="bg1"/>
              </a:solidFill>
              <a:latin typeface="ＭＳ Ｐゴシック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097917" y="5612686"/>
            <a:ext cx="1373119" cy="304357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lnSpc>
                <a:spcPts val="16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ＭＳ Ｐゴシック"/>
              </a:rPr>
              <a:t>歩行の介助</a:t>
            </a:r>
            <a:endParaRPr lang="en-US" altLang="ja-JP" sz="1600" dirty="0">
              <a:solidFill>
                <a:schemeClr val="bg1"/>
              </a:solidFill>
              <a:latin typeface="ＭＳ Ｐゴシック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921468" y="5613254"/>
            <a:ext cx="2037530" cy="304357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lnSpc>
                <a:spcPts val="16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ＭＳ Ｐゴシック"/>
              </a:rPr>
              <a:t>通院や服薬の介助</a:t>
            </a:r>
            <a:endParaRPr lang="en-US" altLang="ja-JP" sz="1600" dirty="0">
              <a:solidFill>
                <a:schemeClr val="bg1"/>
              </a:solidFill>
              <a:latin typeface="ＭＳ Ｐゴシック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2924965" y="6026040"/>
            <a:ext cx="1373119" cy="304357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lnSpc>
                <a:spcPts val="16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ＭＳ Ｐゴシック"/>
              </a:rPr>
              <a:t>外出の介助</a:t>
            </a:r>
            <a:endParaRPr lang="en-US" altLang="ja-JP" sz="1600" dirty="0">
              <a:solidFill>
                <a:schemeClr val="bg1"/>
              </a:solidFill>
              <a:latin typeface="ＭＳ Ｐゴシック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5956770" y="5199331"/>
            <a:ext cx="1373119" cy="304357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lnSpc>
                <a:spcPts val="16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ＭＳ Ｐゴシック"/>
              </a:rPr>
              <a:t>入浴の介助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2906903" y="8704999"/>
            <a:ext cx="851313" cy="324000"/>
          </a:xfrm>
          <a:prstGeom prst="rect">
            <a:avLst/>
          </a:prstGeom>
          <a:solidFill>
            <a:srgbClr val="4BA636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/>
              </a:rPr>
              <a:t>掃除</a:t>
            </a:r>
            <a:endParaRPr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2906328" y="7895325"/>
            <a:ext cx="851313" cy="324000"/>
          </a:xfrm>
          <a:prstGeom prst="rect">
            <a:avLst/>
          </a:prstGeom>
          <a:solidFill>
            <a:srgbClr val="4BA636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/>
              </a:rPr>
              <a:t>調理</a:t>
            </a:r>
            <a:endParaRPr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3935449" y="7894104"/>
            <a:ext cx="1128815" cy="324000"/>
          </a:xfrm>
          <a:prstGeom prst="rect">
            <a:avLst/>
          </a:prstGeom>
          <a:solidFill>
            <a:srgbClr val="4BA636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/>
              </a:rPr>
              <a:t>買い物</a:t>
            </a:r>
            <a:endParaRPr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2911337" y="8305978"/>
            <a:ext cx="2668340" cy="324000"/>
          </a:xfrm>
          <a:prstGeom prst="rect">
            <a:avLst/>
          </a:prstGeom>
          <a:solidFill>
            <a:srgbClr val="4BA636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/>
              </a:rPr>
              <a:t>衣類の洗濯・アイロンがけ</a:t>
            </a:r>
            <a:endParaRPr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5721745" y="8305124"/>
            <a:ext cx="1200913" cy="324000"/>
          </a:xfrm>
          <a:prstGeom prst="rect">
            <a:avLst/>
          </a:prstGeom>
          <a:solidFill>
            <a:srgbClr val="4BA636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/>
              </a:rPr>
              <a:t>整理整頓</a:t>
            </a:r>
            <a:endParaRPr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5240062" y="7894611"/>
            <a:ext cx="1615451" cy="324000"/>
          </a:xfrm>
          <a:prstGeom prst="rect">
            <a:avLst/>
          </a:prstGeom>
          <a:solidFill>
            <a:srgbClr val="4BA636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/>
              </a:rPr>
              <a:t>薬の受け取り</a:t>
            </a:r>
            <a:endParaRPr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3946696" y="8705986"/>
            <a:ext cx="1445998" cy="304357"/>
          </a:xfrm>
          <a:prstGeom prst="rect">
            <a:avLst/>
          </a:prstGeom>
          <a:solidFill>
            <a:srgbClr val="4BA636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lvl="0" algn="ctr">
              <a:lnSpc>
                <a:spcPts val="16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ＭＳ Ｐゴシック"/>
              </a:rPr>
              <a:t>安否の報告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08247" y="9418579"/>
            <a:ext cx="6510399" cy="4010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1"/>
                </a:solidFill>
              </a:rPr>
              <a:t>その他、介護事業に関するお悩みをサポートしております。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472106" y="-1"/>
            <a:ext cx="3303469" cy="371796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画像を入れてください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30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ユーザー定義 6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6600"/>
      </a:accent1>
      <a:accent2>
        <a:srgbClr val="F8931D"/>
      </a:accent2>
      <a:accent3>
        <a:srgbClr val="FF7C80"/>
      </a:accent3>
      <a:accent4>
        <a:srgbClr val="EC7016"/>
      </a:accent4>
      <a:accent5>
        <a:srgbClr val="E64823"/>
      </a:accent5>
      <a:accent6>
        <a:srgbClr val="FF6600"/>
      </a:accent6>
      <a:hlink>
        <a:srgbClr val="2998E3"/>
      </a:hlink>
      <a:folHlink>
        <a:srgbClr val="7F723D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287</Words>
  <Application>Microsoft Macintosh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2014-07-29T10:39:11Z</dcterms:created>
  <dcterms:modified xsi:type="dcterms:W3CDTF">2014-08-01T01:02:44Z</dcterms:modified>
</cp:coreProperties>
</file>