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3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D30"/>
    <a:srgbClr val="CD0031"/>
    <a:srgbClr val="E5FAFF"/>
    <a:srgbClr val="0000FF"/>
    <a:srgbClr val="99FF66"/>
    <a:srgbClr val="F3FFF3"/>
    <a:srgbClr val="00CC00"/>
    <a:srgbClr val="FFFFCC"/>
    <a:srgbClr val="FDCF27"/>
    <a:srgbClr val="E7F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淡色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61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7712" cy="7771268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0" y="6776598"/>
            <a:ext cx="10907713" cy="591174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49869" y="6914816"/>
            <a:ext cx="3084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 smtClean="0">
                <a:latin typeface="メイリオ" pitchFamily="50" charset="-128"/>
                <a:ea typeface="メイリオ" pitchFamily="50" charset="-128"/>
              </a:rPr>
              <a:t>http://</a:t>
            </a:r>
            <a:r>
              <a:rPr lang="en-US" altLang="ja-JP" sz="1800" b="1" dirty="0" err="1" smtClean="0">
                <a:latin typeface="メイリオ" pitchFamily="50" charset="-128"/>
                <a:ea typeface="メイリオ" pitchFamily="50" charset="-128"/>
              </a:rPr>
              <a:t>www.askult.com</a:t>
            </a:r>
            <a:endParaRPr kumimoji="1" lang="en-US" altLang="ja-JP" sz="18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825672" y="6914816"/>
            <a:ext cx="2715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</a:rPr>
              <a:t>東京都</a:t>
            </a:r>
            <a:r>
              <a:rPr lang="ja-JP" altLang="en-US" sz="1800" b="1" dirty="0" smtClean="0">
                <a:latin typeface="メイリオ" pitchFamily="50" charset="-128"/>
                <a:ea typeface="メイリオ" pitchFamily="50" charset="-128"/>
              </a:rPr>
              <a:t>江東区豊洲</a:t>
            </a:r>
            <a:r>
              <a:rPr lang="en-US" altLang="ja-JP" sz="1800" b="1" dirty="0" smtClean="0">
                <a:latin typeface="メイリオ" pitchFamily="50" charset="-128"/>
                <a:ea typeface="メイリオ" pitchFamily="50" charset="-128"/>
              </a:rPr>
              <a:t>3-2-3</a:t>
            </a:r>
            <a:endParaRPr kumimoji="1" lang="en-US" altLang="ja-JP" sz="18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564339" y="6914816"/>
            <a:ext cx="1962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 smtClean="0">
                <a:latin typeface="メイリオ" pitchFamily="50" charset="-128"/>
                <a:ea typeface="メイリオ" pitchFamily="50" charset="-128"/>
              </a:rPr>
              <a:t>03-1234-1111</a:t>
            </a:r>
            <a:endParaRPr kumimoji="1" lang="ja-JP" altLang="en-US" sz="18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833037"/>
            <a:ext cx="10694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4000" b="1" dirty="0">
                <a:ln w="57150" cmpd="sng">
                  <a:solidFill>
                    <a:srgbClr val="CD0031"/>
                  </a:solidFill>
                </a:ln>
                <a:solidFill>
                  <a:srgbClr val="FF0000"/>
                </a:solidFill>
                <a:latin typeface="ＭＳ Ｐゴシック"/>
              </a:rPr>
              <a:t>屋根・外壁・防水</a:t>
            </a:r>
            <a:r>
              <a:rPr lang="ja-JP" altLang="en-US" sz="4000" b="1" dirty="0" smtClean="0">
                <a:ln w="57150" cmpd="sng">
                  <a:solidFill>
                    <a:srgbClr val="CD0031"/>
                  </a:solidFill>
                </a:ln>
                <a:solidFill>
                  <a:srgbClr val="FF0000"/>
                </a:solidFill>
                <a:latin typeface="ＭＳ Ｐゴシック"/>
              </a:rPr>
              <a:t>工事キャンペーン</a:t>
            </a:r>
            <a:r>
              <a:rPr lang="ja-JP" altLang="en-US" sz="4000" b="1" dirty="0">
                <a:ln w="57150" cmpd="sng">
                  <a:solidFill>
                    <a:srgbClr val="CD0031"/>
                  </a:solidFill>
                </a:ln>
                <a:solidFill>
                  <a:srgbClr val="FF0000"/>
                </a:solidFill>
                <a:latin typeface="ＭＳ Ｐゴシック"/>
              </a:rPr>
              <a:t>実施中！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16629" y="558594"/>
            <a:ext cx="38104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2000" dirty="0">
                <a:solidFill>
                  <a:schemeClr val="bg1"/>
                </a:solidFill>
                <a:latin typeface="ＭＳ Ｐゴシック"/>
              </a:rPr>
              <a:t>お住まい環境を長期間・快適維持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803572"/>
              </p:ext>
            </p:extLst>
          </p:nvPr>
        </p:nvGraphicFramePr>
        <p:xfrm>
          <a:off x="1053741" y="3141838"/>
          <a:ext cx="2352252" cy="2329180"/>
        </p:xfrm>
        <a:graphic>
          <a:graphicData uri="http://schemas.openxmlformats.org/drawingml/2006/table">
            <a:tbl>
              <a:tblPr/>
              <a:tblGrid>
                <a:gridCol w="2352252"/>
              </a:tblGrid>
              <a:tr h="0">
                <a:tc>
                  <a:txBody>
                    <a:bodyPr/>
                    <a:lstStyle/>
                    <a:p>
                      <a:pPr marL="285750" indent="-285750" algn="l" fontAlgn="ctr">
                        <a:buFont typeface="Wingdings" charset="2"/>
                        <a:buChar char="²"/>
                      </a:pPr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スレート</a:t>
                      </a: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屋根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７年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～１０年で高圧洗浄と塗替えが必要になります。</a:t>
                      </a:r>
                      <a:b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</a:b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marL="285750" indent="-285750" algn="l" fontAlgn="ctr">
                        <a:buFont typeface="Wingdings" charset="2"/>
                        <a:buChar char="²"/>
                      </a:pP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金属屋根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断熱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・防音性が高い「ガルバリウム鋼板」がお勧めです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。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algn="l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marL="285750" indent="-285750" algn="l" fontAlgn="ctr">
                        <a:buFont typeface="Wingdings" charset="2"/>
                        <a:buChar char="²"/>
                      </a:pP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瓦屋根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防災性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が高い防災瓦もあります。</a:t>
                      </a: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82648"/>
              </p:ext>
            </p:extLst>
          </p:nvPr>
        </p:nvGraphicFramePr>
        <p:xfrm>
          <a:off x="4382971" y="3103578"/>
          <a:ext cx="2352252" cy="3243580"/>
        </p:xfrm>
        <a:graphic>
          <a:graphicData uri="http://schemas.openxmlformats.org/drawingml/2006/table">
            <a:tbl>
              <a:tblPr/>
              <a:tblGrid>
                <a:gridCol w="2352252"/>
              </a:tblGrid>
              <a:tr h="0">
                <a:tc>
                  <a:txBody>
                    <a:bodyPr/>
                    <a:lstStyle/>
                    <a:p>
                      <a:pPr marL="285750" indent="-285750" algn="l" fontAlgn="ctr">
                        <a:buFont typeface="Wingdings" charset="2"/>
                        <a:buChar char="v"/>
                      </a:pPr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アクリル</a:t>
                      </a: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塗装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明朝"/>
                        </a:rPr>
                        <a:t>最も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明朝"/>
                        </a:rPr>
                        <a:t>経済的です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明朝"/>
                        </a:rPr>
                        <a:t>。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明朝"/>
                      </a:endParaRPr>
                    </a:p>
                    <a:p>
                      <a:pPr algn="l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明朝"/>
                      </a:endParaRPr>
                    </a:p>
                    <a:p>
                      <a:pPr marL="285750" indent="-285750" algn="l" fontAlgn="ctr">
                        <a:buFont typeface="Wingdings" charset="2"/>
                        <a:buChar char="v"/>
                      </a:pP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ウレタン塗装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耐水性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・耐久性に優れています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。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algn="l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marL="285750" indent="-285750" algn="l" fontAlgn="ctr">
                        <a:buFont typeface="Wingdings" charset="2"/>
                        <a:buChar char="v"/>
                      </a:pP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シリコン塗装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汚れ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に強い塗装で一般的な塗装です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。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algn="l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marL="285750" indent="-285750" algn="l" fontAlgn="ctr">
                        <a:buFont typeface="Wingdings" charset="2"/>
                        <a:buChar char="v"/>
                      </a:pP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フッ素</a:t>
                      </a:r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系</a:t>
                      </a: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塗装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高価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ですが耐久性が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あります。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/>
                      </a:r>
                      <a:b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</a:b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824021"/>
              </p:ext>
            </p:extLst>
          </p:nvPr>
        </p:nvGraphicFramePr>
        <p:xfrm>
          <a:off x="7849243" y="3130891"/>
          <a:ext cx="2352252" cy="2542540"/>
        </p:xfrm>
        <a:graphic>
          <a:graphicData uri="http://schemas.openxmlformats.org/drawingml/2006/table">
            <a:tbl>
              <a:tblPr/>
              <a:tblGrid>
                <a:gridCol w="2352252"/>
              </a:tblGrid>
              <a:tr h="0">
                <a:tc>
                  <a:txBody>
                    <a:bodyPr/>
                    <a:lstStyle/>
                    <a:p>
                      <a:pPr marL="285750" indent="-285750" algn="l" fontAlgn="ctr">
                        <a:buFont typeface="Wingdings" charset="2"/>
                        <a:buChar char="Ø"/>
                      </a:pPr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シート</a:t>
                      </a: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防水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塩ビシート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やゴムシートで防水します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。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algn="l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marL="285750" indent="-285750" algn="l" fontAlgn="ctr">
                        <a:buFont typeface="Wingdings" charset="2"/>
                        <a:buChar char="Ø"/>
                      </a:pP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アスファルト防水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優れた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防水性が特徴です。</a:t>
                      </a:r>
                      <a:b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</a:b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  <a:p>
                      <a:pPr marL="285750" indent="-285750" algn="l" fontAlgn="ctr">
                        <a:buFont typeface="Wingdings" charset="2"/>
                        <a:buChar char="Ø"/>
                      </a:pPr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塗装防水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比較的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  <a:t>ローコストな工事方法です。</a:t>
                      </a:r>
                      <a:b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明朝"/>
                          <a:ea typeface="ＭＳ Ｐ明朝"/>
                          <a:cs typeface="ＭＳ Ｐ明朝"/>
                        </a:rPr>
                      </a:b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明朝"/>
                        <a:ea typeface="ＭＳ Ｐ明朝"/>
                        <a:cs typeface="ＭＳ Ｐ明朝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1" name="正方形/長方形 40"/>
          <p:cNvSpPr/>
          <p:nvPr/>
        </p:nvSpPr>
        <p:spPr>
          <a:xfrm>
            <a:off x="492694" y="835217"/>
            <a:ext cx="97088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4000" b="1" dirty="0">
                <a:ln w="38100" cmpd="sng">
                  <a:noFill/>
                </a:ln>
                <a:solidFill>
                  <a:schemeClr val="bg1"/>
                </a:solidFill>
                <a:latin typeface="ＭＳ Ｐゴシック"/>
              </a:rPr>
              <a:t>屋根・外壁・防水</a:t>
            </a:r>
            <a:r>
              <a:rPr lang="ja-JP" altLang="en-US" sz="4000" b="1" dirty="0" smtClean="0">
                <a:ln w="38100" cmpd="sng">
                  <a:noFill/>
                </a:ln>
                <a:solidFill>
                  <a:schemeClr val="bg1"/>
                </a:solidFill>
                <a:latin typeface="ＭＳ Ｐゴシック"/>
              </a:rPr>
              <a:t>工事キャンペーン</a:t>
            </a:r>
            <a:r>
              <a:rPr lang="ja-JP" altLang="en-US" sz="4000" b="1" dirty="0">
                <a:ln w="38100" cmpd="sng">
                  <a:noFill/>
                </a:ln>
                <a:solidFill>
                  <a:schemeClr val="bg1"/>
                </a:solidFill>
                <a:latin typeface="ＭＳ Ｐゴシック"/>
              </a:rPr>
              <a:t>実施中！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63836" y="6846754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</a:rPr>
              <a:t>アスクル工務店</a:t>
            </a:r>
            <a:endParaRPr kumimoji="1" lang="en-US" altLang="ja-JP" sz="24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211566" y="2365136"/>
            <a:ext cx="182614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3200" dirty="0" smtClean="0">
                <a:latin typeface="ＭＳ Ｐゴシック"/>
              </a:rPr>
              <a:t>屋根工事</a:t>
            </a:r>
            <a:endParaRPr lang="ja-JP" altLang="en-US" sz="3200" dirty="0">
              <a:latin typeface="ＭＳ Ｐゴシック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539993" y="2365136"/>
            <a:ext cx="182614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3200" dirty="0" smtClean="0">
                <a:latin typeface="ＭＳ Ｐゴシック"/>
              </a:rPr>
              <a:t>外壁工事</a:t>
            </a:r>
            <a:endParaRPr lang="ja-JP" altLang="en-US" sz="3200" dirty="0">
              <a:latin typeface="ＭＳ Ｐゴシック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010752" y="2365136"/>
            <a:ext cx="182614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3200" dirty="0">
                <a:latin typeface="ＭＳ Ｐゴシック"/>
              </a:rPr>
              <a:t>防水工事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03925" y="2113343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1400" dirty="0">
                <a:latin typeface="ＭＳ Ｐゴシック"/>
              </a:rPr>
              <a:t>無料点検実施中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283787" y="2157134"/>
            <a:ext cx="25137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1400" dirty="0">
                <a:latin typeface="ＭＳ Ｐゴシック"/>
              </a:rPr>
              <a:t>内装工事全般もお任せください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792744" y="2189978"/>
            <a:ext cx="22621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1400" dirty="0">
                <a:latin typeface="ＭＳ Ｐゴシック"/>
              </a:rPr>
              <a:t>どんな事でもご相談ください</a:t>
            </a:r>
          </a:p>
        </p:txBody>
      </p:sp>
    </p:spTree>
    <p:extLst>
      <p:ext uri="{BB962C8B-B14F-4D97-AF65-F5344CB8AC3E}">
        <p14:creationId xmlns:p14="http://schemas.microsoft.com/office/powerpoint/2010/main" val="345404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3DBC149-FF13-4C0C-8A51-D3CC2AF3D373}" vid="{6D435774-3230-41B9-AF1F-6102583FC8F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234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13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2014-07-29T10:52:19Z</dcterms:created>
  <dcterms:modified xsi:type="dcterms:W3CDTF">2014-07-29T10:52:26Z</dcterms:modified>
</cp:coreProperties>
</file>