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3E0000"/>
    <a:srgbClr val="FFC000"/>
    <a:srgbClr val="CC3300"/>
    <a:srgbClr val="460000"/>
    <a:srgbClr val="EE00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277938"/>
            <a:ext cx="2463800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78" y="0"/>
            <a:ext cx="7795453" cy="8511712"/>
          </a:xfrm>
          <a:prstGeom prst="rect">
            <a:avLst/>
          </a:prstGeom>
        </p:spPr>
      </p:pic>
      <p:sp>
        <p:nvSpPr>
          <p:cNvPr id="56" name="正方形/長方形 55"/>
          <p:cNvSpPr/>
          <p:nvPr/>
        </p:nvSpPr>
        <p:spPr>
          <a:xfrm>
            <a:off x="0" y="8345194"/>
            <a:ext cx="7775575" cy="25625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3"/>
          <p:cNvSpPr txBox="1"/>
          <p:nvPr/>
        </p:nvSpPr>
        <p:spPr>
          <a:xfrm>
            <a:off x="1147129" y="3401013"/>
            <a:ext cx="5566250" cy="83099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私たち</a:t>
            </a:r>
            <a:r>
              <a:rPr kumimoji="1" lang="en-US" altLang="ja-JP" sz="1600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Askul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INNOVATION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600" dirty="0" err="1" smtClean="0">
                <a:latin typeface="Meiryo UI" panose="020B0604030504040204" pitchFamily="50" charset="-128"/>
                <a:ea typeface="Meiryo UI" panose="020B0604030504040204" pitchFamily="50" charset="-128"/>
              </a:rPr>
              <a:t>Inc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は、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IT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のソリューションをご提案し</a:t>
            </a:r>
            <a:r>
              <a:rPr kumimoji="1"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、皆様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の業務のより良い環境づくりに貢献する会社です。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189307" y="2731279"/>
            <a:ext cx="53709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600" dirty="0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ASKUL</a:t>
            </a:r>
            <a:r>
              <a:rPr lang="ja-JP" altLang="en-US" sz="3600" dirty="0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 </a:t>
            </a:r>
            <a:r>
              <a:rPr lang="en-US" altLang="ja-JP" sz="3600" dirty="0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INNOVATION</a:t>
            </a:r>
            <a:r>
              <a:rPr lang="ja-JP" altLang="en-US" sz="3600" dirty="0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 </a:t>
            </a:r>
            <a:r>
              <a:rPr lang="en-US" altLang="ja-JP" sz="3600" dirty="0" err="1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Inc</a:t>
            </a:r>
            <a:endParaRPr lang="ja-JP" altLang="en-US" sz="3600" dirty="0">
              <a:latin typeface="MoolBoran" panose="020B0100010101010101" pitchFamily="34" charset="0"/>
              <a:ea typeface="Meiryo UI" panose="020B0604030504040204" pitchFamily="50" charset="-128"/>
              <a:cs typeface="MoolBoran" panose="020B0100010101010101" pitchFamily="34" charset="0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1588314" y="8456328"/>
            <a:ext cx="442941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PｺﾞｼｯｸE"/>
                <a:ea typeface="HGPｺﾞｼｯｸE"/>
                <a:cs typeface="HGPｺﾞｼｯｸE"/>
              </a:rPr>
              <a:t>まず</a:t>
            </a:r>
            <a:r>
              <a:rPr lang="ja-JP" altLang="en-US" sz="3200" dirty="0" smtClean="0">
                <a:solidFill>
                  <a:schemeClr val="bg1"/>
                </a:solidFill>
                <a:latin typeface="HGPｺﾞｼｯｸE"/>
                <a:ea typeface="HGPｺﾞｼｯｸE"/>
                <a:cs typeface="HGPｺﾞｼｯｸE"/>
              </a:rPr>
              <a:t>は、ご連絡</a:t>
            </a:r>
            <a:r>
              <a:rPr lang="ja-JP" altLang="en-US" sz="3200" dirty="0">
                <a:solidFill>
                  <a:schemeClr val="bg1"/>
                </a:solidFill>
                <a:latin typeface="HGPｺﾞｼｯｸE"/>
                <a:ea typeface="HGPｺﾞｼｯｸE"/>
                <a:cs typeface="HGPｺﾞｼｯｸE"/>
              </a:rPr>
              <a:t>ください。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3949561" y="8920875"/>
            <a:ext cx="3886200" cy="1615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8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r>
              <a:rPr lang="ja-JP" altLang="en-US" sz="1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Innovation</a:t>
            </a:r>
            <a:r>
              <a:rPr lang="ja-JP" altLang="en-US" sz="1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8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Inc</a:t>
            </a:r>
            <a:endParaRPr lang="en-US" altLang="ja-JP" sz="1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Tel.03-1234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-1111</a:t>
            </a:r>
            <a:endParaRPr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http://</a:t>
            </a:r>
            <a:r>
              <a:rPr lang="en-US" altLang="ja-JP" sz="16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www.askult.co</a:t>
            </a:r>
            <a:r>
              <a:rPr lang="en-US" altLang="ja-JP" sz="16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図形グループ 10"/>
          <p:cNvGrpSpPr/>
          <p:nvPr/>
        </p:nvGrpSpPr>
        <p:grpSpPr>
          <a:xfrm>
            <a:off x="1737369" y="4580787"/>
            <a:ext cx="4386322" cy="3557424"/>
            <a:chOff x="1874524" y="5397162"/>
            <a:chExt cx="3900329" cy="2393329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4524" y="5397162"/>
              <a:ext cx="3900329" cy="2393329"/>
            </a:xfrm>
            <a:prstGeom prst="rect">
              <a:avLst/>
            </a:prstGeom>
            <a:effectLst>
              <a:outerShdw blurRad="76200" dist="889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  <p:sp>
          <p:nvSpPr>
            <p:cNvPr id="40" name="正方形/長方形 39"/>
            <p:cNvSpPr/>
            <p:nvPr/>
          </p:nvSpPr>
          <p:spPr>
            <a:xfrm>
              <a:off x="2431121" y="6578893"/>
              <a:ext cx="2889311" cy="32785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2800" dirty="0">
                  <a:solidFill>
                    <a:schemeClr val="bg1"/>
                  </a:solidFill>
                  <a:latin typeface="HGPｺﾞｼｯｸE"/>
                  <a:ea typeface="HGPｺﾞｼｯｸE"/>
                  <a:cs typeface="HGPｺﾞｼｯｸE"/>
                </a:rPr>
                <a:t>業務</a:t>
              </a:r>
              <a:r>
                <a:rPr lang="ja-JP" altLang="en-US" sz="2800" dirty="0" smtClean="0">
                  <a:solidFill>
                    <a:schemeClr val="bg1"/>
                  </a:solidFill>
                  <a:latin typeface="HGPｺﾞｼｯｸE"/>
                  <a:ea typeface="HGPｺﾞｼｯｸE"/>
                  <a:cs typeface="HGPｺﾞｼｯｸE"/>
                </a:rPr>
                <a:t>アドバイス支援</a:t>
              </a:r>
              <a:endParaRPr lang="ja-JP" altLang="en-US" sz="2800" dirty="0">
                <a:solidFill>
                  <a:schemeClr val="bg1"/>
                </a:solidFill>
                <a:latin typeface="HGPｺﾞｼｯｸE"/>
                <a:ea typeface="HGPｺﾞｼｯｸE"/>
                <a:cs typeface="HGPｺﾞｼｯｸE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2633901" y="7281871"/>
              <a:ext cx="2520978" cy="32785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2800" dirty="0">
                  <a:solidFill>
                    <a:schemeClr val="bg1"/>
                  </a:solidFill>
                  <a:latin typeface="HGPｺﾞｼｯｸE"/>
                  <a:ea typeface="HGPｺﾞｼｯｸE"/>
                  <a:cs typeface="HGPｺﾞｼｯｸE"/>
                </a:rPr>
                <a:t>業務</a:t>
              </a:r>
              <a:r>
                <a:rPr lang="ja-JP" altLang="en-US" sz="2800" dirty="0" smtClean="0">
                  <a:solidFill>
                    <a:schemeClr val="bg1"/>
                  </a:solidFill>
                  <a:latin typeface="HGPｺﾞｼｯｸE"/>
                  <a:ea typeface="HGPｺﾞｼｯｸE"/>
                  <a:cs typeface="HGPｺﾞｼｯｸE"/>
                </a:rPr>
                <a:t>効率化支援</a:t>
              </a:r>
              <a:endParaRPr lang="ja-JP" altLang="en-US" sz="2800" dirty="0">
                <a:solidFill>
                  <a:schemeClr val="bg1"/>
                </a:solidFill>
                <a:latin typeface="HGPｺﾞｼｯｸE"/>
                <a:ea typeface="HGPｺﾞｼｯｸE"/>
                <a:cs typeface="HGPｺﾞｼｯｸE"/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2527274" y="5894761"/>
              <a:ext cx="2749684" cy="32785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ja-JP" sz="2800" dirty="0">
                  <a:solidFill>
                    <a:schemeClr val="bg1"/>
                  </a:solidFill>
                  <a:latin typeface="HGPｺﾞｼｯｸE"/>
                  <a:ea typeface="HGPｺﾞｼｯｸE"/>
                  <a:cs typeface="HGPｺﾞｼｯｸE"/>
                </a:rPr>
                <a:t>IT</a:t>
              </a:r>
              <a:r>
                <a:rPr lang="ja-JP" altLang="en-US" sz="2800" dirty="0" smtClean="0">
                  <a:solidFill>
                    <a:schemeClr val="bg1"/>
                  </a:solidFill>
                  <a:latin typeface="HGPｺﾞｼｯｸE"/>
                  <a:ea typeface="HGPｺﾞｼｯｸE"/>
                  <a:cs typeface="HGPｺﾞｼｯｸE"/>
                </a:rPr>
                <a:t>コンサルティング</a:t>
              </a:r>
              <a:endParaRPr lang="ja-JP" altLang="en-US" sz="2800" dirty="0">
                <a:solidFill>
                  <a:schemeClr val="bg1"/>
                </a:solidFill>
                <a:latin typeface="HGPｺﾞｼｯｸE"/>
                <a:ea typeface="HGPｺﾞｼｯｸE"/>
                <a:cs typeface="HGPｺﾞｼｯｸE"/>
              </a:endParaRPr>
            </a:p>
          </p:txBody>
        </p:sp>
      </p:grpSp>
      <p:sp>
        <p:nvSpPr>
          <p:cNvPr id="45" name="正方形/長方形 44"/>
          <p:cNvSpPr/>
          <p:nvPr/>
        </p:nvSpPr>
        <p:spPr>
          <a:xfrm>
            <a:off x="690622" y="723239"/>
            <a:ext cx="6778768" cy="187743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4400" dirty="0">
                <a:solidFill>
                  <a:srgbClr val="FFFFFF"/>
                </a:solidFill>
                <a:effectLst>
                  <a:outerShdw blurRad="76200" dist="63500" dir="20760000" algn="r" rotWithShape="0">
                    <a:prstClr val="black">
                      <a:alpha val="40000"/>
                    </a:prst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お客</a:t>
            </a:r>
            <a:r>
              <a:rPr lang="ja-JP" altLang="en-US" sz="4400" dirty="0" smtClean="0">
                <a:solidFill>
                  <a:srgbClr val="FFFFFF"/>
                </a:solidFill>
                <a:effectLst>
                  <a:outerShdw blurRad="76200" dist="63500" dir="20760000" algn="r" rotWithShape="0">
                    <a:prstClr val="black">
                      <a:alpha val="40000"/>
                    </a:prst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様ニーズを</a:t>
            </a:r>
            <a:endParaRPr lang="en-US" altLang="ja-JP" sz="4400" dirty="0" smtClean="0">
              <a:solidFill>
                <a:srgbClr val="FFFFFF"/>
              </a:solidFill>
              <a:effectLst>
                <a:outerShdw blurRad="76200" dist="63500" dir="20760000" algn="r" rotWithShape="0">
                  <a:prstClr val="black">
                    <a:alpha val="40000"/>
                  </a:prstClr>
                </a:outerShdw>
              </a:effectLst>
              <a:latin typeface="HGP創英角ｺﾞｼｯｸUB"/>
              <a:ea typeface="HGP創英角ｺﾞｼｯｸUB"/>
              <a:cs typeface="HGP創英角ｺﾞｼｯｸUB"/>
            </a:endParaRPr>
          </a:p>
          <a:p>
            <a:r>
              <a:rPr lang="en-US" altLang="ja-JP" sz="7200" b="1" dirty="0" smtClean="0">
                <a:solidFill>
                  <a:srgbClr val="FF0000"/>
                </a:solidFill>
                <a:effectLst>
                  <a:outerShdw blurRad="76200" dist="63500" dir="20760000" algn="r" rotWithShape="0">
                    <a:prstClr val="black">
                      <a:alpha val="40000"/>
                    </a:prstClr>
                  </a:outerShdw>
                </a:effectLst>
                <a:latin typeface="メイリオ"/>
                <a:ea typeface="メイリオ"/>
                <a:cs typeface="メイリオ"/>
              </a:rPr>
              <a:t>IT</a:t>
            </a:r>
            <a:r>
              <a:rPr lang="ja-JP" altLang="en-US" sz="7200" dirty="0" smtClean="0">
                <a:solidFill>
                  <a:schemeClr val="bg1"/>
                </a:solidFill>
                <a:effectLst>
                  <a:outerShdw blurRad="76200" dist="63500" dir="20760000" algn="r" rotWithShape="0">
                    <a:prstClr val="black">
                      <a:alpha val="40000"/>
                    </a:prst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で</a:t>
            </a:r>
            <a:r>
              <a:rPr lang="ja-JP" altLang="en-US" sz="7200" dirty="0" smtClean="0">
                <a:solidFill>
                  <a:srgbClr val="FF0000"/>
                </a:solidFill>
                <a:effectLst>
                  <a:outerShdw blurRad="76200" dist="63500" dir="20760000" algn="r" rotWithShape="0">
                    <a:prstClr val="black">
                      <a:alpha val="40000"/>
                    </a:prst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解決</a:t>
            </a:r>
            <a:r>
              <a:rPr lang="ja-JP" altLang="en-US" sz="7200" dirty="0" smtClean="0">
                <a:solidFill>
                  <a:srgbClr val="FFFFFF"/>
                </a:solidFill>
                <a:effectLst>
                  <a:outerShdw blurRad="76200" dist="63500" dir="20760000" algn="r" rotWithShape="0">
                    <a:prstClr val="black">
                      <a:alpha val="40000"/>
                    </a:prst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します。</a:t>
            </a:r>
            <a:endParaRPr lang="ja-JP" altLang="en-US" sz="7200" dirty="0">
              <a:solidFill>
                <a:srgbClr val="FFFFFF"/>
              </a:solidFill>
              <a:effectLst>
                <a:outerShdw blurRad="76200" dist="63500" dir="20760000" algn="r" rotWithShape="0">
                  <a:prstClr val="black">
                    <a:alpha val="40000"/>
                  </a:prstClr>
                </a:outerShdw>
              </a:effectLst>
              <a:latin typeface="HGP創英角ｺﾞｼｯｸUB"/>
              <a:ea typeface="HGP創英角ｺﾞｼｯｸUB"/>
              <a:cs typeface="HGP創英角ｺﾞｼｯｸUB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1" y="9041104"/>
            <a:ext cx="2921173" cy="165540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02394" y="9668303"/>
            <a:ext cx="2501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/>
              <a:t>地図を入れてください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5480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ストーリー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172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2014-07-29T11:02:12Z</dcterms:created>
  <dcterms:modified xsi:type="dcterms:W3CDTF">2014-07-29T11:02:17Z</dcterms:modified>
</cp:coreProperties>
</file>