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2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449" userDrawn="1">
          <p15:clr>
            <a:srgbClr val="A4A3A4"/>
          </p15:clr>
        </p15:guide>
        <p15:guide id="2" pos="34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4E9"/>
    <a:srgbClr val="640000"/>
    <a:srgbClr val="FFC000"/>
    <a:srgbClr val="3E0000"/>
    <a:srgbClr val="B00E17"/>
    <a:srgbClr val="905A36"/>
    <a:srgbClr val="905B37"/>
    <a:srgbClr val="B5AC3A"/>
    <a:srgbClr val="CC3300"/>
    <a:srgbClr val="4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-1194" y="-90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正方形/長方形 21"/>
          <p:cNvSpPr/>
          <p:nvPr userDrawn="1"/>
        </p:nvSpPr>
        <p:spPr>
          <a:xfrm>
            <a:off x="1" y="0"/>
            <a:ext cx="10907713" cy="7775575"/>
          </a:xfrm>
          <a:prstGeom prst="rect">
            <a:avLst/>
          </a:prstGeom>
          <a:pattFill prst="narVert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3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2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5" name="正方形/長方形 44"/>
          <p:cNvSpPr/>
          <p:nvPr userDrawn="1"/>
        </p:nvSpPr>
        <p:spPr>
          <a:xfrm>
            <a:off x="0" y="0"/>
            <a:ext cx="10918288" cy="7786978"/>
          </a:xfrm>
          <a:prstGeom prst="rect">
            <a:avLst/>
          </a:prstGeom>
          <a:solidFill>
            <a:srgbClr val="D9F3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6" name="図 4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32" y="6890077"/>
            <a:ext cx="10923177" cy="885498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858"/>
          <a:stretch/>
        </p:blipFill>
        <p:spPr>
          <a:xfrm>
            <a:off x="-7734" y="-29029"/>
            <a:ext cx="10923181" cy="43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554290" rtl="0" eaLnBrk="1" latinLnBrk="0" hangingPunct="1">
        <a:lnSpc>
          <a:spcPct val="90000"/>
        </a:lnSpc>
        <a:spcBef>
          <a:spcPct val="0"/>
        </a:spcBef>
        <a:buNone/>
        <a:defRPr kumimoji="1" sz="2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8573" indent="-138573" algn="l" defTabSz="554290" rtl="0" eaLnBrk="1" latinLnBrk="0" hangingPunct="1">
        <a:lnSpc>
          <a:spcPct val="90000"/>
        </a:lnSpc>
        <a:spcBef>
          <a:spcPts val="606"/>
        </a:spcBef>
        <a:buFont typeface="Arial" panose="020B0604020202020204" pitchFamily="34" charset="0"/>
        <a:buChar char="•"/>
        <a:defRPr kumimoji="1" sz="1697" kern="1200">
          <a:solidFill>
            <a:schemeClr val="tx1"/>
          </a:solidFill>
          <a:latin typeface="+mn-lt"/>
          <a:ea typeface="+mn-ea"/>
          <a:cs typeface="+mn-cs"/>
        </a:defRPr>
      </a:lvl1pPr>
      <a:lvl2pPr marL="415718" indent="-138573" algn="l" defTabSz="554290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455" kern="1200">
          <a:solidFill>
            <a:schemeClr val="tx1"/>
          </a:solidFill>
          <a:latin typeface="+mn-lt"/>
          <a:ea typeface="+mn-ea"/>
          <a:cs typeface="+mn-cs"/>
        </a:defRPr>
      </a:lvl2pPr>
      <a:lvl3pPr marL="692863" indent="-138573" algn="l" defTabSz="554290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213" kern="1200">
          <a:solidFill>
            <a:schemeClr val="tx1"/>
          </a:solidFill>
          <a:latin typeface="+mn-lt"/>
          <a:ea typeface="+mn-ea"/>
          <a:cs typeface="+mn-cs"/>
        </a:defRPr>
      </a:lvl3pPr>
      <a:lvl4pPr marL="970007" indent="-138573" algn="l" defTabSz="554290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247152" indent="-138573" algn="l" defTabSz="554290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524297" indent="-138573" algn="l" defTabSz="554290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801443" indent="-138573" algn="l" defTabSz="554290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2078588" indent="-138573" algn="l" defTabSz="554290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355732" indent="-138573" algn="l" defTabSz="554290" rtl="0" eaLnBrk="1" latinLnBrk="0" hangingPunct="1">
        <a:lnSpc>
          <a:spcPct val="90000"/>
        </a:lnSpc>
        <a:spcBef>
          <a:spcPts val="303"/>
        </a:spcBef>
        <a:buFont typeface="Arial" panose="020B0604020202020204" pitchFamily="34" charset="0"/>
        <a:buChar char="•"/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1pPr>
      <a:lvl2pPr marL="277145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2pPr>
      <a:lvl3pPr marL="554290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3pPr>
      <a:lvl4pPr marL="831435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4pPr>
      <a:lvl5pPr marL="1108580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5pPr>
      <a:lvl6pPr marL="1385725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6pPr>
      <a:lvl7pPr marL="1662870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7pPr>
      <a:lvl8pPr marL="1940015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8pPr>
      <a:lvl9pPr marL="2217160" algn="l" defTabSz="554290" rtl="0" eaLnBrk="1" latinLnBrk="0" hangingPunct="1">
        <a:defRPr kumimoji="1" sz="109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AE4E9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6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7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688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8" t="14917" r="8659" b="10316"/>
          <a:stretch/>
        </p:blipFill>
        <p:spPr>
          <a:xfrm>
            <a:off x="261257" y="188686"/>
            <a:ext cx="1988458" cy="1103085"/>
          </a:xfrm>
          <a:prstGeom prst="rect">
            <a:avLst/>
          </a:prstGeom>
        </p:spPr>
      </p:pic>
      <p:grpSp>
        <p:nvGrpSpPr>
          <p:cNvPr id="4" name="グループ化 3"/>
          <p:cNvGrpSpPr/>
          <p:nvPr/>
        </p:nvGrpSpPr>
        <p:grpSpPr>
          <a:xfrm>
            <a:off x="7308417" y="1763340"/>
            <a:ext cx="3168000" cy="4877536"/>
            <a:chOff x="7308417" y="1763340"/>
            <a:chExt cx="3168000" cy="4877536"/>
          </a:xfrm>
        </p:grpSpPr>
        <p:grpSp>
          <p:nvGrpSpPr>
            <p:cNvPr id="45" name="グループ化 44"/>
            <p:cNvGrpSpPr/>
            <p:nvPr/>
          </p:nvGrpSpPr>
          <p:grpSpPr>
            <a:xfrm>
              <a:off x="7308417" y="1763340"/>
              <a:ext cx="3168000" cy="4877536"/>
              <a:chOff x="7247981" y="1719797"/>
              <a:chExt cx="3168000" cy="5017664"/>
            </a:xfrm>
          </p:grpSpPr>
          <p:sp>
            <p:nvSpPr>
              <p:cNvPr id="56" name="正方形/長方形 55"/>
              <p:cNvSpPr/>
              <p:nvPr/>
            </p:nvSpPr>
            <p:spPr>
              <a:xfrm>
                <a:off x="7247981" y="1719797"/>
                <a:ext cx="3168000" cy="5017664"/>
              </a:xfrm>
              <a:prstGeom prst="rect">
                <a:avLst/>
              </a:prstGeom>
              <a:solidFill>
                <a:srgbClr val="FF575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7337981" y="1812717"/>
                <a:ext cx="2988000" cy="4831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" name="グループ化 43"/>
            <p:cNvGrpSpPr/>
            <p:nvPr/>
          </p:nvGrpSpPr>
          <p:grpSpPr>
            <a:xfrm>
              <a:off x="7549715" y="2078327"/>
              <a:ext cx="2685405" cy="804040"/>
              <a:chOff x="7527874" y="2094745"/>
              <a:chExt cx="2685405" cy="804040"/>
            </a:xfrm>
          </p:grpSpPr>
          <p:sp>
            <p:nvSpPr>
              <p:cNvPr id="131" name="正方形/長方形 130"/>
              <p:cNvSpPr/>
              <p:nvPr/>
            </p:nvSpPr>
            <p:spPr>
              <a:xfrm>
                <a:off x="7527874" y="2094745"/>
                <a:ext cx="2685405" cy="804040"/>
              </a:xfrm>
              <a:prstGeom prst="rect">
                <a:avLst/>
              </a:prstGeom>
              <a:solidFill>
                <a:srgbClr val="FF575B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7623632" y="2172765"/>
                <a:ext cx="2493889" cy="648000"/>
              </a:xfrm>
              <a:prstGeom prst="rect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3" name="正方形/長方形 42"/>
          <p:cNvSpPr/>
          <p:nvPr/>
        </p:nvSpPr>
        <p:spPr>
          <a:xfrm>
            <a:off x="7653763" y="2280292"/>
            <a:ext cx="24773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ja-JP" altLang="en-US" sz="20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浴室クリーニング</a:t>
            </a:r>
            <a:endParaRPr lang="ja-JP" altLang="en-US" sz="20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7559787" y="4571987"/>
            <a:ext cx="2675333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>
              <a:spcAft>
                <a:spcPts val="600"/>
              </a:spcAft>
            </a:pPr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自分ではあまり手を付けたくない壁・天井の黒カビや浴槽の湯垢</a:t>
            </a:r>
            <a:r>
              <a:rPr lang="ja-JP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、排水</a:t>
            </a:r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口のヌメリをすっきり落として快適なバスタイムを</a:t>
            </a:r>
            <a:r>
              <a:rPr lang="ja-JP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！</a:t>
            </a:r>
            <a:endParaRPr lang="en-US" altLang="ja-JP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fontAlgn="ctr">
              <a:spcAft>
                <a:spcPts val="600"/>
              </a:spcAft>
            </a:pPr>
            <a:r>
              <a:rPr lang="en-US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※</a:t>
            </a:r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オプションで浴室暖房乾燥機</a:t>
            </a:r>
            <a:r>
              <a:rPr lang="ja-JP" altLang="en-US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（換気扇）</a:t>
            </a:r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洗浄も承ります。</a:t>
            </a:r>
            <a:endParaRPr lang="ja-JP" altLang="en-US" sz="1200" dirty="0">
              <a:solidFill>
                <a:schemeClr val="tx1">
                  <a:lumMod val="85000"/>
                  <a:lumOff val="15000"/>
                </a:schemeClr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134" name="正方形/長方形 133"/>
          <p:cNvSpPr/>
          <p:nvPr/>
        </p:nvSpPr>
        <p:spPr>
          <a:xfrm>
            <a:off x="7797380" y="3065926"/>
            <a:ext cx="2190074" cy="13858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写真を</a:t>
            </a:r>
          </a:p>
          <a:p>
            <a:pPr algn="ctr"/>
            <a:r>
              <a:rPr lang="ja-JP" altLang="en-US" sz="1600" b="1">
                <a:solidFill>
                  <a:schemeClr val="tx1">
                    <a:lumMod val="75000"/>
                    <a:lumOff val="25000"/>
                  </a:schemeClr>
                </a:solidFill>
              </a:rPr>
              <a:t>入れてください</a:t>
            </a:r>
          </a:p>
        </p:txBody>
      </p:sp>
      <p:grpSp>
        <p:nvGrpSpPr>
          <p:cNvPr id="152" name="グループ化 151"/>
          <p:cNvGrpSpPr/>
          <p:nvPr/>
        </p:nvGrpSpPr>
        <p:grpSpPr>
          <a:xfrm>
            <a:off x="6990743" y="1447771"/>
            <a:ext cx="1253971" cy="931739"/>
            <a:chOff x="5245542" y="3526570"/>
            <a:chExt cx="2365609" cy="1757720"/>
          </a:xfrm>
        </p:grpSpPr>
        <p:sp>
          <p:nvSpPr>
            <p:cNvPr id="153" name="円/楕円 152"/>
            <p:cNvSpPr/>
            <p:nvPr/>
          </p:nvSpPr>
          <p:spPr>
            <a:xfrm>
              <a:off x="5569324" y="3526570"/>
              <a:ext cx="1757720" cy="1757720"/>
            </a:xfrm>
            <a:prstGeom prst="ellipse">
              <a:avLst/>
            </a:prstGeom>
            <a:solidFill>
              <a:srgbClr val="FF57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30" dirty="0"/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5245542" y="3811291"/>
              <a:ext cx="2365609" cy="1103175"/>
            </a:xfrm>
            <a:prstGeom prst="rect">
              <a:avLst/>
            </a:prstGeom>
            <a:ln>
              <a:noFill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ja-JP" sz="32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1</a:t>
              </a:r>
              <a:r>
                <a:rPr lang="en-US" altLang="ja-JP" sz="3200" b="1" dirty="0">
                  <a:solidFill>
                    <a:schemeClr val="bg1"/>
                  </a:solidFill>
                  <a:latin typeface="+mj-ea"/>
                  <a:ea typeface="+mj-ea"/>
                </a:rPr>
                <a:t>0</a:t>
              </a:r>
              <a:r>
                <a:rPr lang="ja-JP" altLang="en-US" sz="14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  <a:endParaRPr lang="ja-JP" altLang="en-US" sz="32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7777860" y="5818631"/>
            <a:ext cx="672492" cy="563112"/>
            <a:chOff x="7653653" y="5850738"/>
            <a:chExt cx="672492" cy="563112"/>
          </a:xfrm>
        </p:grpSpPr>
        <p:grpSp>
          <p:nvGrpSpPr>
            <p:cNvPr id="50" name="グループ化 49"/>
            <p:cNvGrpSpPr/>
            <p:nvPr/>
          </p:nvGrpSpPr>
          <p:grpSpPr>
            <a:xfrm>
              <a:off x="7743578" y="5850738"/>
              <a:ext cx="567312" cy="563112"/>
              <a:chOff x="7743578" y="5850738"/>
              <a:chExt cx="567312" cy="563112"/>
            </a:xfrm>
          </p:grpSpPr>
          <p:sp>
            <p:nvSpPr>
              <p:cNvPr id="48" name="フリーフォーム 47"/>
              <p:cNvSpPr/>
              <p:nvPr/>
            </p:nvSpPr>
            <p:spPr>
              <a:xfrm>
                <a:off x="7756466" y="5984477"/>
                <a:ext cx="554424" cy="429373"/>
              </a:xfrm>
              <a:custGeom>
                <a:avLst/>
                <a:gdLst>
                  <a:gd name="connsiteX0" fmla="*/ 0 w 569626"/>
                  <a:gd name="connsiteY0" fmla="*/ 119922 h 314794"/>
                  <a:gd name="connsiteX1" fmla="*/ 569626 w 569626"/>
                  <a:gd name="connsiteY1" fmla="*/ 314794 h 314794"/>
                  <a:gd name="connsiteX2" fmla="*/ 134911 w 569626"/>
                  <a:gd name="connsiteY2" fmla="*/ 0 h 314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69626" h="314794">
                    <a:moveTo>
                      <a:pt x="0" y="119922"/>
                    </a:moveTo>
                    <a:lnTo>
                      <a:pt x="569626" y="314794"/>
                    </a:lnTo>
                    <a:lnTo>
                      <a:pt x="134911" y="0"/>
                    </a:lnTo>
                  </a:path>
                </a:pathLst>
              </a:custGeom>
              <a:solidFill>
                <a:srgbClr val="FF575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円/楕円 185"/>
              <p:cNvSpPr/>
              <p:nvPr/>
            </p:nvSpPr>
            <p:spPr>
              <a:xfrm>
                <a:off x="7743578" y="5850738"/>
                <a:ext cx="534916" cy="534916"/>
              </a:xfrm>
              <a:prstGeom prst="ellipse">
                <a:avLst/>
              </a:prstGeom>
              <a:solidFill>
                <a:srgbClr val="FF575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430" dirty="0"/>
              </a:p>
            </p:txBody>
          </p:sp>
        </p:grpSp>
        <p:sp>
          <p:nvSpPr>
            <p:cNvPr id="187" name="正方形/長方形 186"/>
            <p:cNvSpPr/>
            <p:nvPr/>
          </p:nvSpPr>
          <p:spPr>
            <a:xfrm>
              <a:off x="7653653" y="5988643"/>
              <a:ext cx="67249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ctr"/>
              <a:r>
                <a:rPr lang="en-US" altLang="ja-JP" sz="1200" b="1" dirty="0" smtClean="0">
                  <a:solidFill>
                    <a:schemeClr val="bg1"/>
                  </a:solidFill>
                </a:rPr>
                <a:t>1</a:t>
              </a:r>
              <a:r>
                <a:rPr lang="ja-JP" altLang="en-US" sz="1200" b="1" dirty="0" smtClean="0">
                  <a:solidFill>
                    <a:schemeClr val="bg1"/>
                  </a:solidFill>
                </a:rPr>
                <a:t>か所</a:t>
              </a:r>
              <a:endParaRPr lang="ja-JP" altLang="en-US" sz="2800" b="1" dirty="0">
                <a:solidFill>
                  <a:schemeClr val="bg1"/>
                </a:solidFill>
                <a:latin typeface="ＭＳ Ｐゴシック" panose="020B0600070205080204" pitchFamily="50" charset="-128"/>
              </a:endParaRPr>
            </a:p>
          </p:txBody>
        </p:sp>
      </p:grpSp>
      <p:grpSp>
        <p:nvGrpSpPr>
          <p:cNvPr id="52" name="グループ化 51"/>
          <p:cNvGrpSpPr/>
          <p:nvPr/>
        </p:nvGrpSpPr>
        <p:grpSpPr>
          <a:xfrm>
            <a:off x="7610943" y="5899668"/>
            <a:ext cx="2796002" cy="707886"/>
            <a:chOff x="7550507" y="5986752"/>
            <a:chExt cx="2796002" cy="707886"/>
          </a:xfrm>
        </p:grpSpPr>
        <p:sp>
          <p:nvSpPr>
            <p:cNvPr id="53" name="正方形/長方形 52"/>
            <p:cNvSpPr/>
            <p:nvPr/>
          </p:nvSpPr>
          <p:spPr>
            <a:xfrm>
              <a:off x="7550507" y="5986752"/>
              <a:ext cx="2442181" cy="70788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fontAlgn="ctr"/>
              <a:r>
                <a:rPr lang="en-US" altLang="ja-JP" sz="4000" dirty="0" smtClean="0">
                  <a:ln w="22225">
                    <a:solidFill>
                      <a:srgbClr val="FF0066"/>
                    </a:solidFill>
                    <a:prstDash val="solid"/>
                  </a:ln>
                  <a:solidFill>
                    <a:srgbClr val="FF0066"/>
                  </a:solidFill>
                  <a:latin typeface="+mj-ea"/>
                  <a:ea typeface="+mj-ea"/>
                </a:rPr>
                <a:t>14,800</a:t>
              </a:r>
              <a:endParaRPr lang="ja-JP" altLang="en-US" sz="4000" dirty="0">
                <a:ln w="22225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latin typeface="+mj-ea"/>
                <a:ea typeface="+mj-ea"/>
              </a:endParaRPr>
            </a:p>
          </p:txBody>
        </p:sp>
        <p:sp>
          <p:nvSpPr>
            <p:cNvPr id="192" name="正方形/長方形 191"/>
            <p:cNvSpPr/>
            <p:nvPr/>
          </p:nvSpPr>
          <p:spPr>
            <a:xfrm>
              <a:off x="9848101" y="6320334"/>
              <a:ext cx="498408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fontAlgn="ctr"/>
              <a:r>
                <a:rPr lang="ja-JP" altLang="en-US" sz="1200" b="1" dirty="0" smtClean="0">
                  <a:solidFill>
                    <a:srgbClr val="FF0066"/>
                  </a:solidFill>
                  <a:latin typeface="+mj-ea"/>
                  <a:ea typeface="+mj-ea"/>
                </a:rPr>
                <a:t>円</a:t>
              </a:r>
              <a:endParaRPr lang="ja-JP" altLang="en-US" sz="2800" b="1" dirty="0">
                <a:solidFill>
                  <a:srgbClr val="FF0066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3893972" y="1763340"/>
            <a:ext cx="3168000" cy="4877536"/>
            <a:chOff x="3893972" y="1763340"/>
            <a:chExt cx="3168000" cy="4877536"/>
          </a:xfrm>
        </p:grpSpPr>
        <p:grpSp>
          <p:nvGrpSpPr>
            <p:cNvPr id="196" name="グループ化 195"/>
            <p:cNvGrpSpPr/>
            <p:nvPr/>
          </p:nvGrpSpPr>
          <p:grpSpPr>
            <a:xfrm>
              <a:off x="3893972" y="1763340"/>
              <a:ext cx="3168000" cy="4877536"/>
              <a:chOff x="7247981" y="1719797"/>
              <a:chExt cx="3168000" cy="5017664"/>
            </a:xfrm>
          </p:grpSpPr>
          <p:sp>
            <p:nvSpPr>
              <p:cNvPr id="214" name="正方形/長方形 213"/>
              <p:cNvSpPr/>
              <p:nvPr/>
            </p:nvSpPr>
            <p:spPr>
              <a:xfrm>
                <a:off x="7247981" y="1719797"/>
                <a:ext cx="3168000" cy="5017664"/>
              </a:xfrm>
              <a:prstGeom prst="rect">
                <a:avLst/>
              </a:pr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正方形/長方形 214"/>
              <p:cNvSpPr/>
              <p:nvPr/>
            </p:nvSpPr>
            <p:spPr>
              <a:xfrm>
                <a:off x="7337981" y="1812717"/>
                <a:ext cx="2988000" cy="4831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" name="グループ化 196"/>
            <p:cNvGrpSpPr/>
            <p:nvPr/>
          </p:nvGrpSpPr>
          <p:grpSpPr>
            <a:xfrm>
              <a:off x="4135270" y="2078327"/>
              <a:ext cx="2685405" cy="804040"/>
              <a:chOff x="7527874" y="2094745"/>
              <a:chExt cx="2685405" cy="804040"/>
            </a:xfrm>
          </p:grpSpPr>
          <p:sp>
            <p:nvSpPr>
              <p:cNvPr id="212" name="正方形/長方形 211"/>
              <p:cNvSpPr/>
              <p:nvPr/>
            </p:nvSpPr>
            <p:spPr>
              <a:xfrm>
                <a:off x="7527874" y="2094745"/>
                <a:ext cx="2685405" cy="804040"/>
              </a:xfrm>
              <a:prstGeom prst="rect">
                <a:avLst/>
              </a:prstGeom>
              <a:solidFill>
                <a:srgbClr val="FFBC37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正方形/長方形 212"/>
              <p:cNvSpPr/>
              <p:nvPr/>
            </p:nvSpPr>
            <p:spPr>
              <a:xfrm>
                <a:off x="7623632" y="2172765"/>
                <a:ext cx="2493889" cy="648000"/>
              </a:xfrm>
              <a:prstGeom prst="rect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98" name="正方形/長方形 197"/>
          <p:cNvSpPr/>
          <p:nvPr/>
        </p:nvSpPr>
        <p:spPr>
          <a:xfrm>
            <a:off x="4239318" y="2280292"/>
            <a:ext cx="24773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ja-JP" altLang="en-US" sz="20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キッチン</a:t>
            </a:r>
            <a:r>
              <a:rPr lang="ja-JP" altLang="en-US" sz="2000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クリーニング</a:t>
            </a:r>
            <a:endParaRPr lang="ja-JP" altLang="en-US" sz="20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199" name="正方形/長方形 198"/>
          <p:cNvSpPr/>
          <p:nvPr/>
        </p:nvSpPr>
        <p:spPr>
          <a:xfrm>
            <a:off x="4145342" y="4571987"/>
            <a:ext cx="2675333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>
              <a:spcAft>
                <a:spcPts val="600"/>
              </a:spcAft>
            </a:pPr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加熱蝶理器・シンク・床・壁の頑固な汚れを除去。清潔なキッチンでお料理の腕も磨きましよう</a:t>
            </a:r>
            <a:r>
              <a:rPr lang="ja-JP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。</a:t>
            </a:r>
            <a:endParaRPr lang="en-US" altLang="ja-JP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fontAlgn="ctr">
              <a:spcAft>
                <a:spcPts val="600"/>
              </a:spcAft>
            </a:pPr>
            <a:r>
              <a:rPr lang="en-US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※</a:t>
            </a:r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レンジフード・魚焼きグリルは別料金となります。</a:t>
            </a:r>
          </a:p>
        </p:txBody>
      </p:sp>
      <p:sp>
        <p:nvSpPr>
          <p:cNvPr id="200" name="正方形/長方形 199"/>
          <p:cNvSpPr/>
          <p:nvPr/>
        </p:nvSpPr>
        <p:spPr>
          <a:xfrm>
            <a:off x="4382935" y="3065926"/>
            <a:ext cx="2190074" cy="13858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写真を</a:t>
            </a:r>
          </a:p>
          <a:p>
            <a:pPr algn="ctr"/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入れてください</a:t>
            </a:r>
          </a:p>
        </p:txBody>
      </p:sp>
      <p:grpSp>
        <p:nvGrpSpPr>
          <p:cNvPr id="201" name="グループ化 200"/>
          <p:cNvGrpSpPr/>
          <p:nvPr/>
        </p:nvGrpSpPr>
        <p:grpSpPr>
          <a:xfrm>
            <a:off x="3576298" y="1447771"/>
            <a:ext cx="1253971" cy="931739"/>
            <a:chOff x="5245542" y="3526570"/>
            <a:chExt cx="2365609" cy="1757720"/>
          </a:xfrm>
        </p:grpSpPr>
        <p:sp>
          <p:nvSpPr>
            <p:cNvPr id="210" name="円/楕円 209"/>
            <p:cNvSpPr/>
            <p:nvPr/>
          </p:nvSpPr>
          <p:spPr>
            <a:xfrm>
              <a:off x="5569324" y="3526570"/>
              <a:ext cx="1757720" cy="1757720"/>
            </a:xfrm>
            <a:prstGeom prst="ellipse">
              <a:avLst/>
            </a:prstGeom>
            <a:solidFill>
              <a:srgbClr val="FFBC3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30" dirty="0"/>
            </a:p>
          </p:txBody>
        </p:sp>
        <p:sp>
          <p:nvSpPr>
            <p:cNvPr id="211" name="正方形/長方形 210"/>
            <p:cNvSpPr/>
            <p:nvPr/>
          </p:nvSpPr>
          <p:spPr>
            <a:xfrm>
              <a:off x="5245542" y="3753228"/>
              <a:ext cx="2365609" cy="1219300"/>
            </a:xfrm>
            <a:prstGeom prst="rect">
              <a:avLst/>
            </a:prstGeom>
            <a:ln>
              <a:noFill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ja-JP" sz="36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9</a:t>
              </a:r>
              <a:r>
                <a:rPr lang="ja-JP" altLang="en-US" sz="14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  <a:endParaRPr lang="ja-JP" altLang="en-US" sz="32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02" name="グループ化 201"/>
          <p:cNvGrpSpPr/>
          <p:nvPr/>
        </p:nvGrpSpPr>
        <p:grpSpPr>
          <a:xfrm>
            <a:off x="4363415" y="5818631"/>
            <a:ext cx="672492" cy="563112"/>
            <a:chOff x="7653653" y="5850738"/>
            <a:chExt cx="672492" cy="563112"/>
          </a:xfrm>
        </p:grpSpPr>
        <p:grpSp>
          <p:nvGrpSpPr>
            <p:cNvPr id="206" name="グループ化 205"/>
            <p:cNvGrpSpPr/>
            <p:nvPr/>
          </p:nvGrpSpPr>
          <p:grpSpPr>
            <a:xfrm>
              <a:off x="7743578" y="5850738"/>
              <a:ext cx="567312" cy="563112"/>
              <a:chOff x="7743578" y="5850738"/>
              <a:chExt cx="567312" cy="563112"/>
            </a:xfrm>
          </p:grpSpPr>
          <p:sp>
            <p:nvSpPr>
              <p:cNvPr id="208" name="フリーフォーム 207"/>
              <p:cNvSpPr/>
              <p:nvPr/>
            </p:nvSpPr>
            <p:spPr>
              <a:xfrm>
                <a:off x="7756466" y="5984477"/>
                <a:ext cx="554424" cy="429373"/>
              </a:xfrm>
              <a:custGeom>
                <a:avLst/>
                <a:gdLst>
                  <a:gd name="connsiteX0" fmla="*/ 0 w 569626"/>
                  <a:gd name="connsiteY0" fmla="*/ 119922 h 314794"/>
                  <a:gd name="connsiteX1" fmla="*/ 569626 w 569626"/>
                  <a:gd name="connsiteY1" fmla="*/ 314794 h 314794"/>
                  <a:gd name="connsiteX2" fmla="*/ 134911 w 569626"/>
                  <a:gd name="connsiteY2" fmla="*/ 0 h 314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69626" h="314794">
                    <a:moveTo>
                      <a:pt x="0" y="119922"/>
                    </a:moveTo>
                    <a:lnTo>
                      <a:pt x="569626" y="314794"/>
                    </a:lnTo>
                    <a:lnTo>
                      <a:pt x="134911" y="0"/>
                    </a:lnTo>
                  </a:path>
                </a:pathLst>
              </a:custGeom>
              <a:solidFill>
                <a:srgbClr val="FFBC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円/楕円 208"/>
              <p:cNvSpPr/>
              <p:nvPr/>
            </p:nvSpPr>
            <p:spPr>
              <a:xfrm>
                <a:off x="7743578" y="5850738"/>
                <a:ext cx="534916" cy="534916"/>
              </a:xfrm>
              <a:prstGeom prst="ellipse">
                <a:avLst/>
              </a:prstGeom>
              <a:solidFill>
                <a:srgbClr val="FFBC3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430" dirty="0"/>
              </a:p>
            </p:txBody>
          </p:sp>
        </p:grpSp>
        <p:sp>
          <p:nvSpPr>
            <p:cNvPr id="207" name="正方形/長方形 206"/>
            <p:cNvSpPr/>
            <p:nvPr/>
          </p:nvSpPr>
          <p:spPr>
            <a:xfrm>
              <a:off x="7653653" y="5988643"/>
              <a:ext cx="67249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ctr"/>
              <a:r>
                <a:rPr lang="en-US" altLang="ja-JP" sz="1200" b="1" dirty="0" smtClean="0">
                  <a:solidFill>
                    <a:schemeClr val="bg1"/>
                  </a:solidFill>
                </a:rPr>
                <a:t>1</a:t>
              </a:r>
              <a:r>
                <a:rPr lang="ja-JP" altLang="en-US" sz="1200" b="1" dirty="0" smtClean="0">
                  <a:solidFill>
                    <a:schemeClr val="bg1"/>
                  </a:solidFill>
                </a:rPr>
                <a:t>か所</a:t>
              </a:r>
              <a:endParaRPr lang="ja-JP" altLang="en-US" sz="2800" b="1" dirty="0">
                <a:solidFill>
                  <a:schemeClr val="bg1"/>
                </a:solidFill>
                <a:latin typeface="ＭＳ Ｐゴシック" panose="020B0600070205080204" pitchFamily="50" charset="-128"/>
              </a:endParaRPr>
            </a:p>
          </p:txBody>
        </p:sp>
      </p:grpSp>
      <p:grpSp>
        <p:nvGrpSpPr>
          <p:cNvPr id="203" name="グループ化 202"/>
          <p:cNvGrpSpPr/>
          <p:nvPr/>
        </p:nvGrpSpPr>
        <p:grpSpPr>
          <a:xfrm>
            <a:off x="4196498" y="5899668"/>
            <a:ext cx="2796002" cy="707886"/>
            <a:chOff x="7550507" y="5986752"/>
            <a:chExt cx="2796002" cy="707886"/>
          </a:xfrm>
        </p:grpSpPr>
        <p:sp>
          <p:nvSpPr>
            <p:cNvPr id="204" name="正方形/長方形 203"/>
            <p:cNvSpPr/>
            <p:nvPr/>
          </p:nvSpPr>
          <p:spPr>
            <a:xfrm>
              <a:off x="7550507" y="5986752"/>
              <a:ext cx="2442181" cy="70788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fontAlgn="ctr"/>
              <a:r>
                <a:rPr lang="en-US" altLang="ja-JP" sz="4000" dirty="0" smtClean="0">
                  <a:ln w="22225">
                    <a:solidFill>
                      <a:srgbClr val="FF0066"/>
                    </a:solidFill>
                    <a:prstDash val="solid"/>
                  </a:ln>
                  <a:solidFill>
                    <a:srgbClr val="FF0066"/>
                  </a:solidFill>
                  <a:latin typeface="+mj-ea"/>
                  <a:ea typeface="+mj-ea"/>
                </a:rPr>
                <a:t>14,800</a:t>
              </a:r>
              <a:endParaRPr lang="ja-JP" altLang="en-US" sz="4000" dirty="0">
                <a:ln w="22225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latin typeface="+mj-ea"/>
                <a:ea typeface="+mj-ea"/>
              </a:endParaRPr>
            </a:p>
          </p:txBody>
        </p:sp>
        <p:sp>
          <p:nvSpPr>
            <p:cNvPr id="205" name="正方形/長方形 204"/>
            <p:cNvSpPr/>
            <p:nvPr/>
          </p:nvSpPr>
          <p:spPr>
            <a:xfrm>
              <a:off x="9848101" y="6320334"/>
              <a:ext cx="498408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fontAlgn="ctr"/>
              <a:r>
                <a:rPr lang="ja-JP" altLang="en-US" sz="1200" b="1" dirty="0" smtClean="0">
                  <a:solidFill>
                    <a:srgbClr val="FF0066"/>
                  </a:solidFill>
                  <a:latin typeface="+mj-ea"/>
                  <a:ea typeface="+mj-ea"/>
                </a:rPr>
                <a:t>円</a:t>
              </a:r>
              <a:endParaRPr lang="ja-JP" altLang="en-US" sz="2800" b="1" dirty="0">
                <a:solidFill>
                  <a:srgbClr val="FF0066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493085" y="1763340"/>
            <a:ext cx="3168000" cy="4877536"/>
            <a:chOff x="493085" y="1763340"/>
            <a:chExt cx="3168000" cy="4877536"/>
          </a:xfrm>
        </p:grpSpPr>
        <p:grpSp>
          <p:nvGrpSpPr>
            <p:cNvPr id="217" name="グループ化 216"/>
            <p:cNvGrpSpPr/>
            <p:nvPr/>
          </p:nvGrpSpPr>
          <p:grpSpPr>
            <a:xfrm>
              <a:off x="493085" y="1763340"/>
              <a:ext cx="3168000" cy="4877536"/>
              <a:chOff x="7247981" y="1719797"/>
              <a:chExt cx="3168000" cy="5017664"/>
            </a:xfrm>
          </p:grpSpPr>
          <p:sp>
            <p:nvSpPr>
              <p:cNvPr id="235" name="正方形/長方形 234"/>
              <p:cNvSpPr/>
              <p:nvPr/>
            </p:nvSpPr>
            <p:spPr>
              <a:xfrm>
                <a:off x="7247981" y="1719797"/>
                <a:ext cx="3168000" cy="5017664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正方形/長方形 235"/>
              <p:cNvSpPr/>
              <p:nvPr/>
            </p:nvSpPr>
            <p:spPr>
              <a:xfrm>
                <a:off x="7337981" y="1812717"/>
                <a:ext cx="2988000" cy="48318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8" name="グループ化 217"/>
            <p:cNvGrpSpPr/>
            <p:nvPr/>
          </p:nvGrpSpPr>
          <p:grpSpPr>
            <a:xfrm>
              <a:off x="734383" y="2078327"/>
              <a:ext cx="2685405" cy="804040"/>
              <a:chOff x="7527874" y="2094745"/>
              <a:chExt cx="2685405" cy="804040"/>
            </a:xfrm>
          </p:grpSpPr>
          <p:sp>
            <p:nvSpPr>
              <p:cNvPr id="233" name="正方形/長方形 232"/>
              <p:cNvSpPr/>
              <p:nvPr/>
            </p:nvSpPr>
            <p:spPr>
              <a:xfrm>
                <a:off x="7527874" y="2094745"/>
                <a:ext cx="2685405" cy="804040"/>
              </a:xfrm>
              <a:prstGeom prst="rect">
                <a:avLst/>
              </a:prstGeom>
              <a:solidFill>
                <a:schemeClr val="accent6">
                  <a:alpha val="5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正方形/長方形 233"/>
              <p:cNvSpPr/>
              <p:nvPr/>
            </p:nvSpPr>
            <p:spPr>
              <a:xfrm>
                <a:off x="7623632" y="2172765"/>
                <a:ext cx="2493889" cy="648000"/>
              </a:xfrm>
              <a:prstGeom prst="rect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19" name="正方形/長方形 218"/>
          <p:cNvSpPr/>
          <p:nvPr/>
        </p:nvSpPr>
        <p:spPr>
          <a:xfrm>
            <a:off x="838431" y="2280292"/>
            <a:ext cx="24773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ja-JP" altLang="en-US" sz="2000" b="1" dirty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エアコン</a:t>
            </a:r>
            <a:r>
              <a:rPr lang="ja-JP" altLang="en-US" sz="2000" b="1" dirty="0" smtClean="0">
                <a:ln w="127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</a:rPr>
              <a:t>クリーニング</a:t>
            </a:r>
            <a:endParaRPr lang="ja-JP" altLang="en-US" sz="2000" b="1" dirty="0">
              <a:ln w="12700">
                <a:solidFill>
                  <a:schemeClr val="tx1">
                    <a:lumMod val="95000"/>
                    <a:lumOff val="5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latin typeface="ＭＳ Ｐゴシック" panose="020B0600070205080204" pitchFamily="50" charset="-128"/>
            </a:endParaRPr>
          </a:p>
        </p:txBody>
      </p:sp>
      <p:sp>
        <p:nvSpPr>
          <p:cNvPr id="220" name="正方形/長方形 219"/>
          <p:cNvSpPr/>
          <p:nvPr/>
        </p:nvSpPr>
        <p:spPr>
          <a:xfrm>
            <a:off x="744455" y="4571987"/>
            <a:ext cx="2675333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>
              <a:spcAft>
                <a:spcPts val="600"/>
              </a:spcAft>
            </a:pPr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専用洗剤と高圧洗浄でホコリ・カビ・ダニ・タバコのヤニを徹底除去。</a:t>
            </a:r>
            <a:b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冷房効率も</a:t>
            </a:r>
            <a:r>
              <a:rPr lang="ja-JP" altLang="en-US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アップ！</a:t>
            </a:r>
            <a:endParaRPr lang="en-US" altLang="ja-JP" sz="12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fontAlgn="ctr">
              <a:spcAft>
                <a:spcPts val="600"/>
              </a:spcAft>
            </a:pPr>
            <a:r>
              <a:rPr lang="en-US" altLang="ja-JP" sz="1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※</a:t>
            </a:r>
            <a:r>
              <a:rPr lang="ja-JP" altLang="en-US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天井埋め込みタイプ・室外機洗浄コースもございます</a:t>
            </a:r>
          </a:p>
        </p:txBody>
      </p:sp>
      <p:sp>
        <p:nvSpPr>
          <p:cNvPr id="221" name="正方形/長方形 220"/>
          <p:cNvSpPr/>
          <p:nvPr/>
        </p:nvSpPr>
        <p:spPr>
          <a:xfrm>
            <a:off x="982048" y="3065926"/>
            <a:ext cx="2190074" cy="138589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写真を</a:t>
            </a:r>
          </a:p>
          <a:p>
            <a:pPr algn="ctr"/>
            <a:r>
              <a:rPr lang="ja-JP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入れてください</a:t>
            </a:r>
          </a:p>
        </p:txBody>
      </p:sp>
      <p:grpSp>
        <p:nvGrpSpPr>
          <p:cNvPr id="222" name="グループ化 221"/>
          <p:cNvGrpSpPr/>
          <p:nvPr/>
        </p:nvGrpSpPr>
        <p:grpSpPr>
          <a:xfrm>
            <a:off x="175411" y="1447771"/>
            <a:ext cx="1253971" cy="931739"/>
            <a:chOff x="5245542" y="3526570"/>
            <a:chExt cx="2365609" cy="1757720"/>
          </a:xfrm>
        </p:grpSpPr>
        <p:sp>
          <p:nvSpPr>
            <p:cNvPr id="231" name="円/楕円 230"/>
            <p:cNvSpPr/>
            <p:nvPr/>
          </p:nvSpPr>
          <p:spPr>
            <a:xfrm>
              <a:off x="5569324" y="3526570"/>
              <a:ext cx="1757720" cy="175772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430" dirty="0"/>
            </a:p>
          </p:txBody>
        </p:sp>
        <p:sp>
          <p:nvSpPr>
            <p:cNvPr id="232" name="正方形/長方形 231"/>
            <p:cNvSpPr/>
            <p:nvPr/>
          </p:nvSpPr>
          <p:spPr>
            <a:xfrm>
              <a:off x="5245542" y="3753228"/>
              <a:ext cx="2365609" cy="1219300"/>
            </a:xfrm>
            <a:prstGeom prst="rect">
              <a:avLst/>
            </a:prstGeom>
            <a:ln>
              <a:noFill/>
            </a:ln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altLang="ja-JP" sz="36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8</a:t>
              </a:r>
              <a:r>
                <a:rPr lang="ja-JP" altLang="en-US" sz="1400" b="1" dirty="0" smtClean="0">
                  <a:solidFill>
                    <a:schemeClr val="bg1"/>
                  </a:solidFill>
                  <a:latin typeface="+mj-ea"/>
                  <a:ea typeface="+mj-ea"/>
                </a:rPr>
                <a:t>月</a:t>
              </a:r>
              <a:endParaRPr lang="ja-JP" altLang="en-US" sz="3200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  <p:grpSp>
        <p:nvGrpSpPr>
          <p:cNvPr id="223" name="グループ化 222"/>
          <p:cNvGrpSpPr/>
          <p:nvPr/>
        </p:nvGrpSpPr>
        <p:grpSpPr>
          <a:xfrm>
            <a:off x="962528" y="5818631"/>
            <a:ext cx="672492" cy="563112"/>
            <a:chOff x="7653653" y="5850738"/>
            <a:chExt cx="672492" cy="563112"/>
          </a:xfrm>
        </p:grpSpPr>
        <p:grpSp>
          <p:nvGrpSpPr>
            <p:cNvPr id="227" name="グループ化 226"/>
            <p:cNvGrpSpPr/>
            <p:nvPr/>
          </p:nvGrpSpPr>
          <p:grpSpPr>
            <a:xfrm>
              <a:off x="7743578" y="5850738"/>
              <a:ext cx="567312" cy="563112"/>
              <a:chOff x="7743578" y="5850738"/>
              <a:chExt cx="567312" cy="563112"/>
            </a:xfrm>
          </p:grpSpPr>
          <p:sp>
            <p:nvSpPr>
              <p:cNvPr id="229" name="フリーフォーム 228"/>
              <p:cNvSpPr/>
              <p:nvPr/>
            </p:nvSpPr>
            <p:spPr>
              <a:xfrm>
                <a:off x="7756466" y="5984477"/>
                <a:ext cx="554424" cy="429373"/>
              </a:xfrm>
              <a:custGeom>
                <a:avLst/>
                <a:gdLst>
                  <a:gd name="connsiteX0" fmla="*/ 0 w 569626"/>
                  <a:gd name="connsiteY0" fmla="*/ 119922 h 314794"/>
                  <a:gd name="connsiteX1" fmla="*/ 569626 w 569626"/>
                  <a:gd name="connsiteY1" fmla="*/ 314794 h 314794"/>
                  <a:gd name="connsiteX2" fmla="*/ 134911 w 569626"/>
                  <a:gd name="connsiteY2" fmla="*/ 0 h 314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69626" h="314794">
                    <a:moveTo>
                      <a:pt x="0" y="119922"/>
                    </a:moveTo>
                    <a:lnTo>
                      <a:pt x="569626" y="314794"/>
                    </a:lnTo>
                    <a:lnTo>
                      <a:pt x="134911" y="0"/>
                    </a:lnTo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円/楕円 229"/>
              <p:cNvSpPr/>
              <p:nvPr/>
            </p:nvSpPr>
            <p:spPr>
              <a:xfrm>
                <a:off x="7743578" y="5850738"/>
                <a:ext cx="534916" cy="534916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430" dirty="0"/>
              </a:p>
            </p:txBody>
          </p:sp>
        </p:grpSp>
        <p:sp>
          <p:nvSpPr>
            <p:cNvPr id="228" name="正方形/長方形 227"/>
            <p:cNvSpPr/>
            <p:nvPr/>
          </p:nvSpPr>
          <p:spPr>
            <a:xfrm>
              <a:off x="7653653" y="5988643"/>
              <a:ext cx="67249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ctr"/>
              <a:r>
                <a:rPr lang="en-US" altLang="ja-JP" sz="1200" b="1" dirty="0" smtClean="0">
                  <a:solidFill>
                    <a:schemeClr val="bg1"/>
                  </a:solidFill>
                </a:rPr>
                <a:t>1</a:t>
              </a:r>
              <a:r>
                <a:rPr lang="ja-JP" altLang="en-US" sz="1200" b="1" dirty="0" smtClean="0">
                  <a:solidFill>
                    <a:schemeClr val="bg1"/>
                  </a:solidFill>
                </a:rPr>
                <a:t>か所</a:t>
              </a:r>
              <a:endParaRPr lang="ja-JP" altLang="en-US" sz="2800" b="1" dirty="0">
                <a:solidFill>
                  <a:schemeClr val="bg1"/>
                </a:solidFill>
                <a:latin typeface="ＭＳ Ｐゴシック" panose="020B0600070205080204" pitchFamily="50" charset="-128"/>
              </a:endParaRPr>
            </a:p>
          </p:txBody>
        </p:sp>
      </p:grpSp>
      <p:grpSp>
        <p:nvGrpSpPr>
          <p:cNvPr id="224" name="グループ化 223"/>
          <p:cNvGrpSpPr/>
          <p:nvPr/>
        </p:nvGrpSpPr>
        <p:grpSpPr>
          <a:xfrm>
            <a:off x="795611" y="5899668"/>
            <a:ext cx="2796002" cy="707886"/>
            <a:chOff x="7550507" y="5986752"/>
            <a:chExt cx="2796002" cy="707886"/>
          </a:xfrm>
        </p:grpSpPr>
        <p:sp>
          <p:nvSpPr>
            <p:cNvPr id="225" name="正方形/長方形 224"/>
            <p:cNvSpPr/>
            <p:nvPr/>
          </p:nvSpPr>
          <p:spPr>
            <a:xfrm>
              <a:off x="7550507" y="5986752"/>
              <a:ext cx="2442181" cy="707886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r" fontAlgn="ctr"/>
              <a:r>
                <a:rPr lang="en-US" altLang="ja-JP" sz="4000" dirty="0" smtClean="0">
                  <a:ln w="22225">
                    <a:solidFill>
                      <a:srgbClr val="FF0066"/>
                    </a:solidFill>
                    <a:prstDash val="solid"/>
                  </a:ln>
                  <a:solidFill>
                    <a:srgbClr val="FF0066"/>
                  </a:solidFill>
                  <a:latin typeface="+mj-ea"/>
                  <a:ea typeface="+mj-ea"/>
                </a:rPr>
                <a:t>9,800</a:t>
              </a:r>
              <a:endParaRPr lang="ja-JP" altLang="en-US" sz="4000" dirty="0">
                <a:ln w="22225">
                  <a:solidFill>
                    <a:srgbClr val="FF0066"/>
                  </a:solidFill>
                  <a:prstDash val="solid"/>
                </a:ln>
                <a:solidFill>
                  <a:srgbClr val="FF0066"/>
                </a:solidFill>
                <a:latin typeface="+mj-ea"/>
                <a:ea typeface="+mj-ea"/>
              </a:endParaRPr>
            </a:p>
          </p:txBody>
        </p:sp>
        <p:sp>
          <p:nvSpPr>
            <p:cNvPr id="226" name="正方形/長方形 225"/>
            <p:cNvSpPr/>
            <p:nvPr/>
          </p:nvSpPr>
          <p:spPr>
            <a:xfrm>
              <a:off x="9848101" y="6320334"/>
              <a:ext cx="498408" cy="276999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fontAlgn="ctr"/>
              <a:r>
                <a:rPr lang="ja-JP" altLang="en-US" sz="1200" b="1" dirty="0" smtClean="0">
                  <a:solidFill>
                    <a:srgbClr val="FF0066"/>
                  </a:solidFill>
                  <a:latin typeface="+mj-ea"/>
                  <a:ea typeface="+mj-ea"/>
                </a:rPr>
                <a:t>円</a:t>
              </a:r>
              <a:endParaRPr lang="ja-JP" altLang="en-US" sz="2800" b="1" dirty="0">
                <a:solidFill>
                  <a:srgbClr val="FF0066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9" name="正方形/長方形 8"/>
          <p:cNvSpPr/>
          <p:nvPr/>
        </p:nvSpPr>
        <p:spPr>
          <a:xfrm>
            <a:off x="1818471" y="7293245"/>
            <a:ext cx="18850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ja-JP" altLang="en-US" sz="1800" dirty="0" smtClean="0"/>
              <a:t>お問い合わせは</a:t>
            </a:r>
            <a:endParaRPr lang="ja-JP" altLang="en-US" sz="1800" dirty="0"/>
          </a:p>
        </p:txBody>
      </p:sp>
      <p:sp>
        <p:nvSpPr>
          <p:cNvPr id="13" name="正方形/長方形 12"/>
          <p:cNvSpPr/>
          <p:nvPr/>
        </p:nvSpPr>
        <p:spPr>
          <a:xfrm>
            <a:off x="4281701" y="7066638"/>
            <a:ext cx="32470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600" b="1" dirty="0">
                <a:latin typeface="+mn-ea"/>
              </a:rPr>
              <a:t>03-1234-1111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1124771" y="672924"/>
            <a:ext cx="93820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3600" dirty="0" smtClean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アスクルクリニーング</a:t>
            </a:r>
            <a:r>
              <a:rPr lang="ja-JP" altLang="en-US" sz="3600" dirty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の</a:t>
            </a:r>
            <a:r>
              <a:rPr lang="ja-JP" altLang="en-US" sz="4800" dirty="0">
                <a:ln w="12700">
                  <a:solidFill>
                    <a:schemeClr val="accent4">
                      <a:lumMod val="75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</a:rPr>
              <a:t>キャンペーン情報</a:t>
            </a:r>
          </a:p>
        </p:txBody>
      </p:sp>
      <p:sp>
        <p:nvSpPr>
          <p:cNvPr id="242" name="正方形/長方形 241"/>
          <p:cNvSpPr/>
          <p:nvPr/>
        </p:nvSpPr>
        <p:spPr>
          <a:xfrm>
            <a:off x="7340075" y="7333119"/>
            <a:ext cx="34062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 smtClean="0">
                <a:latin typeface="+mn-ea"/>
              </a:rPr>
              <a:t>アスクルクリーニング　</a:t>
            </a:r>
            <a:r>
              <a:rPr lang="ja-JP" altLang="en-US" sz="1200" dirty="0" smtClean="0">
                <a:latin typeface="+mn-ea"/>
              </a:rPr>
              <a:t>東京都</a:t>
            </a:r>
            <a:r>
              <a:rPr lang="ja-JP" altLang="en-US" sz="1200" dirty="0">
                <a:latin typeface="+mn-ea"/>
              </a:rPr>
              <a:t>豊洲3－2－3</a:t>
            </a:r>
          </a:p>
        </p:txBody>
      </p:sp>
      <p:sp>
        <p:nvSpPr>
          <p:cNvPr id="243" name="正方形/長方形 242"/>
          <p:cNvSpPr/>
          <p:nvPr/>
        </p:nvSpPr>
        <p:spPr>
          <a:xfrm>
            <a:off x="3777986" y="7101375"/>
            <a:ext cx="6424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b="1" dirty="0" smtClean="0">
                <a:latin typeface="+mn-ea"/>
              </a:rPr>
              <a:t>☎</a:t>
            </a:r>
            <a:endParaRPr lang="ja-JP" altLang="en-US" sz="32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2978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黄緑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253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2014-07-29T11:02:59Z</dcterms:created>
  <dcterms:modified xsi:type="dcterms:W3CDTF">2014-07-29T11:03:05Z</dcterms:modified>
</cp:coreProperties>
</file>