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4" r:id="rId2"/>
    <p:sldId id="263" r:id="rId3"/>
  </p:sldIdLst>
  <p:sldSz cx="10907713" cy="7775575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A58C"/>
    <a:srgbClr val="DDA51E"/>
    <a:srgbClr val="285278"/>
    <a:srgbClr val="306EA8"/>
    <a:srgbClr val="BCD400"/>
    <a:srgbClr val="80FF00"/>
    <a:srgbClr val="92044C"/>
    <a:srgbClr val="E85197"/>
    <a:srgbClr val="F64462"/>
    <a:srgbClr val="FC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194" y="-90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8056"/>
          </a:xfrm>
          <a:prstGeom prst="rect">
            <a:avLst/>
          </a:prstGeom>
        </p:spPr>
        <p:txBody>
          <a:bodyPr vert="horz" lIns="91409" tIns="45706" rIns="91409" bIns="45706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6" y="2"/>
            <a:ext cx="2945659" cy="498056"/>
          </a:xfrm>
          <a:prstGeom prst="rect">
            <a:avLst/>
          </a:prstGeom>
        </p:spPr>
        <p:txBody>
          <a:bodyPr vert="horz" lIns="91409" tIns="45706" rIns="91409" bIns="45706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9338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6" rIns="91409" bIns="4570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09" tIns="45706" rIns="91409" bIns="4570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8587"/>
            <a:ext cx="2945659" cy="498055"/>
          </a:xfrm>
          <a:prstGeom prst="rect">
            <a:avLst/>
          </a:prstGeom>
        </p:spPr>
        <p:txBody>
          <a:bodyPr vert="horz" lIns="91409" tIns="45706" rIns="91409" bIns="45706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6" y="9428587"/>
            <a:ext cx="2945659" cy="498055"/>
          </a:xfrm>
          <a:prstGeom prst="rect">
            <a:avLst/>
          </a:prstGeom>
        </p:spPr>
        <p:txBody>
          <a:bodyPr vert="horz" lIns="91409" tIns="45706" rIns="91409" bIns="45706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図プレースホルダ 4"/>
          <p:cNvSpPr>
            <a:spLocks noGrp="1"/>
          </p:cNvSpPr>
          <p:nvPr>
            <p:ph type="pic" sz="quarter" idx="10" hasCustomPrompt="1"/>
          </p:nvPr>
        </p:nvSpPr>
        <p:spPr>
          <a:xfrm>
            <a:off x="5919287" y="2331176"/>
            <a:ext cx="4103114" cy="2093419"/>
          </a:xfrm>
          <a:solidFill>
            <a:schemeClr val="bg2"/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6" name="図プレースホルダ 4"/>
          <p:cNvSpPr>
            <a:spLocks noGrp="1"/>
          </p:cNvSpPr>
          <p:nvPr>
            <p:ph type="pic" sz="quarter" idx="11" hasCustomPrompt="1"/>
          </p:nvPr>
        </p:nvSpPr>
        <p:spPr>
          <a:xfrm>
            <a:off x="946782" y="3213772"/>
            <a:ext cx="4509858" cy="1891880"/>
          </a:xfrm>
          <a:solidFill>
            <a:schemeClr val="bg2"/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7" name="図プレースホルダ 4"/>
          <p:cNvSpPr>
            <a:spLocks noGrp="1"/>
          </p:cNvSpPr>
          <p:nvPr>
            <p:ph type="pic" sz="quarter" idx="12" hasCustomPrompt="1"/>
          </p:nvPr>
        </p:nvSpPr>
        <p:spPr>
          <a:xfrm>
            <a:off x="5807310" y="5078816"/>
            <a:ext cx="4259636" cy="1790056"/>
          </a:xfrm>
          <a:solidFill>
            <a:schemeClr val="bg2"/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90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90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5"/>
            <a:ext cx="2454276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5" y="7205665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5"/>
            <a:ext cx="2454276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133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正方形/長方形 43"/>
          <p:cNvSpPr/>
          <p:nvPr/>
        </p:nvSpPr>
        <p:spPr>
          <a:xfrm>
            <a:off x="594251" y="6244927"/>
            <a:ext cx="6676586" cy="1153447"/>
          </a:xfrm>
          <a:prstGeom prst="rect">
            <a:avLst/>
          </a:prstGeom>
          <a:solidFill>
            <a:srgbClr val="39A5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595007" y="5715385"/>
            <a:ext cx="6454443" cy="161582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fontAlgn="ctr"/>
            <a:r>
              <a:rPr lang="ja-JP" altLang="en-US" sz="2400" b="1" kern="0" dirty="0" smtClean="0">
                <a:solidFill>
                  <a:srgbClr val="000000"/>
                </a:solidFill>
                <a:latin typeface="ＭＳ Ｐゴシック"/>
              </a:rPr>
              <a:t>アスクル自動車　</a:t>
            </a:r>
            <a:r>
              <a:rPr lang="en-US" altLang="ja-JP" sz="1800" kern="0" dirty="0" smtClean="0">
                <a:solidFill>
                  <a:srgbClr val="000000"/>
                </a:solidFill>
                <a:latin typeface="ＭＳ Ｐゴシック"/>
              </a:rPr>
              <a:t>【</a:t>
            </a:r>
            <a:r>
              <a:rPr lang="ja-JP" altLang="en-US" sz="1800" kern="0" dirty="0">
                <a:solidFill>
                  <a:srgbClr val="000000"/>
                </a:solidFill>
                <a:latin typeface="ＭＳ Ｐゴシック"/>
              </a:rPr>
              <a:t>営業時間</a:t>
            </a:r>
            <a:r>
              <a:rPr lang="en-US" altLang="ja-JP" sz="1800" kern="0" dirty="0">
                <a:solidFill>
                  <a:srgbClr val="000000"/>
                </a:solidFill>
                <a:latin typeface="ＭＳ Ｐゴシック"/>
              </a:rPr>
              <a:t>】</a:t>
            </a:r>
            <a:r>
              <a:rPr lang="ja-JP" altLang="en-US" sz="1800" kern="0" dirty="0">
                <a:solidFill>
                  <a:srgbClr val="000000"/>
                </a:solidFill>
                <a:latin typeface="ＭＳ Ｐゴシック"/>
              </a:rPr>
              <a:t>８：００～</a:t>
            </a:r>
            <a:r>
              <a:rPr lang="ja-JP" altLang="en-US" sz="1800" kern="0" dirty="0" smtClean="0">
                <a:solidFill>
                  <a:srgbClr val="000000"/>
                </a:solidFill>
                <a:latin typeface="ＭＳ Ｐゴシック"/>
              </a:rPr>
              <a:t>１８：００</a:t>
            </a:r>
            <a:endParaRPr lang="en-US" altLang="ja-JP" sz="600" kern="0" dirty="0">
              <a:solidFill>
                <a:srgbClr val="000000"/>
              </a:solidFill>
              <a:latin typeface="ＭＳ Ｐゴシック"/>
            </a:endParaRPr>
          </a:p>
          <a:p>
            <a:pPr fontAlgn="ctr"/>
            <a:endParaRPr lang="en-US" altLang="ja-JP" sz="1600" kern="0" dirty="0" smtClean="0">
              <a:solidFill>
                <a:srgbClr val="000000"/>
              </a:solidFill>
              <a:latin typeface="ＭＳ Ｐゴシック"/>
            </a:endParaRPr>
          </a:p>
          <a:p>
            <a:pPr fontAlgn="ctr"/>
            <a:r>
              <a:rPr lang="en-US" altLang="ja-JP" sz="3600" kern="0" dirty="0">
                <a:solidFill>
                  <a:srgbClr val="000000"/>
                </a:solidFill>
                <a:latin typeface="ＭＳ Ｐゴシック"/>
              </a:rPr>
              <a:t> </a:t>
            </a:r>
            <a:r>
              <a:rPr lang="en-US" altLang="ja-JP" sz="3600" kern="0" dirty="0" smtClean="0">
                <a:solidFill>
                  <a:srgbClr val="000000"/>
                </a:solidFill>
                <a:latin typeface="ＭＳ Ｐゴシック"/>
              </a:rPr>
              <a:t> </a:t>
            </a:r>
            <a:r>
              <a:rPr lang="ja-JP" altLang="en-US" sz="3600" kern="0" dirty="0" smtClean="0">
                <a:solidFill>
                  <a:srgbClr val="FFFF00"/>
                </a:solidFill>
                <a:latin typeface="ＭＳ Ｐゴシック"/>
              </a:rPr>
              <a:t>お問合せ：</a:t>
            </a:r>
            <a:r>
              <a:rPr lang="en-US" altLang="ja-JP" sz="4800" kern="0" dirty="0" smtClean="0">
                <a:solidFill>
                  <a:srgbClr val="FFFF00"/>
                </a:solidFill>
                <a:latin typeface="ＭＳ Ｐゴシック"/>
              </a:rPr>
              <a:t>03</a:t>
            </a:r>
            <a:r>
              <a:rPr lang="en-US" altLang="ja-JP" sz="4800" kern="0" dirty="0">
                <a:solidFill>
                  <a:srgbClr val="FFFF00"/>
                </a:solidFill>
                <a:latin typeface="ＭＳ Ｐゴシック"/>
              </a:rPr>
              <a:t>‐1234‐</a:t>
            </a:r>
            <a:r>
              <a:rPr lang="en-US" altLang="ja-JP" sz="4800" kern="0" dirty="0" smtClean="0">
                <a:solidFill>
                  <a:srgbClr val="FFFF00"/>
                </a:solidFill>
                <a:latin typeface="ＭＳ Ｐゴシック"/>
              </a:rPr>
              <a:t>1111</a:t>
            </a:r>
          </a:p>
          <a:p>
            <a:pPr algn="r" fontAlgn="ctr"/>
            <a:r>
              <a:rPr lang="ja-JP" altLang="en-US" sz="1100" kern="0" dirty="0" smtClean="0">
                <a:solidFill>
                  <a:srgbClr val="FFFF00"/>
                </a:solidFill>
                <a:latin typeface="ＭＳ Ｐゴシック"/>
              </a:rPr>
              <a:t>＜電話受付：</a:t>
            </a:r>
            <a:r>
              <a:rPr lang="en-US" altLang="ja-JP" sz="1100" kern="0" dirty="0" smtClean="0">
                <a:solidFill>
                  <a:srgbClr val="FFFF00"/>
                </a:solidFill>
                <a:latin typeface="ＭＳ Ｐゴシック"/>
              </a:rPr>
              <a:t>8:00〜17:00</a:t>
            </a:r>
            <a:r>
              <a:rPr lang="ja-JP" altLang="en-US" sz="1100" kern="0" dirty="0" smtClean="0">
                <a:solidFill>
                  <a:srgbClr val="FFFF00"/>
                </a:solidFill>
                <a:latin typeface="ＭＳ Ｐゴシック"/>
              </a:rPr>
              <a:t>＞</a:t>
            </a:r>
            <a:endParaRPr lang="en-US" altLang="ja-JP" sz="1100" kern="0" dirty="0" smtClean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7429144" y="7115414"/>
            <a:ext cx="28520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777514" fontAlgn="ctr"/>
            <a:r>
              <a:rPr lang="ja-JP" altLang="en-US" sz="1600" dirty="0" smtClean="0">
                <a:solidFill>
                  <a:srgbClr val="000000"/>
                </a:solidFill>
                <a:latin typeface="ＭＳ Ｐゴシック"/>
              </a:rPr>
              <a:t>東京都江東区豊洲</a:t>
            </a:r>
            <a:r>
              <a:rPr lang="ja-JP" altLang="en-US" sz="1600" dirty="0">
                <a:solidFill>
                  <a:srgbClr val="000000"/>
                </a:solidFill>
                <a:latin typeface="ＭＳ Ｐゴシック"/>
              </a:rPr>
              <a:t>３－２－３</a:t>
            </a:r>
          </a:p>
        </p:txBody>
      </p:sp>
      <p:pic>
        <p:nvPicPr>
          <p:cNvPr id="39" name="図 38" descr="タイヤ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2863" y="-407785"/>
            <a:ext cx="11509399" cy="3449125"/>
          </a:xfrm>
          <a:prstGeom prst="rect">
            <a:avLst/>
          </a:prstGeom>
        </p:spPr>
      </p:pic>
      <p:pic>
        <p:nvPicPr>
          <p:cNvPr id="40" name="図 39" descr="タイヤ-0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0351">
            <a:off x="154939" y="547596"/>
            <a:ext cx="10391562" cy="1792318"/>
          </a:xfrm>
          <a:prstGeom prst="rect">
            <a:avLst/>
          </a:prstGeom>
        </p:spPr>
      </p:pic>
      <p:sp>
        <p:nvSpPr>
          <p:cNvPr id="45" name="正方形/長方形 44"/>
          <p:cNvSpPr/>
          <p:nvPr/>
        </p:nvSpPr>
        <p:spPr>
          <a:xfrm>
            <a:off x="7695722" y="5720632"/>
            <a:ext cx="2336800" cy="136161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地図を入れて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ください</a:t>
            </a:r>
            <a:endParaRPr kumimoji="1" lang="ja-JP" altLang="en-US" dirty="0"/>
          </a:p>
        </p:txBody>
      </p:sp>
      <p:grpSp>
        <p:nvGrpSpPr>
          <p:cNvPr id="26" name="図形グループ 42"/>
          <p:cNvGrpSpPr/>
          <p:nvPr/>
        </p:nvGrpSpPr>
        <p:grpSpPr>
          <a:xfrm>
            <a:off x="7153448" y="3005954"/>
            <a:ext cx="3020680" cy="2516612"/>
            <a:chOff x="7130144" y="3005954"/>
            <a:chExt cx="3020680" cy="2516612"/>
          </a:xfrm>
        </p:grpSpPr>
        <p:sp>
          <p:nvSpPr>
            <p:cNvPr id="27" name="片側の 2 つの角を丸めた四角形 26"/>
            <p:cNvSpPr/>
            <p:nvPr/>
          </p:nvSpPr>
          <p:spPr>
            <a:xfrm flipV="1">
              <a:off x="7143741" y="3417982"/>
              <a:ext cx="2993486" cy="2104584"/>
            </a:xfrm>
            <a:prstGeom prst="round2SameRect">
              <a:avLst>
                <a:gd name="adj1" fmla="val 7749"/>
                <a:gd name="adj2" fmla="val 0"/>
              </a:avLst>
            </a:prstGeom>
            <a:ln w="38100" cmpd="sng">
              <a:solidFill>
                <a:srgbClr val="285278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+mj-ea"/>
                <a:ea typeface="+mj-ea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7271276" y="4674531"/>
              <a:ext cx="2725738" cy="52322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defTabSz="777514" fontAlgn="ctr"/>
              <a:r>
                <a:rPr lang="ja-JP" altLang="en-US" sz="1400" dirty="0">
                  <a:solidFill>
                    <a:srgbClr val="000000"/>
                  </a:solidFill>
                  <a:latin typeface="+mj-ea"/>
                  <a:ea typeface="+mj-ea"/>
                </a:rPr>
                <a:t>１日で完了！車両引き取り・納車承ります。早割予約割引有り。</a:t>
              </a:r>
            </a:p>
          </p:txBody>
        </p:sp>
        <p:sp>
          <p:nvSpPr>
            <p:cNvPr id="29" name="星 16 28"/>
            <p:cNvSpPr/>
            <p:nvPr/>
          </p:nvSpPr>
          <p:spPr>
            <a:xfrm rot="21103711">
              <a:off x="7188817" y="3576852"/>
              <a:ext cx="2890608" cy="1118494"/>
            </a:xfrm>
            <a:prstGeom prst="star16">
              <a:avLst>
                <a:gd name="adj" fmla="val 37080"/>
              </a:avLst>
            </a:prstGeom>
            <a:solidFill>
              <a:srgbClr val="FFFF00"/>
            </a:solidFill>
            <a:ln w="28575" cmpd="sng">
              <a:solidFill>
                <a:srgbClr val="DDA5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30" name="片側の 2 つの角を丸めた四角形 29"/>
            <p:cNvSpPr/>
            <p:nvPr/>
          </p:nvSpPr>
          <p:spPr>
            <a:xfrm>
              <a:off x="7130144" y="3005954"/>
              <a:ext cx="3020680" cy="600195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306EA8"/>
                </a:gs>
                <a:gs pos="100000">
                  <a:srgbClr val="285278"/>
                </a:gs>
              </a:gsLst>
            </a:gradFill>
            <a:ln>
              <a:solidFill>
                <a:srgbClr val="28527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車　検</a:t>
              </a:r>
              <a:endParaRPr lang="ja-JP" altLang="en-US" sz="28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 rot="21091933">
              <a:off x="7648538" y="3826962"/>
              <a:ext cx="1980029" cy="707886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 algn="ctr" defTabSz="777514" fontAlgn="ctr"/>
              <a:r>
                <a:rPr lang="ja-JP" altLang="en-US" sz="2000" dirty="0">
                  <a:ln w="3175" cmpd="sng"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chemeClr val="accent3"/>
                  </a:solidFill>
                  <a:latin typeface="+mj-ea"/>
                  <a:ea typeface="+mj-ea"/>
                  <a:cs typeface="HG創英角ｺﾞｼｯｸUB"/>
                </a:rPr>
                <a:t>即日</a:t>
              </a:r>
              <a:r>
                <a:rPr lang="ja-JP" altLang="en-US" sz="2000" dirty="0" smtClean="0">
                  <a:ln w="3175" cmpd="sng"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chemeClr val="accent3"/>
                  </a:solidFill>
                  <a:latin typeface="+mj-ea"/>
                  <a:ea typeface="+mj-ea"/>
                  <a:cs typeface="HG創英角ｺﾞｼｯｸUB"/>
                </a:rPr>
                <a:t>見積り</a:t>
              </a:r>
              <a:endParaRPr lang="en-US" altLang="ja-JP" sz="2000" dirty="0" smtClean="0">
                <a:ln w="3175" cmpd="sng"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/>
                </a:solidFill>
                <a:latin typeface="+mj-ea"/>
                <a:ea typeface="+mj-ea"/>
                <a:cs typeface="HG創英角ｺﾞｼｯｸUB"/>
              </a:endParaRPr>
            </a:p>
            <a:p>
              <a:pPr lvl="0" algn="ctr" defTabSz="777514" fontAlgn="ctr"/>
              <a:r>
                <a:rPr lang="ja-JP" altLang="en-US" sz="2000" dirty="0" smtClean="0">
                  <a:ln w="3175" cmpd="sng"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chemeClr val="accent3"/>
                  </a:solidFill>
                  <a:latin typeface="+mj-ea"/>
                  <a:ea typeface="+mj-ea"/>
                  <a:cs typeface="HG創英角ｺﾞｼｯｸUB"/>
                </a:rPr>
                <a:t>もちろん</a:t>
              </a:r>
              <a:r>
                <a:rPr lang="ja-JP" altLang="en-US" sz="2000" dirty="0">
                  <a:ln w="3175" cmpd="sng"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chemeClr val="accent3"/>
                  </a:solidFill>
                  <a:latin typeface="+mj-ea"/>
                  <a:ea typeface="+mj-ea"/>
                  <a:cs typeface="HG創英角ｺﾞｼｯｸUB"/>
                </a:rPr>
                <a:t>無料！</a:t>
              </a:r>
            </a:p>
          </p:txBody>
        </p:sp>
      </p:grpSp>
      <p:grpSp>
        <p:nvGrpSpPr>
          <p:cNvPr id="32" name="図形グループ 41"/>
          <p:cNvGrpSpPr/>
          <p:nvPr/>
        </p:nvGrpSpPr>
        <p:grpSpPr>
          <a:xfrm>
            <a:off x="3872193" y="3005954"/>
            <a:ext cx="3034774" cy="2516612"/>
            <a:chOff x="3848889" y="3005954"/>
            <a:chExt cx="3034774" cy="2516612"/>
          </a:xfrm>
        </p:grpSpPr>
        <p:sp>
          <p:nvSpPr>
            <p:cNvPr id="33" name="片側の 2 つの角を丸めた四角形 32"/>
            <p:cNvSpPr/>
            <p:nvPr/>
          </p:nvSpPr>
          <p:spPr>
            <a:xfrm flipV="1">
              <a:off x="3869533" y="3417982"/>
              <a:ext cx="2993486" cy="2104584"/>
            </a:xfrm>
            <a:prstGeom prst="round2SameRect">
              <a:avLst>
                <a:gd name="adj1" fmla="val 7749"/>
                <a:gd name="adj2" fmla="val 0"/>
              </a:avLst>
            </a:prstGeom>
            <a:ln w="38100" cmpd="sng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+mj-ea"/>
                <a:ea typeface="+mj-ea"/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3997697" y="4674531"/>
              <a:ext cx="2725738" cy="7386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defTabSz="777514" fontAlgn="ctr"/>
              <a:r>
                <a:rPr lang="ja-JP" altLang="en-US" sz="1400" dirty="0">
                  <a:solidFill>
                    <a:srgbClr val="000000"/>
                  </a:solidFill>
                  <a:latin typeface="+mj-ea"/>
                  <a:ea typeface="+mj-ea"/>
                </a:rPr>
                <a:t>タッチペン塗装からオールペイントまで！ソリッド・メタリック・パール全て対応します。</a:t>
              </a:r>
            </a:p>
          </p:txBody>
        </p:sp>
        <p:sp>
          <p:nvSpPr>
            <p:cNvPr id="35" name="星 16 34"/>
            <p:cNvSpPr/>
            <p:nvPr/>
          </p:nvSpPr>
          <p:spPr>
            <a:xfrm rot="21103711">
              <a:off x="3914609" y="3576852"/>
              <a:ext cx="2890608" cy="1118494"/>
            </a:xfrm>
            <a:prstGeom prst="star16">
              <a:avLst>
                <a:gd name="adj" fmla="val 38184"/>
              </a:avLst>
            </a:prstGeom>
            <a:solidFill>
              <a:srgbClr val="FFFF00"/>
            </a:solidFill>
            <a:ln w="28575" cmpd="sng">
              <a:solidFill>
                <a:srgbClr val="DDA5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36" name="片側の 2 つの角を丸めた四角形 35"/>
            <p:cNvSpPr/>
            <p:nvPr/>
          </p:nvSpPr>
          <p:spPr>
            <a:xfrm>
              <a:off x="3848889" y="3005954"/>
              <a:ext cx="3034774" cy="600195"/>
            </a:xfrm>
            <a:prstGeom prst="round2SameRect">
              <a:avLst>
                <a:gd name="adj1" fmla="val 50000"/>
                <a:gd name="adj2" fmla="val 0"/>
              </a:avLst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塗　装</a:t>
              </a:r>
              <a:endParaRPr lang="ja-JP" altLang="en-US" sz="28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正方形/長方形 36"/>
            <p:cNvSpPr/>
            <p:nvPr/>
          </p:nvSpPr>
          <p:spPr>
            <a:xfrm rot="21091933">
              <a:off x="4118748" y="3828032"/>
              <a:ext cx="2492990" cy="707886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 algn="ctr" defTabSz="777514" fontAlgn="ctr"/>
              <a:r>
                <a:rPr lang="ja-JP" altLang="en-US" sz="2000" dirty="0">
                  <a:ln w="3175" cmpd="sng"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chemeClr val="accent3"/>
                  </a:solidFill>
                  <a:latin typeface="+mj-ea"/>
                  <a:ea typeface="+mj-ea"/>
                  <a:cs typeface="HG創英角ｺﾞｼｯｸUB"/>
                </a:rPr>
                <a:t>ローン</a:t>
              </a:r>
              <a:r>
                <a:rPr lang="ja-JP" altLang="en-US" sz="2000" dirty="0" smtClean="0">
                  <a:ln w="3175" cmpd="sng"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chemeClr val="accent3"/>
                  </a:solidFill>
                  <a:latin typeface="+mj-ea"/>
                  <a:ea typeface="+mj-ea"/>
                  <a:cs typeface="HG創英角ｺﾞｼｯｸUB"/>
                </a:rPr>
                <a:t>・クレジット</a:t>
              </a:r>
              <a:endParaRPr lang="en-US" altLang="ja-JP" sz="2000" dirty="0" smtClean="0">
                <a:ln w="3175" cmpd="sng"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/>
                </a:solidFill>
                <a:latin typeface="+mj-ea"/>
                <a:ea typeface="+mj-ea"/>
                <a:cs typeface="HG創英角ｺﾞｼｯｸUB"/>
              </a:endParaRPr>
            </a:p>
            <a:p>
              <a:pPr lvl="0" algn="ctr" defTabSz="777514" fontAlgn="ctr"/>
              <a:r>
                <a:rPr lang="ja-JP" altLang="en-US" sz="2000" dirty="0" smtClean="0">
                  <a:ln w="3175" cmpd="sng"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chemeClr val="accent3"/>
                  </a:solidFill>
                  <a:latin typeface="+mj-ea"/>
                  <a:ea typeface="+mj-ea"/>
                  <a:cs typeface="HG創英角ｺﾞｼｯｸUB"/>
                </a:rPr>
                <a:t>ＯＫ</a:t>
              </a:r>
              <a:r>
                <a:rPr lang="ja-JP" altLang="en-US" sz="2000" dirty="0">
                  <a:ln w="3175" cmpd="sng"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chemeClr val="accent3"/>
                  </a:solidFill>
                  <a:latin typeface="+mj-ea"/>
                  <a:ea typeface="+mj-ea"/>
                  <a:cs typeface="HG創英角ｺﾞｼｯｸUB"/>
                </a:rPr>
                <a:t>！</a:t>
              </a:r>
            </a:p>
          </p:txBody>
        </p:sp>
      </p:grpSp>
      <p:grpSp>
        <p:nvGrpSpPr>
          <p:cNvPr id="38" name="図形グループ 40"/>
          <p:cNvGrpSpPr/>
          <p:nvPr/>
        </p:nvGrpSpPr>
        <p:grpSpPr>
          <a:xfrm>
            <a:off x="555622" y="3005954"/>
            <a:ext cx="3026286" cy="2516612"/>
            <a:chOff x="532318" y="3005954"/>
            <a:chExt cx="3026286" cy="2516612"/>
          </a:xfrm>
        </p:grpSpPr>
        <p:sp>
          <p:nvSpPr>
            <p:cNvPr id="46" name="片側の 2 つの角を丸めた四角形 45"/>
            <p:cNvSpPr/>
            <p:nvPr/>
          </p:nvSpPr>
          <p:spPr>
            <a:xfrm flipV="1">
              <a:off x="548718" y="3417982"/>
              <a:ext cx="2993486" cy="2104584"/>
            </a:xfrm>
            <a:prstGeom prst="round2SameRect">
              <a:avLst>
                <a:gd name="adj1" fmla="val 7749"/>
                <a:gd name="adj2" fmla="val 0"/>
              </a:avLst>
            </a:prstGeom>
            <a:ln w="381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+mj-ea"/>
                <a:ea typeface="+mj-ea"/>
              </a:endParaRP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677456" y="4674531"/>
              <a:ext cx="2725738" cy="7386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defTabSz="777514" fontAlgn="ctr"/>
              <a:r>
                <a:rPr lang="ja-JP" altLang="en-US" sz="1400" dirty="0">
                  <a:solidFill>
                    <a:srgbClr val="000000"/>
                  </a:solidFill>
                  <a:latin typeface="+mj-ea"/>
                  <a:ea typeface="+mj-ea"/>
                </a:rPr>
                <a:t>バンパーの擦り傷、ヘコミから</a:t>
              </a:r>
              <a:br>
                <a:rPr lang="ja-JP" altLang="en-US" sz="1400" dirty="0">
                  <a:solidFill>
                    <a:srgbClr val="000000"/>
                  </a:solidFill>
                  <a:latin typeface="+mj-ea"/>
                  <a:ea typeface="+mj-ea"/>
                </a:rPr>
              </a:br>
              <a:r>
                <a:rPr lang="ja-JP" altLang="en-US" sz="1400" dirty="0">
                  <a:solidFill>
                    <a:srgbClr val="000000"/>
                  </a:solidFill>
                  <a:latin typeface="+mj-ea"/>
                  <a:ea typeface="+mj-ea"/>
                </a:rPr>
                <a:t>ドアパネル・バックパネルまで。</a:t>
              </a:r>
              <a:br>
                <a:rPr lang="ja-JP" altLang="en-US" sz="1400" dirty="0">
                  <a:solidFill>
                    <a:srgbClr val="000000"/>
                  </a:solidFill>
                  <a:latin typeface="+mj-ea"/>
                  <a:ea typeface="+mj-ea"/>
                </a:rPr>
              </a:br>
              <a:r>
                <a:rPr lang="ja-JP" altLang="en-US" sz="1400" dirty="0">
                  <a:solidFill>
                    <a:srgbClr val="000000"/>
                  </a:solidFill>
                  <a:latin typeface="+mj-ea"/>
                  <a:ea typeface="+mj-ea"/>
                </a:rPr>
                <a:t>最短当日作業いたします。</a:t>
              </a:r>
            </a:p>
          </p:txBody>
        </p:sp>
        <p:sp>
          <p:nvSpPr>
            <p:cNvPr id="48" name="星 16 47"/>
            <p:cNvSpPr/>
            <p:nvPr/>
          </p:nvSpPr>
          <p:spPr>
            <a:xfrm rot="21113119">
              <a:off x="547186" y="3576852"/>
              <a:ext cx="2890608" cy="1118494"/>
            </a:xfrm>
            <a:prstGeom prst="star16">
              <a:avLst>
                <a:gd name="adj" fmla="val 39278"/>
              </a:avLst>
            </a:prstGeom>
            <a:solidFill>
              <a:srgbClr val="FFFF00"/>
            </a:solidFill>
            <a:ln w="28575" cmpd="sng">
              <a:solidFill>
                <a:srgbClr val="DDA5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ea"/>
                <a:ea typeface="+mj-ea"/>
              </a:endParaRPr>
            </a:p>
          </p:txBody>
        </p:sp>
        <p:sp>
          <p:nvSpPr>
            <p:cNvPr id="49" name="片側の 2 つの角を丸めた四角形 48"/>
            <p:cNvSpPr/>
            <p:nvPr/>
          </p:nvSpPr>
          <p:spPr>
            <a:xfrm>
              <a:off x="532318" y="3005954"/>
              <a:ext cx="3026286" cy="600195"/>
            </a:xfrm>
            <a:prstGeom prst="round2SameRect">
              <a:avLst>
                <a:gd name="adj1" fmla="val 50000"/>
                <a:gd name="adj2" fmla="val 0"/>
              </a:avLst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8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鈑　金</a:t>
              </a:r>
              <a:endParaRPr lang="ja-JP" altLang="en-US" sz="28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0" name="正方形/長方形 49"/>
            <p:cNvSpPr/>
            <p:nvPr/>
          </p:nvSpPr>
          <p:spPr>
            <a:xfrm rot="21091933">
              <a:off x="788362" y="3969192"/>
              <a:ext cx="2492990" cy="40011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 defTabSz="777514" fontAlgn="ctr"/>
              <a:r>
                <a:rPr lang="ja-JP" altLang="en-US" sz="2000" dirty="0">
                  <a:ln w="3175" cmpd="sng">
                    <a:solidFill>
                      <a:schemeClr val="accent3">
                        <a:lumMod val="50000"/>
                      </a:schemeClr>
                    </a:solidFill>
                  </a:ln>
                  <a:solidFill>
                    <a:schemeClr val="accent3"/>
                  </a:solidFill>
                  <a:latin typeface="+mj-ea"/>
                  <a:ea typeface="+mj-ea"/>
                  <a:cs typeface="HG創英角ｺﾞｼｯｸUB"/>
                </a:rPr>
                <a:t>代車ご用意します！</a:t>
              </a:r>
              <a:endParaRPr lang="en-US" altLang="ja-JP" sz="2000" dirty="0">
                <a:ln w="3175" cmpd="sng"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/>
                </a:solidFill>
                <a:latin typeface="+mj-ea"/>
                <a:ea typeface="+mj-ea"/>
                <a:cs typeface="HG創英角ｺﾞｼｯｸUB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3722290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オースティン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173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2014-07-29T11:03:45Z</dcterms:created>
  <dcterms:modified xsi:type="dcterms:W3CDTF">2014-07-29T11:03:52Z</dcterms:modified>
</cp:coreProperties>
</file>