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FAFF"/>
    <a:srgbClr val="9933FF"/>
    <a:srgbClr val="0000FF"/>
    <a:srgbClr val="FFFFCC"/>
    <a:srgbClr val="000000"/>
    <a:srgbClr val="00CC00"/>
    <a:srgbClr val="EE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4" d="100"/>
          <a:sy n="84" d="100"/>
        </p:scale>
        <p:origin x="-1278" y="117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CB17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23208"/>
            <a:ext cx="7775575" cy="10954128"/>
          </a:xfrm>
          <a:prstGeom prst="rect">
            <a:avLst/>
          </a:prstGeom>
        </p:spPr>
      </p:pic>
      <p:pic>
        <p:nvPicPr>
          <p:cNvPr id="4" name="図 3" descr="図3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343407"/>
            <a:ext cx="7775575" cy="107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ください。</a:t>
            </a:r>
            <a:endParaRPr lang="ja-JP" altLang="en-US" sz="18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912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正方形/長方形 35"/>
          <p:cNvSpPr/>
          <p:nvPr/>
        </p:nvSpPr>
        <p:spPr>
          <a:xfrm>
            <a:off x="1332089" y="5204178"/>
            <a:ext cx="4955822" cy="3533422"/>
          </a:xfrm>
          <a:prstGeom prst="rect">
            <a:avLst/>
          </a:prstGeom>
          <a:solidFill>
            <a:srgbClr val="E5F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40" name="Picture 16" descr="C:\Users\wellenetz-dell\AppData\Local\Microsoft\Windows\Temporary Internet Files\Content.IE5\O8ZLY32R\MC90021015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888" y="1663700"/>
            <a:ext cx="7073798" cy="3606800"/>
          </a:xfrm>
          <a:prstGeom prst="rect">
            <a:avLst/>
          </a:prstGeom>
          <a:noFill/>
        </p:spPr>
      </p:pic>
      <p:graphicFrame>
        <p:nvGraphicFramePr>
          <p:cNvPr id="565" name="表 5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19760"/>
              </p:ext>
            </p:extLst>
          </p:nvPr>
        </p:nvGraphicFramePr>
        <p:xfrm>
          <a:off x="486928" y="8924105"/>
          <a:ext cx="4834618" cy="123849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300752"/>
                <a:gridCol w="504838"/>
                <a:gridCol w="504838"/>
                <a:gridCol w="504838"/>
                <a:gridCol w="504838"/>
                <a:gridCol w="504838"/>
                <a:gridCol w="504838"/>
                <a:gridCol w="504838"/>
              </a:tblGrid>
              <a:tr h="254214">
                <a:tc>
                  <a:txBody>
                    <a:bodyPr/>
                    <a:lstStyle/>
                    <a:p>
                      <a:pPr algn="ctr"/>
                      <a:endParaRPr kumimoji="1" lang="ja-JP" altLang="en-US" sz="9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月</a:t>
                      </a:r>
                      <a:endParaRPr kumimoji="1" lang="ja-JP" altLang="en-US" sz="12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火</a:t>
                      </a: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水</a:t>
                      </a: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木</a:t>
                      </a: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金</a:t>
                      </a: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土　</a:t>
                      </a: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日</a:t>
                      </a:r>
                    </a:p>
                  </a:txBody>
                  <a:tcPr marL="0" marR="0" marT="63017" marB="0">
                    <a:noFill/>
                  </a:tcPr>
                </a:tc>
              </a:tr>
              <a:tr h="4921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午前</a:t>
                      </a:r>
                      <a:endParaRPr kumimoji="1" lang="en-US" altLang="ja-JP" sz="1200" b="1" dirty="0" smtClean="0">
                        <a:latin typeface="メイリオ" pitchFamily="50" charset="-128"/>
                        <a:ea typeface="メイリオ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（</a:t>
                      </a:r>
                      <a:r>
                        <a:rPr kumimoji="1" lang="en-US" altLang="ja-JP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9</a:t>
                      </a: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時～</a:t>
                      </a:r>
                      <a:r>
                        <a:rPr kumimoji="1" lang="en-US" altLang="ja-JP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12</a:t>
                      </a: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時）</a:t>
                      </a:r>
                      <a:endParaRPr kumimoji="1" lang="ja-JP" altLang="en-US" sz="12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78771" marB="31509">
                    <a:solidFill>
                      <a:srgbClr val="E5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100" dirty="0" smtClean="0"/>
                        <a:t>○</a:t>
                      </a:r>
                      <a:endParaRPr kumimoji="1" lang="ja-JP" altLang="en-US" sz="2100" dirty="0"/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100" dirty="0" smtClean="0"/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dirty="0" smtClean="0"/>
                        <a:t>×</a:t>
                      </a:r>
                      <a:endParaRPr kumimoji="1" lang="ja-JP" altLang="en-US" sz="2100" dirty="0" smtClean="0"/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</a:tr>
              <a:tr h="4921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午後</a:t>
                      </a:r>
                      <a:endParaRPr kumimoji="1" lang="en-US" altLang="ja-JP" sz="1200" b="1" dirty="0" smtClean="0">
                        <a:latin typeface="メイリオ" pitchFamily="50" charset="-128"/>
                        <a:ea typeface="メイリオ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（</a:t>
                      </a:r>
                      <a:r>
                        <a:rPr kumimoji="1" lang="en-US" altLang="ja-JP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14</a:t>
                      </a: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時～</a:t>
                      </a:r>
                      <a:r>
                        <a:rPr kumimoji="1" lang="en-US" altLang="ja-JP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20</a:t>
                      </a: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時）</a:t>
                      </a:r>
                      <a:endParaRPr kumimoji="1" lang="en-US" altLang="ja-JP" sz="1200" b="1" dirty="0" smtClean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78771" marB="31509">
                    <a:solidFill>
                      <a:srgbClr val="E5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100" dirty="0"/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dirty="0" smtClean="0"/>
                        <a:t>×</a:t>
                      </a:r>
                      <a:endParaRPr kumimoji="1" lang="ja-JP" altLang="en-US" sz="2100" dirty="0" smtClean="0"/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dirty="0" smtClean="0"/>
                        <a:t>×</a:t>
                      </a:r>
                      <a:endParaRPr kumimoji="1" lang="ja-JP" altLang="en-US" sz="2100" dirty="0" smtClean="0"/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80" name="テキスト ボックス 579"/>
          <p:cNvSpPr txBox="1"/>
          <p:nvPr/>
        </p:nvSpPr>
        <p:spPr>
          <a:xfrm>
            <a:off x="2728972" y="10198916"/>
            <a:ext cx="26084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b="1" dirty="0" smtClean="0">
                <a:latin typeface="HG丸ｺﾞｼｯｸM-PRO" pitchFamily="50" charset="-128"/>
                <a:ea typeface="HG丸ｺﾞｼｯｸM-PRO" pitchFamily="50" charset="-128"/>
              </a:rPr>
              <a:t>※</a:t>
            </a:r>
            <a:r>
              <a:rPr lang="ja-JP" altLang="en-US" sz="900" b="1" dirty="0" smtClean="0">
                <a:latin typeface="HG丸ｺﾞｼｯｸM-PRO" pitchFamily="50" charset="-128"/>
                <a:ea typeface="HG丸ｺﾞｼｯｸM-PRO" pitchFamily="50" charset="-128"/>
              </a:rPr>
              <a:t>ご来店の際には必ずお電話で予約ください。</a:t>
            </a:r>
            <a:endParaRPr lang="en-US" altLang="ja-JP" sz="900" b="1" dirty="0" smtClean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86" name="テキスト ボックス 585"/>
          <p:cNvSpPr txBox="1"/>
          <p:nvPr/>
        </p:nvSpPr>
        <p:spPr>
          <a:xfrm>
            <a:off x="2902921" y="2094834"/>
            <a:ext cx="20864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7030A0"/>
                </a:solidFill>
                <a:latin typeface="HG丸ｺﾞｼｯｸM-PRO" pitchFamily="50" charset="-128"/>
                <a:ea typeface="HG丸ｺﾞｼｯｸM-PRO" pitchFamily="50" charset="-128"/>
              </a:rPr>
              <a:t>http:</a:t>
            </a:r>
            <a:r>
              <a:rPr lang="en-US" altLang="ja-JP" sz="1200" spc="-110" dirty="0" smtClean="0">
                <a:solidFill>
                  <a:srgbClr val="7030A0"/>
                </a:solidFill>
                <a:latin typeface="HG丸ｺﾞｼｯｸM-PRO" pitchFamily="50" charset="-128"/>
                <a:ea typeface="HG丸ｺﾞｼｯｸM-PRO" pitchFamily="50" charset="-128"/>
              </a:rPr>
              <a:t>//</a:t>
            </a:r>
            <a:r>
              <a:rPr lang="en-US" altLang="ja-JP" sz="1200" dirty="0" smtClean="0">
                <a:solidFill>
                  <a:srgbClr val="7030A0"/>
                </a:solidFill>
                <a:latin typeface="HG丸ｺﾞｼｯｸM-PRO" pitchFamily="50" charset="-128"/>
                <a:ea typeface="HG丸ｺﾞｼｯｸM-PRO" pitchFamily="50" charset="-128"/>
              </a:rPr>
              <a:t> www.askult.com/</a:t>
            </a:r>
            <a:endParaRPr kumimoji="1" lang="en-US" altLang="ja-JP" sz="1200" spc="-110" dirty="0" smtClean="0">
              <a:solidFill>
                <a:srgbClr val="7030A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895" name="テキスト ボックス 2894"/>
          <p:cNvSpPr txBox="1"/>
          <p:nvPr/>
        </p:nvSpPr>
        <p:spPr>
          <a:xfrm>
            <a:off x="203200" y="381000"/>
            <a:ext cx="74104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b="1" dirty="0" smtClean="0">
                <a:latin typeface="Microsoft JhengHei" pitchFamily="34" charset="-120"/>
                <a:ea typeface="Microsoft JhengHei" pitchFamily="34" charset="-120"/>
              </a:rPr>
              <a:t>Salon de </a:t>
            </a:r>
            <a:r>
              <a:rPr kumimoji="1" lang="en-US" altLang="ja-JP" sz="5400" b="1" dirty="0" err="1" smtClean="0">
                <a:latin typeface="Microsoft JhengHei" pitchFamily="34" charset="-120"/>
                <a:ea typeface="Microsoft JhengHei" pitchFamily="34" charset="-120"/>
              </a:rPr>
              <a:t>Askul</a:t>
            </a:r>
            <a:endParaRPr kumimoji="1" lang="ja-JP" altLang="en-US" sz="5400" b="1" dirty="0">
              <a:latin typeface="Microsoft JhengHei" pitchFamily="34" charset="-120"/>
              <a:ea typeface="Microsoft JhengHei" pitchFamily="34" charset="-120"/>
            </a:endParaRPr>
          </a:p>
        </p:txBody>
      </p:sp>
      <p:sp>
        <p:nvSpPr>
          <p:cNvPr id="595" name="テキスト ボックス 594"/>
          <p:cNvSpPr txBox="1"/>
          <p:nvPr/>
        </p:nvSpPr>
        <p:spPr>
          <a:xfrm>
            <a:off x="733779" y="3670229"/>
            <a:ext cx="6333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>
                <a:solidFill>
                  <a:srgbClr val="7030A0"/>
                </a:solidFill>
                <a:latin typeface="HG丸ｺﾞｼｯｸM-PRO" pitchFamily="50" charset="-128"/>
                <a:ea typeface="HG丸ｺﾞｼｯｸM-PRO" pitchFamily="50" charset="-128"/>
              </a:rPr>
              <a:t>Salon de </a:t>
            </a:r>
            <a:r>
              <a:rPr lang="en-US" altLang="ja-JP" sz="1400" dirty="0" err="1" smtClean="0">
                <a:solidFill>
                  <a:srgbClr val="7030A0"/>
                </a:solidFill>
                <a:latin typeface="HG丸ｺﾞｼｯｸM-PRO" pitchFamily="50" charset="-128"/>
                <a:ea typeface="HG丸ｺﾞｼｯｸM-PRO" pitchFamily="50" charset="-128"/>
              </a:rPr>
              <a:t>Askul</a:t>
            </a:r>
            <a:r>
              <a:rPr lang="ja-JP" altLang="en-US" sz="1400" dirty="0" smtClean="0">
                <a:solidFill>
                  <a:srgbClr val="7030A0"/>
                </a:solidFill>
                <a:latin typeface="HG丸ｺﾞｼｯｸM-PRO" pitchFamily="50" charset="-128"/>
                <a:ea typeface="HG丸ｺﾞｼｯｸM-PRO" pitchFamily="50" charset="-128"/>
              </a:rPr>
              <a:t>では</a:t>
            </a:r>
            <a:r>
              <a:rPr lang="ja-JP" altLang="en-US" sz="1400" spc="-150" dirty="0" smtClean="0">
                <a:solidFill>
                  <a:srgbClr val="7030A0"/>
                </a:solidFill>
                <a:latin typeface="HG丸ｺﾞｼｯｸM-PRO" pitchFamily="50" charset="-128"/>
                <a:ea typeface="HG丸ｺﾞｼｯｸM-PRO" pitchFamily="50" charset="-128"/>
              </a:rPr>
              <a:t>、お客様</a:t>
            </a:r>
            <a:r>
              <a:rPr lang="ja-JP" altLang="en-US" sz="1400" spc="110" dirty="0" smtClean="0">
                <a:solidFill>
                  <a:srgbClr val="7030A0"/>
                </a:solidFill>
                <a:latin typeface="HG丸ｺﾞｼｯｸM-PRO" pitchFamily="50" charset="-128"/>
                <a:ea typeface="HG丸ｺﾞｼｯｸM-PRO" pitchFamily="50" charset="-128"/>
              </a:rPr>
              <a:t>の美しさを</a:t>
            </a:r>
            <a:r>
              <a:rPr lang="ja-JP" altLang="en-US" sz="1400" dirty="0" smtClean="0">
                <a:solidFill>
                  <a:srgbClr val="7030A0"/>
                </a:solidFill>
                <a:latin typeface="HG丸ｺﾞｼｯｸM-PRO" pitchFamily="50" charset="-128"/>
                <a:ea typeface="HG丸ｺﾞｼｯｸM-PRO" pitchFamily="50" charset="-128"/>
              </a:rPr>
              <a:t>サポート</a:t>
            </a:r>
            <a:r>
              <a:rPr lang="ja-JP" altLang="en-US" sz="1400" spc="110" dirty="0" smtClean="0">
                <a:solidFill>
                  <a:srgbClr val="7030A0"/>
                </a:solidFill>
                <a:latin typeface="HG丸ｺﾞｼｯｸM-PRO" pitchFamily="50" charset="-128"/>
                <a:ea typeface="HG丸ｺﾞｼｯｸM-PRO" pitchFamily="50" charset="-128"/>
              </a:rPr>
              <a:t>を目指し</a:t>
            </a:r>
            <a:r>
              <a:rPr lang="ja-JP" altLang="en-US" sz="1400" spc="-150" dirty="0" smtClean="0">
                <a:solidFill>
                  <a:srgbClr val="7030A0"/>
                </a:solidFill>
                <a:latin typeface="HG丸ｺﾞｼｯｸM-PRO" pitchFamily="50" charset="-128"/>
                <a:ea typeface="HG丸ｺﾞｼｯｸM-PRO" pitchFamily="50" charset="-128"/>
              </a:rPr>
              <a:t>、</a:t>
            </a:r>
            <a:endParaRPr lang="en-US" altLang="ja-JP" sz="1400" spc="-150" dirty="0" smtClean="0">
              <a:solidFill>
                <a:srgbClr val="7030A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lang="ja-JP" altLang="en-US" sz="1400" spc="110" dirty="0" smtClean="0">
                <a:solidFill>
                  <a:srgbClr val="7030A0"/>
                </a:solidFill>
                <a:latin typeface="HG丸ｺﾞｼｯｸM-PRO" pitchFamily="50" charset="-128"/>
                <a:ea typeface="HG丸ｺﾞｼｯｸM-PRO" pitchFamily="50" charset="-128"/>
              </a:rPr>
              <a:t>スタッフ一同お待ちしております。</a:t>
            </a:r>
            <a:endParaRPr kumimoji="1" lang="ja-JP" altLang="en-US" sz="1400" spc="110" dirty="0">
              <a:solidFill>
                <a:srgbClr val="7030A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899" name="テキスト ボックス 2898"/>
          <p:cNvSpPr txBox="1"/>
          <p:nvPr/>
        </p:nvSpPr>
        <p:spPr>
          <a:xfrm>
            <a:off x="426854" y="8884819"/>
            <a:ext cx="1533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【</a:t>
            </a:r>
            <a:r>
              <a:rPr kumimoji="1" lang="ja-JP" altLang="en-US" sz="1600" b="1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営業時間</a:t>
            </a:r>
            <a:r>
              <a:rPr kumimoji="1" lang="en-US" altLang="ja-JP" sz="1600" b="1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】</a:t>
            </a:r>
            <a:endParaRPr kumimoji="1" lang="ja-JP" altLang="en-US" sz="1600" b="1" dirty="0">
              <a:solidFill>
                <a:srgbClr val="00206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623" name="テキスト ボックス 622"/>
          <p:cNvSpPr txBox="1"/>
          <p:nvPr/>
        </p:nvSpPr>
        <p:spPr>
          <a:xfrm>
            <a:off x="695437" y="10415151"/>
            <a:ext cx="45159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100" b="1" dirty="0" smtClean="0">
                <a:latin typeface="HG丸ｺﾞｼｯｸM-PRO" pitchFamily="50" charset="-128"/>
                <a:ea typeface="HG丸ｺﾞｼｯｸM-PRO" pitchFamily="50" charset="-128"/>
              </a:rPr>
              <a:t>〒</a:t>
            </a:r>
            <a:r>
              <a:rPr lang="en-US" altLang="ja-JP" sz="1100" b="1" dirty="0" smtClean="0">
                <a:latin typeface="HG丸ｺﾞｼｯｸM-PRO" pitchFamily="50" charset="-128"/>
                <a:ea typeface="HG丸ｺﾞｼｯｸM-PRO" pitchFamily="50" charset="-128"/>
              </a:rPr>
              <a:t> 135-0061</a:t>
            </a:r>
            <a:r>
              <a:rPr lang="ja-JP" altLang="ja-JP" sz="1100" b="1" dirty="0" smtClean="0">
                <a:latin typeface="HG丸ｺﾞｼｯｸM-PRO" pitchFamily="50" charset="-128"/>
                <a:ea typeface="HG丸ｺﾞｼｯｸM-PRO" pitchFamily="50" charset="-128"/>
              </a:rPr>
              <a:t>　東京都江東区豊洲３</a:t>
            </a:r>
            <a:r>
              <a:rPr lang="en-US" altLang="ja-JP" sz="1100" b="1" dirty="0" smtClean="0">
                <a:latin typeface="HG丸ｺﾞｼｯｸM-PRO" pitchFamily="50" charset="-128"/>
                <a:ea typeface="HG丸ｺﾞｼｯｸM-PRO" pitchFamily="50" charset="-128"/>
              </a:rPr>
              <a:t>−</a:t>
            </a:r>
            <a:r>
              <a:rPr lang="ja-JP" altLang="ja-JP" sz="1100" b="1" dirty="0" smtClean="0">
                <a:latin typeface="HG丸ｺﾞｼｯｸM-PRO" pitchFamily="50" charset="-128"/>
                <a:ea typeface="HG丸ｺﾞｼｯｸM-PRO" pitchFamily="50" charset="-128"/>
              </a:rPr>
              <a:t>２</a:t>
            </a:r>
            <a:r>
              <a:rPr lang="en-US" altLang="ja-JP" sz="1100" b="1" dirty="0" smtClean="0">
                <a:latin typeface="HG丸ｺﾞｼｯｸM-PRO" pitchFamily="50" charset="-128"/>
                <a:ea typeface="HG丸ｺﾞｼｯｸM-PRO" pitchFamily="50" charset="-128"/>
              </a:rPr>
              <a:t>−</a:t>
            </a:r>
            <a:r>
              <a:rPr lang="ja-JP" altLang="ja-JP" sz="1100" b="1" dirty="0" smtClean="0">
                <a:latin typeface="HG丸ｺﾞｼｯｸM-PRO" pitchFamily="50" charset="-128"/>
                <a:ea typeface="HG丸ｺﾞｼｯｸM-PRO" pitchFamily="50" charset="-128"/>
              </a:rPr>
              <a:t>３</a:t>
            </a:r>
            <a:r>
              <a:rPr lang="en-US" altLang="ja-JP" sz="1100" b="1" dirty="0" smtClean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kumimoji="1" lang="ja-JP" altLang="en-US" sz="1100" b="1" dirty="0" smtClean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kumimoji="1" lang="en-US" altLang="ja-JP" sz="1100" b="1" dirty="0" smtClean="0">
                <a:latin typeface="HG丸ｺﾞｼｯｸM-PRO" pitchFamily="50" charset="-128"/>
                <a:ea typeface="HG丸ｺﾞｼｯｸM-PRO" pitchFamily="50" charset="-128"/>
              </a:rPr>
              <a:t>tel:03-1234-1111</a:t>
            </a:r>
            <a:endParaRPr kumimoji="1" lang="ja-JP" altLang="en-US" sz="11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624" name="テキスト ボックス 623"/>
          <p:cNvSpPr txBox="1"/>
          <p:nvPr/>
        </p:nvSpPr>
        <p:spPr>
          <a:xfrm>
            <a:off x="5638050" y="10312074"/>
            <a:ext cx="19287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latin typeface="HG丸ｺﾞｼｯｸM-PRO" pitchFamily="50" charset="-128"/>
                <a:ea typeface="HG丸ｺﾞｼｯｸM-PRO" pitchFamily="50" charset="-128"/>
              </a:rPr>
              <a:t>※</a:t>
            </a:r>
            <a:r>
              <a:rPr kumimoji="1" lang="ja-JP" altLang="en-US" sz="800" b="1" dirty="0" smtClean="0">
                <a:latin typeface="HG丸ｺﾞｼｯｸM-PRO" pitchFamily="50" charset="-128"/>
                <a:ea typeface="HG丸ｺﾞｼｯｸM-PRO" pitchFamily="50" charset="-128"/>
              </a:rPr>
              <a:t>国道</a:t>
            </a:r>
            <a:r>
              <a:rPr lang="ja-JP" altLang="en-US" sz="800" b="1" dirty="0" smtClean="0">
                <a:latin typeface="HG丸ｺﾞｼｯｸM-PRO" pitchFamily="50" charset="-128"/>
                <a:ea typeface="HG丸ｺﾞｼｯｸM-PRO" pitchFamily="50" charset="-128"/>
              </a:rPr>
              <a:t>沿い、コンビニのとなりです。</a:t>
            </a:r>
            <a:endParaRPr lang="en-US" altLang="ja-JP" sz="800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kumimoji="1" lang="en-US" altLang="ja-JP" sz="800" b="1" dirty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kumimoji="1" lang="en-US" altLang="ja-JP" sz="800" b="1" dirty="0" smtClean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kumimoji="1" lang="ja-JP" altLang="en-US" sz="800" b="1" dirty="0" smtClean="0">
                <a:latin typeface="HG丸ｺﾞｼｯｸM-PRO" pitchFamily="50" charset="-128"/>
                <a:ea typeface="HG丸ｺﾞｼｯｸM-PRO" pitchFamily="50" charset="-128"/>
              </a:rPr>
              <a:t>駐車場有 ５</a:t>
            </a:r>
            <a:r>
              <a:rPr lang="ja-JP" altLang="en-US" sz="800" b="1" dirty="0" smtClean="0">
                <a:latin typeface="HG丸ｺﾞｼｯｸM-PRO" pitchFamily="50" charset="-128"/>
                <a:ea typeface="HG丸ｺﾞｼｯｸM-PRO" pitchFamily="50" charset="-128"/>
              </a:rPr>
              <a:t>台あり。</a:t>
            </a:r>
            <a:endParaRPr kumimoji="1" lang="ja-JP" altLang="en-US" sz="8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906" name="テキスト ボックス 2905"/>
          <p:cNvSpPr txBox="1"/>
          <p:nvPr/>
        </p:nvSpPr>
        <p:spPr>
          <a:xfrm>
            <a:off x="1348392" y="2606622"/>
            <a:ext cx="50946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00" b="1" dirty="0" smtClean="0">
                <a:solidFill>
                  <a:srgbClr val="7030A0"/>
                </a:solidFill>
                <a:latin typeface="HG丸ｺﾞｼｯｸM-PRO" pitchFamily="50" charset="-128"/>
                <a:ea typeface="HG丸ｺﾞｼｯｸM-PRO" pitchFamily="50" charset="-128"/>
              </a:rPr>
              <a:t>8</a:t>
            </a:r>
            <a:r>
              <a:rPr lang="ja-JP" altLang="en-US" sz="5400" b="1" dirty="0" smtClean="0">
                <a:solidFill>
                  <a:srgbClr val="7030A0"/>
                </a:solidFill>
                <a:latin typeface="HG丸ｺﾞｼｯｸM-PRO" pitchFamily="50" charset="-128"/>
                <a:ea typeface="HG丸ｺﾞｼｯｸM-PRO" pitchFamily="50" charset="-128"/>
              </a:rPr>
              <a:t>月</a:t>
            </a:r>
            <a:r>
              <a:rPr lang="en-US" altLang="ja-JP" sz="5400" b="1" dirty="0" smtClean="0">
                <a:solidFill>
                  <a:srgbClr val="7030A0"/>
                </a:solidFill>
                <a:latin typeface="HG丸ｺﾞｼｯｸM-PRO" pitchFamily="50" charset="-128"/>
                <a:ea typeface="HG丸ｺﾞｼｯｸM-PRO" pitchFamily="50" charset="-128"/>
              </a:rPr>
              <a:t>1</a:t>
            </a:r>
            <a:r>
              <a:rPr lang="ja-JP" altLang="en-US" sz="5400" b="1" dirty="0" smtClean="0">
                <a:solidFill>
                  <a:srgbClr val="7030A0"/>
                </a:solidFill>
                <a:latin typeface="HG丸ｺﾞｼｯｸM-PRO" pitchFamily="50" charset="-128"/>
                <a:ea typeface="HG丸ｺﾞｼｯｸM-PRO" pitchFamily="50" charset="-128"/>
              </a:rPr>
              <a:t>日</a:t>
            </a:r>
            <a:r>
              <a:rPr lang="en-US" altLang="ja-JP" sz="5400" b="1" dirty="0" smtClean="0">
                <a:solidFill>
                  <a:srgbClr val="7030A0"/>
                </a:solidFill>
                <a:latin typeface="HG丸ｺﾞｼｯｸM-PRO" pitchFamily="50" charset="-128"/>
                <a:ea typeface="HG丸ｺﾞｼｯｸM-PRO" pitchFamily="50" charset="-128"/>
              </a:rPr>
              <a:t>OPEN!!</a:t>
            </a:r>
            <a:endParaRPr kumimoji="1" lang="ja-JP" altLang="en-US" sz="5400" b="1" dirty="0">
              <a:solidFill>
                <a:srgbClr val="7030A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752999" y="8792825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solidFill>
                  <a:srgbClr val="002060"/>
                </a:solidFill>
                <a:latin typeface="HG丸ｺﾞｼｯｸM-PRO" pitchFamily="50" charset="-128"/>
                <a:ea typeface="HG丸ｺﾞｼｯｸM-PRO" pitchFamily="50" charset="-128"/>
              </a:rPr>
              <a:t>map</a:t>
            </a:r>
            <a:endParaRPr kumimoji="1" lang="ja-JP" altLang="en-US" sz="1200" b="1" dirty="0">
              <a:solidFill>
                <a:srgbClr val="00206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004346" y="5408182"/>
            <a:ext cx="3775393" cy="40100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お店の外観写真やイメージ写真</a:t>
            </a:r>
            <a:endParaRPr kumimoji="1" lang="ja-JP" altLang="en-US" dirty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grpSp>
        <p:nvGrpSpPr>
          <p:cNvPr id="5" name="グループ化 14"/>
          <p:cNvGrpSpPr/>
          <p:nvPr/>
        </p:nvGrpSpPr>
        <p:grpSpPr>
          <a:xfrm>
            <a:off x="2373834" y="4304704"/>
            <a:ext cx="3274615" cy="486672"/>
            <a:chOff x="2664328" y="4582996"/>
            <a:chExt cx="3274615" cy="486672"/>
          </a:xfrm>
        </p:grpSpPr>
        <p:sp>
          <p:nvSpPr>
            <p:cNvPr id="89" name="テキスト ボックス 88"/>
            <p:cNvSpPr txBox="1"/>
            <p:nvPr/>
          </p:nvSpPr>
          <p:spPr>
            <a:xfrm>
              <a:off x="3151000" y="4595500"/>
              <a:ext cx="27879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latin typeface="HG丸ｺﾞｼｯｸM-PRO" pitchFamily="50" charset="-128"/>
                  <a:ea typeface="HG丸ｺﾞｼｯｸM-PRO" pitchFamily="50" charset="-128"/>
                </a:rPr>
                <a:t>03-1234-1111</a:t>
              </a:r>
              <a:endParaRPr kumimoji="1" lang="ja-JP" altLang="en-US" sz="2400" b="1" dirty="0"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4328" y="4582996"/>
              <a:ext cx="486672" cy="486672"/>
            </a:xfrm>
            <a:prstGeom prst="rect">
              <a:avLst/>
            </a:prstGeom>
          </p:spPr>
        </p:pic>
      </p:grpSp>
      <p:sp>
        <p:nvSpPr>
          <p:cNvPr id="54" name="テキスト ボックス 53"/>
          <p:cNvSpPr txBox="1"/>
          <p:nvPr/>
        </p:nvSpPr>
        <p:spPr>
          <a:xfrm>
            <a:off x="3307645" y="9223022"/>
            <a:ext cx="493340" cy="8617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7030A0"/>
                </a:solidFill>
              </a:rPr>
              <a:t>定休日</a:t>
            </a:r>
            <a:endParaRPr kumimoji="1" lang="ja-JP" altLang="en-US" dirty="0">
              <a:solidFill>
                <a:srgbClr val="7030A0"/>
              </a:solidFill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5554132" y="9042400"/>
            <a:ext cx="1952979" cy="11740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地図を入れて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_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9.potx" id="{EF188E86-3C63-4012-B38A-C126D4DE1D50}" vid="{EA4ADA07-8710-409E-B299-BBD505F6033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224</Words>
  <Application>Microsoft Office PowerPoint</Application>
  <PresentationFormat>ユーザー設定</PresentationFormat>
  <Paragraphs>57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9_2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2014-07-08T04:53:03Z</dcterms:created>
  <dcterms:modified xsi:type="dcterms:W3CDTF">2014-07-08T04:53:11Z</dcterms:modified>
</cp:coreProperties>
</file>