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A1EF"/>
    <a:srgbClr val="6D136F"/>
    <a:srgbClr val="FAFAFA"/>
    <a:srgbClr val="E6D6C3"/>
    <a:srgbClr val="EAE0DE"/>
    <a:srgbClr val="732303"/>
    <a:srgbClr val="5A1B02"/>
    <a:srgbClr val="F4F4F4"/>
    <a:srgbClr val="FFEDC9"/>
    <a:srgbClr val="8E54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0" d="100"/>
          <a:sy n="80" d="100"/>
        </p:scale>
        <p:origin x="-1380" y="102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SB030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 rot="16200000">
            <a:off x="-1589276" y="1566067"/>
            <a:ext cx="10954130" cy="7775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3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7/8/2014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59" y="10109836"/>
            <a:ext cx="2624257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0" y="10109836"/>
            <a:ext cx="1749504" cy="5807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ください。</a:t>
            </a:r>
            <a:endParaRPr lang="en-US" altLang="ja-JP" sz="18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99129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正方形/長方形 116"/>
          <p:cNvSpPr/>
          <p:nvPr/>
        </p:nvSpPr>
        <p:spPr>
          <a:xfrm>
            <a:off x="4069955" y="9167384"/>
            <a:ext cx="3058290" cy="992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TEL</a:t>
            </a:r>
            <a:r>
              <a:rPr lang="ja-JP" altLang="en-US" sz="1300" b="1" dirty="0">
                <a:latin typeface="HGS教科書体" pitchFamily="18" charset="-128"/>
                <a:ea typeface="HGS教科書体" pitchFamily="18" charset="-128"/>
              </a:rPr>
              <a:t>: </a:t>
            </a: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03-</a:t>
            </a:r>
            <a:r>
              <a:rPr lang="en-US" altLang="ja-JP" sz="1300" b="1" dirty="0" smtClean="0">
                <a:latin typeface="HGS教科書体" pitchFamily="18" charset="-128"/>
                <a:ea typeface="HGS教科書体" pitchFamily="18" charset="-128"/>
              </a:rPr>
              <a:t>1234-1111</a:t>
            </a: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 </a:t>
            </a:r>
            <a:endParaRPr lang="en-US" altLang="ja-JP" sz="1300" b="1" dirty="0" smtClean="0">
              <a:latin typeface="HGS教科書体" pitchFamily="18" charset="-128"/>
              <a:ea typeface="HGS教科書体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住所：東京都江東区豊洲3-2-3　　</a:t>
            </a:r>
            <a:endParaRPr lang="en-US" altLang="ja-JP" sz="1300" b="1" dirty="0" smtClean="0">
              <a:latin typeface="HGS教科書体" pitchFamily="18" charset="-128"/>
              <a:ea typeface="HGS教科書体" pitchFamily="18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営業時間：</a:t>
            </a:r>
            <a:r>
              <a:rPr lang="en-US" altLang="ja-JP" sz="1300" b="1" dirty="0" smtClean="0">
                <a:latin typeface="HGS教科書体" pitchFamily="18" charset="-128"/>
                <a:ea typeface="HGS教科書体" pitchFamily="18" charset="-128"/>
              </a:rPr>
              <a:t>10:00</a:t>
            </a: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～</a:t>
            </a:r>
            <a:r>
              <a:rPr lang="en-US" altLang="ja-JP" sz="1300" b="1" dirty="0" smtClean="0">
                <a:latin typeface="HGS教科書体" pitchFamily="18" charset="-128"/>
                <a:ea typeface="HGS教科書体" pitchFamily="18" charset="-128"/>
              </a:rPr>
              <a:t>19:00(</a:t>
            </a:r>
            <a:r>
              <a:rPr lang="ja-JP" altLang="en-US" sz="1300" b="1" dirty="0" smtClean="0">
                <a:latin typeface="HGS教科書体" pitchFamily="18" charset="-128"/>
                <a:ea typeface="HGS教科書体" pitchFamily="18" charset="-128"/>
              </a:rPr>
              <a:t>年中無休</a:t>
            </a:r>
            <a:r>
              <a:rPr lang="en-US" altLang="ja-JP" sz="1300" b="1" dirty="0" smtClean="0">
                <a:latin typeface="HGS教科書体" pitchFamily="18" charset="-128"/>
                <a:ea typeface="HGS教科書体" pitchFamily="18" charset="-128"/>
              </a:rPr>
              <a:t>)</a:t>
            </a:r>
            <a:endParaRPr lang="ja-JP" altLang="en-US" sz="1300" b="1" dirty="0"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675000" y="2083990"/>
            <a:ext cx="2492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経験者</a:t>
            </a:r>
            <a:r>
              <a:rPr lang="ja-JP" altLang="en-US" sz="3600" b="1" dirty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優遇</a:t>
            </a:r>
            <a:endParaRPr kumimoji="1" lang="ja-JP" altLang="en-US" sz="3600" b="1" dirty="0">
              <a:solidFill>
                <a:srgbClr val="6D136F"/>
              </a:solidFill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63687" y="670339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>
                <a:solidFill>
                  <a:srgbClr val="6D136F"/>
                </a:solidFill>
                <a:latin typeface="HGP明朝E" pitchFamily="18" charset="-128"/>
                <a:ea typeface="HGP明朝E" pitchFamily="18" charset="-128"/>
              </a:rPr>
              <a:t>清潔</a:t>
            </a:r>
            <a:r>
              <a:rPr lang="ja-JP" altLang="en-US" sz="1800" b="1" dirty="0" smtClean="0">
                <a:solidFill>
                  <a:srgbClr val="6D136F"/>
                </a:solidFill>
                <a:latin typeface="HGP明朝E" pitchFamily="18" charset="-128"/>
                <a:ea typeface="HGP明朝E" pitchFamily="18" charset="-128"/>
              </a:rPr>
              <a:t>で明るい職場です！</a:t>
            </a:r>
            <a:endParaRPr kumimoji="1" lang="ja-JP" altLang="en-US" sz="1800" b="1" dirty="0">
              <a:solidFill>
                <a:srgbClr val="6D136F"/>
              </a:solidFill>
              <a:latin typeface="HGP明朝E" pitchFamily="18" charset="-128"/>
              <a:ea typeface="HGP明朝E" pitchFamily="18" charset="-128"/>
            </a:endParaRPr>
          </a:p>
        </p:txBody>
      </p:sp>
      <p:cxnSp>
        <p:nvCxnSpPr>
          <p:cNvPr id="39" name="直線コネクタ 38"/>
          <p:cNvCxnSpPr/>
          <p:nvPr/>
        </p:nvCxnSpPr>
        <p:spPr>
          <a:xfrm>
            <a:off x="270889" y="2881988"/>
            <a:ext cx="7301212" cy="0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3685598" y="2944937"/>
            <a:ext cx="0" cy="5810479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正方形/長方形 40"/>
          <p:cNvSpPr/>
          <p:nvPr/>
        </p:nvSpPr>
        <p:spPr>
          <a:xfrm>
            <a:off x="149896" y="217717"/>
            <a:ext cx="7429738" cy="1915883"/>
          </a:xfrm>
          <a:prstGeom prst="rect">
            <a:avLst/>
          </a:prstGeom>
          <a:solidFill>
            <a:srgbClr val="EDA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063907" y="581463"/>
            <a:ext cx="59218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7200" b="1" dirty="0" smtClean="0">
                <a:latin typeface="HGP明朝E" pitchFamily="18" charset="-128"/>
                <a:ea typeface="HGP明朝E" pitchFamily="18" charset="-128"/>
              </a:rPr>
              <a:t>スタッフ募集！</a:t>
            </a:r>
            <a:endParaRPr kumimoji="1" lang="ja-JP" altLang="en-US" sz="7200" b="1" dirty="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4289002" y="3436768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latin typeface="HGS教科書体" pitchFamily="18" charset="-128"/>
                <a:ea typeface="HGS教科書体" pitchFamily="18" charset="-128"/>
              </a:rPr>
              <a:t>ららぽーと豊洲</a:t>
            </a:r>
            <a:endParaRPr kumimoji="1" lang="ja-JP" altLang="en-US" sz="2800" b="1" dirty="0"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4306651" y="3091466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勤務地</a:t>
            </a:r>
            <a:endParaRPr kumimoji="1" lang="ja-JP" altLang="en-US" sz="1800" b="1" dirty="0">
              <a:solidFill>
                <a:srgbClr val="6D136F"/>
              </a:solidFill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247324" y="4579036"/>
            <a:ext cx="20201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 smtClean="0">
                <a:latin typeface="HGS教科書体" pitchFamily="18" charset="-128"/>
                <a:ea typeface="HGS教科書体" pitchFamily="18" charset="-128"/>
              </a:rPr>
              <a:t>10:00</a:t>
            </a:r>
            <a:r>
              <a:rPr lang="ja-JP" altLang="en-US" sz="2800" b="1" dirty="0" smtClean="0">
                <a:latin typeface="HGS教科書体" pitchFamily="18" charset="-128"/>
                <a:ea typeface="HGS教科書体" pitchFamily="18" charset="-128"/>
              </a:rPr>
              <a:t>～</a:t>
            </a:r>
            <a:r>
              <a:rPr lang="en-US" altLang="ja-JP" sz="2800" b="1" dirty="0" smtClean="0">
                <a:latin typeface="HGS教科書体" pitchFamily="18" charset="-128"/>
                <a:ea typeface="HGS教科書体" pitchFamily="18" charset="-128"/>
              </a:rPr>
              <a:t>20:00</a:t>
            </a:r>
            <a:endParaRPr kumimoji="1" lang="ja-JP" altLang="en-US" sz="2800" b="1" dirty="0"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821199" y="5749241"/>
            <a:ext cx="14109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b="1" dirty="0" smtClean="0">
                <a:latin typeface="HGS教科書体" pitchFamily="18" charset="-128"/>
                <a:ea typeface="HGS教科書体" pitchFamily="18" charset="-128"/>
              </a:rPr>
              <a:t>900</a:t>
            </a:r>
            <a:r>
              <a:rPr kumimoji="1" lang="ja-JP" altLang="en-US" sz="2800" b="1" dirty="0" smtClean="0">
                <a:latin typeface="HGS教科書体" pitchFamily="18" charset="-128"/>
                <a:ea typeface="HGS教科書体" pitchFamily="18" charset="-128"/>
              </a:rPr>
              <a:t>円～</a:t>
            </a:r>
            <a:endParaRPr kumimoji="1" lang="ja-JP" altLang="en-US" sz="2800" b="1" dirty="0"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3929929" y="6925575"/>
            <a:ext cx="34307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latin typeface="HGS教科書体" pitchFamily="18" charset="-128"/>
                <a:ea typeface="HGS教科書体" pitchFamily="18" charset="-128"/>
              </a:rPr>
              <a:t>和菓子の販売・接客</a:t>
            </a:r>
            <a:endParaRPr lang="en-US" altLang="ja-JP" sz="2800" b="1" dirty="0" smtClean="0"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>
            <a:off x="3780373" y="8080351"/>
            <a:ext cx="37753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b="1" dirty="0" smtClean="0">
                <a:latin typeface="HGS教科書体" pitchFamily="18" charset="-128"/>
                <a:ea typeface="HGS教科書体" pitchFamily="18" charset="-128"/>
              </a:rPr>
              <a:t>制服貸与・交通費支給</a:t>
            </a:r>
            <a:endParaRPr lang="en-US" altLang="ja-JP" sz="2800" b="1" dirty="0" smtClean="0">
              <a:latin typeface="HGS教科書体" pitchFamily="18" charset="-128"/>
              <a:ea typeface="HGS教科書体" pitchFamily="18" charset="-128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3811790" y="4056674"/>
            <a:ext cx="3794219" cy="0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直線コネクタ 75"/>
          <p:cNvCxnSpPr/>
          <p:nvPr/>
        </p:nvCxnSpPr>
        <p:spPr>
          <a:xfrm>
            <a:off x="3777882" y="5231360"/>
            <a:ext cx="3794219" cy="0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線コネクタ 76"/>
          <p:cNvCxnSpPr/>
          <p:nvPr/>
        </p:nvCxnSpPr>
        <p:spPr>
          <a:xfrm>
            <a:off x="3777881" y="6406046"/>
            <a:ext cx="3794219" cy="0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直線コネクタ 77"/>
          <p:cNvCxnSpPr/>
          <p:nvPr/>
        </p:nvCxnSpPr>
        <p:spPr>
          <a:xfrm>
            <a:off x="302293" y="7580732"/>
            <a:ext cx="7269805" cy="0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コネクタ 78"/>
          <p:cNvCxnSpPr/>
          <p:nvPr/>
        </p:nvCxnSpPr>
        <p:spPr>
          <a:xfrm>
            <a:off x="270889" y="8755416"/>
            <a:ext cx="7210805" cy="0"/>
          </a:xfrm>
          <a:prstGeom prst="line">
            <a:avLst/>
          </a:prstGeom>
          <a:ln w="254000">
            <a:solidFill>
              <a:srgbClr val="EDA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正方形/長方形 79"/>
          <p:cNvSpPr/>
          <p:nvPr/>
        </p:nvSpPr>
        <p:spPr>
          <a:xfrm>
            <a:off x="604565" y="9402063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800" b="1" dirty="0" smtClean="0">
                <a:latin typeface="HGP明朝E" pitchFamily="18" charset="-128"/>
                <a:ea typeface="HGP明朝E" pitchFamily="18" charset="-128"/>
              </a:rPr>
              <a:t>明日来和菓子店</a:t>
            </a:r>
            <a:endParaRPr lang="ja-JP" altLang="en-US" sz="2800" b="1" dirty="0">
              <a:latin typeface="HGP明朝E" pitchFamily="18" charset="-128"/>
              <a:ea typeface="HGP明朝E" pitchFamily="18" charset="-128"/>
            </a:endParaRPr>
          </a:p>
        </p:txBody>
      </p:sp>
      <p:sp>
        <p:nvSpPr>
          <p:cNvPr id="81" name="正方形/長方形 80"/>
          <p:cNvSpPr/>
          <p:nvPr/>
        </p:nvSpPr>
        <p:spPr>
          <a:xfrm>
            <a:off x="302293" y="7580732"/>
            <a:ext cx="3288531" cy="1174684"/>
          </a:xfrm>
          <a:prstGeom prst="rect">
            <a:avLst/>
          </a:prstGeom>
          <a:solidFill>
            <a:srgbClr val="EDA1E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FFFF00"/>
              </a:solidFill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674614" y="7724916"/>
            <a:ext cx="2521844" cy="954107"/>
          </a:xfrm>
          <a:prstGeom prst="rect">
            <a:avLst/>
          </a:prstGeom>
          <a:solidFill>
            <a:srgbClr val="EDA1EF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 smtClean="0">
                <a:latin typeface="HGS教科書体" pitchFamily="18" charset="-128"/>
                <a:ea typeface="HGS教科書体" pitchFamily="18" charset="-128"/>
              </a:rPr>
              <a:t>お問い合わせ</a:t>
            </a:r>
            <a:endParaRPr kumimoji="1" lang="en-US" altLang="ja-JP" sz="2400" b="1" dirty="0" smtClean="0">
              <a:latin typeface="HGS教科書体" pitchFamily="18" charset="-128"/>
              <a:ea typeface="HGS教科書体" pitchFamily="18" charset="-128"/>
            </a:endParaRPr>
          </a:p>
          <a:p>
            <a:pPr algn="ctr"/>
            <a:r>
              <a:rPr lang="en-US" altLang="ja-JP" sz="3200" b="1" dirty="0" smtClean="0">
                <a:latin typeface="HGS教科書体" pitchFamily="18" charset="-128"/>
                <a:ea typeface="HGS教科書体" pitchFamily="18" charset="-128"/>
              </a:rPr>
              <a:t>03-1234-1111</a:t>
            </a:r>
            <a:endParaRPr kumimoji="1" lang="ja-JP" altLang="en-US" sz="3200" b="1" dirty="0"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193494" y="10340313"/>
            <a:ext cx="503214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 smtClean="0">
                <a:latin typeface="HGS教科書体" pitchFamily="18" charset="-128"/>
                <a:ea typeface="HGS教科書体" pitchFamily="18" charset="-128"/>
              </a:rPr>
              <a:t>採用担当（山田）が対応させていただきます。お気軽にお問い合わせください。</a:t>
            </a:r>
            <a:endParaRPr lang="en-US" altLang="ja-JP" sz="1050" dirty="0" smtClean="0">
              <a:latin typeface="HGS教科書体" pitchFamily="18" charset="-128"/>
              <a:ea typeface="HGS教科書体" pitchFamily="18" charset="-128"/>
            </a:endParaRPr>
          </a:p>
        </p:txBody>
      </p:sp>
      <p:pic>
        <p:nvPicPr>
          <p:cNvPr id="40" name="図 39" descr="img_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2596" y="3058049"/>
            <a:ext cx="440433" cy="436167"/>
          </a:xfrm>
          <a:prstGeom prst="rect">
            <a:avLst/>
          </a:prstGeom>
        </p:spPr>
      </p:pic>
      <p:sp>
        <p:nvSpPr>
          <p:cNvPr id="42" name="テキスト ボックス 41"/>
          <p:cNvSpPr txBox="1"/>
          <p:nvPr/>
        </p:nvSpPr>
        <p:spPr>
          <a:xfrm>
            <a:off x="4306651" y="4263895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勤務時間</a:t>
            </a:r>
            <a:endParaRPr kumimoji="1" lang="ja-JP" altLang="en-US" sz="1800" b="1" dirty="0">
              <a:solidFill>
                <a:srgbClr val="6D136F"/>
              </a:solidFill>
              <a:latin typeface="HGS教科書体" pitchFamily="18" charset="-128"/>
              <a:ea typeface="HGS教科書体" pitchFamily="18" charset="-128"/>
            </a:endParaRPr>
          </a:p>
        </p:txBody>
      </p:sp>
      <p:pic>
        <p:nvPicPr>
          <p:cNvPr id="43" name="図 42" descr="img_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2596" y="4230478"/>
            <a:ext cx="440433" cy="436167"/>
          </a:xfrm>
          <a:prstGeom prst="rect">
            <a:avLst/>
          </a:prstGeom>
        </p:spPr>
      </p:pic>
      <p:sp>
        <p:nvSpPr>
          <p:cNvPr id="47" name="テキスト ボックス 46"/>
          <p:cNvSpPr txBox="1"/>
          <p:nvPr/>
        </p:nvSpPr>
        <p:spPr>
          <a:xfrm>
            <a:off x="4306651" y="5437572"/>
            <a:ext cx="649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時給</a:t>
            </a:r>
            <a:endParaRPr kumimoji="1" lang="ja-JP" altLang="en-US" sz="1800" b="1" dirty="0">
              <a:solidFill>
                <a:srgbClr val="6D136F"/>
              </a:solidFill>
              <a:latin typeface="HGS教科書体" pitchFamily="18" charset="-128"/>
              <a:ea typeface="HGS教科書体" pitchFamily="18" charset="-128"/>
            </a:endParaRPr>
          </a:p>
        </p:txBody>
      </p:sp>
      <p:pic>
        <p:nvPicPr>
          <p:cNvPr id="56" name="図 55" descr="img_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2596" y="5404155"/>
            <a:ext cx="440433" cy="436167"/>
          </a:xfrm>
          <a:prstGeom prst="rect">
            <a:avLst/>
          </a:prstGeom>
        </p:spPr>
      </p:pic>
      <p:sp>
        <p:nvSpPr>
          <p:cNvPr id="57" name="テキスト ボックス 56"/>
          <p:cNvSpPr txBox="1"/>
          <p:nvPr/>
        </p:nvSpPr>
        <p:spPr>
          <a:xfrm>
            <a:off x="4306651" y="6623124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00" b="1" dirty="0" smtClean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業務内容</a:t>
            </a:r>
            <a:endParaRPr kumimoji="1" lang="ja-JP" altLang="en-US" sz="1800" b="1" dirty="0">
              <a:solidFill>
                <a:srgbClr val="6D136F"/>
              </a:solidFill>
              <a:latin typeface="HGS教科書体" pitchFamily="18" charset="-128"/>
              <a:ea typeface="HGS教科書体" pitchFamily="18" charset="-128"/>
            </a:endParaRPr>
          </a:p>
        </p:txBody>
      </p:sp>
      <p:pic>
        <p:nvPicPr>
          <p:cNvPr id="58" name="図 57" descr="img_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2596" y="6589707"/>
            <a:ext cx="440433" cy="436167"/>
          </a:xfrm>
          <a:prstGeom prst="rect">
            <a:avLst/>
          </a:prstGeom>
        </p:spPr>
      </p:pic>
      <p:pic>
        <p:nvPicPr>
          <p:cNvPr id="66" name="図 65" descr="img_i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2596" y="7763384"/>
            <a:ext cx="440433" cy="436167"/>
          </a:xfrm>
          <a:prstGeom prst="rect">
            <a:avLst/>
          </a:prstGeom>
        </p:spPr>
      </p:pic>
      <p:sp>
        <p:nvSpPr>
          <p:cNvPr id="71" name="テキスト ボックス 70"/>
          <p:cNvSpPr txBox="1"/>
          <p:nvPr/>
        </p:nvSpPr>
        <p:spPr>
          <a:xfrm>
            <a:off x="4306651" y="7796802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800" b="1" dirty="0" smtClean="0">
                <a:solidFill>
                  <a:srgbClr val="6D136F"/>
                </a:solidFill>
                <a:latin typeface="HGS教科書体" pitchFamily="18" charset="-128"/>
                <a:ea typeface="HGS教科書体" pitchFamily="18" charset="-128"/>
              </a:rPr>
              <a:t>その他</a:t>
            </a:r>
            <a:endParaRPr kumimoji="1" lang="ja-JP" altLang="en-US" sz="1800" b="1" dirty="0">
              <a:solidFill>
                <a:srgbClr val="6D136F"/>
              </a:solidFill>
              <a:latin typeface="HGS教科書体" pitchFamily="18" charset="-128"/>
              <a:ea typeface="HGS教科書体" pitchFamily="18" charset="-128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285008" y="3004457"/>
            <a:ext cx="3289466" cy="3277589"/>
          </a:xfrm>
          <a:prstGeom prst="rect">
            <a:avLst/>
          </a:prstGeom>
          <a:solidFill>
            <a:srgbClr val="7030A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/>
              <a:t>写真を入れて</a:t>
            </a:r>
            <a:endParaRPr lang="en-US" altLang="ja-JP" dirty="0" smtClean="0"/>
          </a:p>
          <a:p>
            <a:pPr algn="ctr"/>
            <a:r>
              <a:rPr lang="ja-JP" altLang="en-US" dirty="0" smtClean="0"/>
              <a:t>ください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2_2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プレゼンテーション1" id="{A6D609DF-92D6-4A41-B96E-194E7ED32F52}" vid="{281CC410-96D8-4827-8BC7-BBA05530295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</Words>
  <Application>Microsoft Office PowerPoint</Application>
  <PresentationFormat>ユーザー設定</PresentationFormat>
  <Paragraphs>39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12_2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2014-07-08T04:56:10Z</dcterms:created>
  <dcterms:modified xsi:type="dcterms:W3CDTF">2014-07-08T04:56:17Z</dcterms:modified>
</cp:coreProperties>
</file>