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99"/>
    <a:srgbClr val="F39700"/>
    <a:srgbClr val="906E30"/>
    <a:srgbClr val="A4723A"/>
    <a:srgbClr val="664724"/>
    <a:srgbClr val="645226"/>
    <a:srgbClr val="640000"/>
    <a:srgbClr val="3E0000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9" d="100"/>
          <a:sy n="69" d="100"/>
        </p:scale>
        <p:origin x="-1440" y="-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2014/8/1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正方形/長方形 26"/>
          <p:cNvSpPr/>
          <p:nvPr/>
        </p:nvSpPr>
        <p:spPr>
          <a:xfrm>
            <a:off x="0" y="-12160"/>
            <a:ext cx="1852550" cy="2393480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/>
              <a:t>写真を入れてください</a:t>
            </a:r>
            <a:endParaRPr kumimoji="1" lang="ja-JP" altLang="en-US" sz="1200" dirty="0"/>
          </a:p>
        </p:txBody>
      </p:sp>
      <p:sp>
        <p:nvSpPr>
          <p:cNvPr id="2" name="角丸四角形 1"/>
          <p:cNvSpPr/>
          <p:nvPr/>
        </p:nvSpPr>
        <p:spPr>
          <a:xfrm>
            <a:off x="2030681" y="2525486"/>
            <a:ext cx="3702754" cy="4746171"/>
          </a:xfrm>
          <a:prstGeom prst="roundRect">
            <a:avLst>
              <a:gd name="adj" fmla="val 2163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角丸四角形 27"/>
          <p:cNvSpPr/>
          <p:nvPr/>
        </p:nvSpPr>
        <p:spPr>
          <a:xfrm>
            <a:off x="-144661" y="2532254"/>
            <a:ext cx="1997211" cy="2345538"/>
          </a:xfrm>
          <a:prstGeom prst="roundRect">
            <a:avLst>
              <a:gd name="adj" fmla="val 5511"/>
            </a:avLst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角丸四角形 28"/>
          <p:cNvSpPr/>
          <p:nvPr/>
        </p:nvSpPr>
        <p:spPr>
          <a:xfrm>
            <a:off x="3976238" y="-98474"/>
            <a:ext cx="1757198" cy="2479794"/>
          </a:xfrm>
          <a:prstGeom prst="roundRect">
            <a:avLst>
              <a:gd name="adj" fmla="val 5511"/>
            </a:avLst>
          </a:prstGeom>
          <a:solidFill>
            <a:srgbClr val="FF33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角丸四角形 29"/>
          <p:cNvSpPr/>
          <p:nvPr/>
        </p:nvSpPr>
        <p:spPr>
          <a:xfrm>
            <a:off x="3976238" y="7470080"/>
            <a:ext cx="1757198" cy="2232248"/>
          </a:xfrm>
          <a:prstGeom prst="roundRect">
            <a:avLst>
              <a:gd name="adj" fmla="val 5511"/>
            </a:avLst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正方形/長方形 30"/>
          <p:cNvSpPr/>
          <p:nvPr/>
        </p:nvSpPr>
        <p:spPr>
          <a:xfrm>
            <a:off x="2015579" y="-12160"/>
            <a:ext cx="1852550" cy="2393480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/>
              <a:t>写真を入れてください</a:t>
            </a:r>
            <a:endParaRPr kumimoji="1" lang="ja-JP" altLang="en-US" sz="1200" dirty="0"/>
          </a:p>
        </p:txBody>
      </p:sp>
      <p:sp>
        <p:nvSpPr>
          <p:cNvPr id="32" name="正方形/長方形 31"/>
          <p:cNvSpPr/>
          <p:nvPr/>
        </p:nvSpPr>
        <p:spPr>
          <a:xfrm>
            <a:off x="5904011" y="-12160"/>
            <a:ext cx="1852550" cy="2393480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/>
              <a:t>写真を入れてください</a:t>
            </a:r>
            <a:endParaRPr kumimoji="1" lang="ja-JP" altLang="en-US" sz="1200" dirty="0"/>
          </a:p>
        </p:txBody>
      </p:sp>
      <p:sp>
        <p:nvSpPr>
          <p:cNvPr id="33" name="正方形/長方形 32"/>
          <p:cNvSpPr/>
          <p:nvPr/>
        </p:nvSpPr>
        <p:spPr>
          <a:xfrm>
            <a:off x="5904011" y="2501528"/>
            <a:ext cx="1852550" cy="2376264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/>
              <a:t>写真を入れてください</a:t>
            </a:r>
            <a:endParaRPr kumimoji="1" lang="ja-JP" altLang="en-US" sz="1200" dirty="0"/>
          </a:p>
        </p:txBody>
      </p:sp>
      <p:sp>
        <p:nvSpPr>
          <p:cNvPr id="34" name="正方形/長方形 33"/>
          <p:cNvSpPr/>
          <p:nvPr/>
        </p:nvSpPr>
        <p:spPr>
          <a:xfrm>
            <a:off x="5904011" y="4949800"/>
            <a:ext cx="1852550" cy="2304256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/>
              <a:t>写真を入れてください</a:t>
            </a:r>
            <a:endParaRPr kumimoji="1" lang="ja-JP" altLang="en-US" sz="1200" dirty="0"/>
          </a:p>
        </p:txBody>
      </p:sp>
      <p:sp>
        <p:nvSpPr>
          <p:cNvPr id="35" name="正方形/長方形 34"/>
          <p:cNvSpPr/>
          <p:nvPr/>
        </p:nvSpPr>
        <p:spPr>
          <a:xfrm>
            <a:off x="-645" y="4949800"/>
            <a:ext cx="1852550" cy="2304256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/>
              <a:t>写真を入れてください</a:t>
            </a:r>
            <a:endParaRPr kumimoji="1" lang="ja-JP" altLang="en-US" sz="1200" dirty="0"/>
          </a:p>
        </p:txBody>
      </p:sp>
      <p:sp>
        <p:nvSpPr>
          <p:cNvPr id="36" name="正方形/長方形 35"/>
          <p:cNvSpPr/>
          <p:nvPr/>
        </p:nvSpPr>
        <p:spPr>
          <a:xfrm>
            <a:off x="-645" y="7398072"/>
            <a:ext cx="1852550" cy="2304256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/>
              <a:t>写真を入れてください</a:t>
            </a:r>
            <a:endParaRPr kumimoji="1" lang="ja-JP" altLang="en-US" sz="1200" dirty="0"/>
          </a:p>
        </p:txBody>
      </p:sp>
      <p:sp>
        <p:nvSpPr>
          <p:cNvPr id="37" name="正方形/長方形 36"/>
          <p:cNvSpPr/>
          <p:nvPr/>
        </p:nvSpPr>
        <p:spPr>
          <a:xfrm>
            <a:off x="2015579" y="7398072"/>
            <a:ext cx="1852550" cy="2304256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/>
              <a:t>写真を入れてください</a:t>
            </a:r>
            <a:endParaRPr kumimoji="1" lang="ja-JP" altLang="en-US" sz="1200" dirty="0"/>
          </a:p>
        </p:txBody>
      </p:sp>
      <p:sp>
        <p:nvSpPr>
          <p:cNvPr id="38" name="正方形/長方形 37"/>
          <p:cNvSpPr/>
          <p:nvPr/>
        </p:nvSpPr>
        <p:spPr>
          <a:xfrm>
            <a:off x="5904011" y="7398072"/>
            <a:ext cx="1852550" cy="2304256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/>
              <a:t>写真を入れてください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2030681" y="4001979"/>
            <a:ext cx="3705102" cy="21698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8078"/>
              </a:lnSpc>
            </a:pPr>
            <a:r>
              <a:rPr lang="ja-JP" altLang="en-US" sz="7719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ＳＡＬＥ</a:t>
            </a:r>
          </a:p>
          <a:p>
            <a:pPr algn="ctr">
              <a:lnSpc>
                <a:spcPts val="8078"/>
              </a:lnSpc>
            </a:pPr>
            <a:r>
              <a:rPr lang="ja-JP" altLang="en-US" sz="7719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実施中</a:t>
            </a:r>
            <a:endParaRPr kumimoji="1" lang="ja-JP" altLang="en-US" sz="7719" dirty="0">
              <a:solidFill>
                <a:schemeClr val="bg1"/>
              </a:solidFill>
              <a:latin typeface="HGPｺﾞｼｯｸE" pitchFamily="50" charset="-128"/>
              <a:ea typeface="HGPｺﾞｼｯｸE" pitchFamily="50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2098921" y="2743206"/>
            <a:ext cx="3705102" cy="4654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3300"/>
              </a:lnSpc>
            </a:pPr>
            <a:r>
              <a:rPr lang="ja-JP" altLang="en-US" sz="2575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新作続々入荷中！！</a:t>
            </a:r>
            <a:endParaRPr kumimoji="1" lang="ja-JP" altLang="en-US" sz="2575" dirty="0">
              <a:solidFill>
                <a:schemeClr val="bg1"/>
              </a:solidFill>
              <a:latin typeface="HGPｺﾞｼｯｸE" pitchFamily="50" charset="-128"/>
              <a:ea typeface="HGPｺﾞｼｯｸE" pitchFamily="50" charset="-128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2030681" y="3360722"/>
            <a:ext cx="3705102" cy="643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4300"/>
              </a:lnSpc>
            </a:pPr>
            <a:r>
              <a:rPr lang="ja-JP" altLang="en-US" sz="3894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メガネ</a:t>
            </a:r>
            <a:endParaRPr kumimoji="1" lang="ja-JP" altLang="en-US" sz="3894" dirty="0">
              <a:solidFill>
                <a:schemeClr val="bg1"/>
              </a:solidFill>
              <a:latin typeface="HGPｺﾞｼｯｸE" pitchFamily="50" charset="-128"/>
              <a:ea typeface="HGPｺﾞｼｯｸE" pitchFamily="50" charset="-128"/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2030681" y="6291444"/>
            <a:ext cx="3705102" cy="7178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700"/>
              </a:lnSpc>
            </a:pPr>
            <a:r>
              <a:rPr lang="ja-JP" altLang="en-US" sz="1300" dirty="0" smtClean="0">
                <a:solidFill>
                  <a:schemeClr val="bg1"/>
                </a:solidFill>
                <a:latin typeface="HGPｺﾞｼｯｸM" pitchFamily="50" charset="-128"/>
                <a:ea typeface="HGPｺﾞｼｯｸM" pitchFamily="50" charset="-128"/>
              </a:rPr>
              <a:t>どなたでもピッタリなメガネをお選びできるよう</a:t>
            </a:r>
          </a:p>
          <a:p>
            <a:pPr algn="ctr">
              <a:lnSpc>
                <a:spcPts val="1700"/>
              </a:lnSpc>
            </a:pPr>
            <a:r>
              <a:rPr lang="ja-JP" altLang="en-US" sz="1300" dirty="0" smtClean="0">
                <a:solidFill>
                  <a:schemeClr val="bg1"/>
                </a:solidFill>
                <a:latin typeface="HGPｺﾞｼｯｸM" pitchFamily="50" charset="-128"/>
                <a:ea typeface="HGPｺﾞｼｯｸM" pitchFamily="50" charset="-128"/>
              </a:rPr>
              <a:t>バリエーション・サイズ・カラーを</a:t>
            </a:r>
          </a:p>
          <a:p>
            <a:pPr algn="ctr">
              <a:lnSpc>
                <a:spcPts val="1700"/>
              </a:lnSpc>
            </a:pPr>
            <a:r>
              <a:rPr lang="ja-JP" altLang="en-US" sz="1300" dirty="0" smtClean="0">
                <a:solidFill>
                  <a:schemeClr val="bg1"/>
                </a:solidFill>
                <a:latin typeface="HGPｺﾞｼｯｸM" pitchFamily="50" charset="-128"/>
                <a:ea typeface="HGPｺﾞｼｯｸM" pitchFamily="50" charset="-128"/>
              </a:rPr>
              <a:t>豊富に取り揃えております。</a:t>
            </a:r>
            <a:endParaRPr kumimoji="1" lang="ja-JP" altLang="en-US" sz="1300" dirty="0">
              <a:solidFill>
                <a:schemeClr val="bg1"/>
              </a:solidFill>
              <a:latin typeface="HGPｺﾞｼｯｸM" pitchFamily="50" charset="-128"/>
              <a:ea typeface="HGPｺﾞｼｯｸM" pitchFamily="50" charset="-128"/>
            </a:endParaRPr>
          </a:p>
        </p:txBody>
      </p:sp>
      <p:cxnSp>
        <p:nvCxnSpPr>
          <p:cNvPr id="17" name="直線コネクタ 16"/>
          <p:cNvCxnSpPr/>
          <p:nvPr/>
        </p:nvCxnSpPr>
        <p:spPr>
          <a:xfrm>
            <a:off x="2493818" y="3693226"/>
            <a:ext cx="593766" cy="0"/>
          </a:xfrm>
          <a:prstGeom prst="line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>
            <a:off x="4667002" y="3693226"/>
            <a:ext cx="593766" cy="0"/>
          </a:xfrm>
          <a:prstGeom prst="line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テキスト ボックス 18"/>
          <p:cNvSpPr txBox="1"/>
          <p:nvPr/>
        </p:nvSpPr>
        <p:spPr>
          <a:xfrm>
            <a:off x="83125" y="3063820"/>
            <a:ext cx="1769425" cy="13619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3322"/>
              </a:lnSpc>
            </a:pPr>
            <a:r>
              <a:rPr lang="ja-JP" altLang="en-US" sz="2700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全品</a:t>
            </a:r>
          </a:p>
          <a:p>
            <a:pPr algn="ctr">
              <a:lnSpc>
                <a:spcPts val="3322"/>
              </a:lnSpc>
            </a:pPr>
            <a:r>
              <a:rPr lang="ja-JP" altLang="en-US" sz="2700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２０％</a:t>
            </a:r>
          </a:p>
          <a:p>
            <a:pPr algn="ctr">
              <a:lnSpc>
                <a:spcPts val="3322"/>
              </a:lnSpc>
            </a:pPr>
            <a:r>
              <a:rPr lang="ja-JP" altLang="en-US" sz="2700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ＯＦＦ</a:t>
            </a:r>
            <a:endParaRPr kumimoji="1" lang="ja-JP" altLang="en-US" sz="2700" dirty="0">
              <a:solidFill>
                <a:schemeClr val="bg1"/>
              </a:solidFill>
              <a:latin typeface="HGPｺﾞｼｯｸE" pitchFamily="50" charset="-128"/>
              <a:ea typeface="HGPｺﾞｼｯｸE" pitchFamily="50" charset="-128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3966355" y="1056887"/>
            <a:ext cx="1769425" cy="8913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3322"/>
              </a:lnSpc>
            </a:pPr>
            <a:r>
              <a:rPr lang="ja-JP" altLang="en-US" sz="2700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全品</a:t>
            </a:r>
          </a:p>
          <a:p>
            <a:pPr algn="ctr">
              <a:lnSpc>
                <a:spcPts val="3322"/>
              </a:lnSpc>
            </a:pPr>
            <a:r>
              <a:rPr lang="ja-JP" altLang="en-US" sz="2700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１０％ＯＦＦ</a:t>
            </a:r>
            <a:endParaRPr kumimoji="1" lang="ja-JP" altLang="en-US" sz="2700" dirty="0">
              <a:solidFill>
                <a:schemeClr val="bg1"/>
              </a:solidFill>
              <a:latin typeface="HGPｺﾞｼｯｸE" pitchFamily="50" charset="-128"/>
              <a:ea typeface="HGPｺﾞｼｯｸE" pitchFamily="50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3966355" y="439375"/>
            <a:ext cx="1769425" cy="622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ja-JP" altLang="en-US" sz="1700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フレーム交換・</a:t>
            </a:r>
          </a:p>
          <a:p>
            <a:pPr algn="ctr">
              <a:lnSpc>
                <a:spcPts val="2200"/>
              </a:lnSpc>
            </a:pPr>
            <a:r>
              <a:rPr lang="ja-JP" altLang="en-US" sz="1700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レンズ交換</a:t>
            </a:r>
            <a:endParaRPr kumimoji="1" lang="ja-JP" altLang="en-US" sz="1700" dirty="0">
              <a:solidFill>
                <a:schemeClr val="bg1"/>
              </a:solidFill>
              <a:latin typeface="HGPｺﾞｼｯｸE" pitchFamily="50" charset="-128"/>
              <a:ea typeface="HGPｺﾞｼｯｸE" pitchFamily="50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3964010" y="8071755"/>
            <a:ext cx="1769425" cy="9786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378"/>
              </a:lnSpc>
            </a:pPr>
            <a:r>
              <a:rPr lang="ja-JP" altLang="en-US" sz="1843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特製</a:t>
            </a:r>
          </a:p>
          <a:p>
            <a:pPr algn="ctr">
              <a:lnSpc>
                <a:spcPts val="2378"/>
              </a:lnSpc>
            </a:pPr>
            <a:r>
              <a:rPr lang="ja-JP" altLang="en-US" sz="1843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メガネケースを</a:t>
            </a:r>
          </a:p>
          <a:p>
            <a:pPr algn="ctr">
              <a:lnSpc>
                <a:spcPts val="2378"/>
              </a:lnSpc>
            </a:pPr>
            <a:r>
              <a:rPr lang="ja-JP" altLang="en-US" sz="1843" dirty="0" smtClean="0">
                <a:solidFill>
                  <a:schemeClr val="bg1"/>
                </a:solidFill>
                <a:latin typeface="HGPｺﾞｼｯｸE" pitchFamily="50" charset="-128"/>
                <a:ea typeface="HGPｺﾞｼｯｸE" pitchFamily="50" charset="-128"/>
              </a:rPr>
              <a:t>もれなく進呈</a:t>
            </a:r>
            <a:endParaRPr kumimoji="1" lang="ja-JP" altLang="en-US" sz="1843" dirty="0">
              <a:solidFill>
                <a:schemeClr val="bg1"/>
              </a:solidFill>
              <a:latin typeface="HGPｺﾞｼｯｸE" pitchFamily="50" charset="-128"/>
              <a:ea typeface="HGPｺﾞｼｯｸE" pitchFamily="50" charset="-128"/>
            </a:endParaRP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3400476" y="10109865"/>
            <a:ext cx="272386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378"/>
              </a:lnSpc>
            </a:pPr>
            <a:r>
              <a:rPr lang="ja-JP" altLang="en-US" sz="2552" dirty="0" smtClean="0">
                <a:latin typeface="HGPｺﾞｼｯｸE" pitchFamily="50" charset="-128"/>
                <a:ea typeface="HGPｺﾞｼｯｸE" pitchFamily="50" charset="-128"/>
              </a:rPr>
              <a:t>アスクルメガネ</a:t>
            </a:r>
            <a:endParaRPr kumimoji="1" lang="ja-JP" altLang="en-US" sz="2552" dirty="0">
              <a:latin typeface="HGPｺﾞｼｯｸE" pitchFamily="50" charset="-128"/>
              <a:ea typeface="HGPｺﾞｼｯｸE" pitchFamily="50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2656207" y="10077966"/>
            <a:ext cx="121404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378"/>
              </a:lnSpc>
            </a:pPr>
            <a:r>
              <a:rPr lang="ja-JP" altLang="en-US" sz="1063" dirty="0" smtClean="0">
                <a:latin typeface="HGPｺﾞｼｯｸM" pitchFamily="50" charset="-128"/>
                <a:ea typeface="HGPｺﾞｼｯｸM" pitchFamily="50" charset="-128"/>
              </a:rPr>
              <a:t>メガネ・時計</a:t>
            </a:r>
            <a:endParaRPr kumimoji="1" lang="ja-JP" altLang="en-US" sz="1063" dirty="0">
              <a:latin typeface="HGPｺﾞｼｯｸM" pitchFamily="50" charset="-128"/>
              <a:ea typeface="HGPｺﾞｼｯｸM" pitchFamily="50" charset="-128"/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5814087" y="9982267"/>
            <a:ext cx="1703134" cy="3491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378"/>
              </a:lnSpc>
            </a:pPr>
            <a:r>
              <a:rPr lang="ja-JP" altLang="en-US" sz="1200" dirty="0" smtClean="0">
                <a:latin typeface="HGPｺﾞｼｯｸM" pitchFamily="50" charset="-128"/>
                <a:ea typeface="HGPｺﾞｼｯｸM" pitchFamily="50" charset="-128"/>
              </a:rPr>
              <a:t>東京都豊洲</a:t>
            </a:r>
            <a:r>
              <a:rPr lang="en-US" altLang="ja-JP" sz="1200" dirty="0" smtClean="0">
                <a:latin typeface="HGPｺﾞｼｯｸM" pitchFamily="50" charset="-128"/>
                <a:ea typeface="HGPｺﾞｼｯｸM" pitchFamily="50" charset="-128"/>
              </a:rPr>
              <a:t>3-2-3</a:t>
            </a:r>
            <a:endParaRPr kumimoji="1" lang="ja-JP" altLang="en-US" sz="1200" dirty="0">
              <a:latin typeface="HGPｺﾞｼｯｸM" pitchFamily="50" charset="-128"/>
              <a:ea typeface="HGPｺﾞｼｯｸM" pitchFamily="50" charset="-128"/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5824720" y="10175790"/>
            <a:ext cx="170313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378"/>
              </a:lnSpc>
            </a:pPr>
            <a:r>
              <a:rPr lang="en-US" altLang="ja-JP" sz="1200" dirty="0" smtClean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TEL 03-1234-1111</a:t>
            </a:r>
            <a:endParaRPr kumimoji="1" lang="ja-JP" altLang="en-US" sz="1200" dirty="0">
              <a:latin typeface="Meiryo UI" pitchFamily="50" charset="-128"/>
              <a:ea typeface="Meiryo UI" pitchFamily="50" charset="-128"/>
              <a:cs typeface="Meiryo UI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197</Words>
  <Application>Microsoft Office PowerPoint</Application>
  <PresentationFormat>ユーザー設定</PresentationFormat>
  <Paragraphs>47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2014-07-29T11:50:43Z</dcterms:created>
  <dcterms:modified xsi:type="dcterms:W3CDTF">2014-08-01T07:24:16Z</dcterms:modified>
</cp:coreProperties>
</file>

<file path=docProps/thumbnail.jpeg>
</file>