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3C3"/>
    <a:srgbClr val="A0D6A6"/>
    <a:srgbClr val="3EB7EB"/>
    <a:srgbClr val="FFFBD0"/>
    <a:srgbClr val="3EB8FF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636" y="165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13" descr="C:\Users\datacheck\Desktop\F2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958" y="6533"/>
            <a:ext cx="3600000" cy="777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datacheck\Desktop\F2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2" y="6533"/>
            <a:ext cx="3600000" cy="777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" name="Picture 20" descr="C:\Users\datacheck\Desktop\POWERPOINT\LÀM HÀNG LẦN 1\LÀM HÀNG\29整骨院裏\BN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486" y="7369175"/>
            <a:ext cx="3616227" cy="40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" name="Picture 20" descr="C:\Users\datacheck\Desktop\POWERPOINT\LÀM HÀNG LẦN 1\LÀM HÀNG\29整骨院裏\BN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438" y="-2941"/>
            <a:ext cx="3615275" cy="48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datacheck\Desktop\F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41"/>
            <a:ext cx="3706812" cy="777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20" descr="C:\Users\datacheck\Desktop\POWERPOINT\LÀM HÀNG LẦN 1\LÀM HÀNG\29整骨院裏\BN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594" y="-2941"/>
            <a:ext cx="3600000" cy="48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0" descr="C:\Users\datacheck\Desktop\POWERPOINT\LÀM HÀNG LẦN 1\LÀM HÀNG\29整骨院裏\BN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594" y="7369175"/>
            <a:ext cx="3600000" cy="40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193799" y="7369175"/>
            <a:ext cx="143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Dotum" pitchFamily="34" charset="-127"/>
                <a:cs typeface="Arial Unicode MS" pitchFamily="50" charset="-128"/>
              </a:rPr>
              <a:t>www.askult.com</a:t>
            </a:r>
            <a:endParaRPr kumimoji="1" lang="ja-JP" altLang="en-US" sz="1200" dirty="0">
              <a:solidFill>
                <a:schemeClr val="accent6">
                  <a:lumMod val="75000"/>
                </a:schemeClr>
              </a:solidFill>
              <a:latin typeface="Dotum" pitchFamily="34" charset="-127"/>
              <a:ea typeface="Dotum" pitchFamily="34" charset="-127"/>
              <a:cs typeface="Arial Unicode MS" pitchFamily="50" charset="-128"/>
            </a:endParaRPr>
          </a:p>
        </p:txBody>
      </p:sp>
      <p:sp>
        <p:nvSpPr>
          <p:cNvPr id="128" name="Rounded Rectangular Callout 127"/>
          <p:cNvSpPr/>
          <p:nvPr/>
        </p:nvSpPr>
        <p:spPr>
          <a:xfrm rot="5400000">
            <a:off x="1570147" y="2209663"/>
            <a:ext cx="914743" cy="1479487"/>
          </a:xfrm>
          <a:prstGeom prst="wedgeRoundRectCallout">
            <a:avLst>
              <a:gd name="adj1" fmla="val 1235"/>
              <a:gd name="adj2" fmla="val 5577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27" y="345873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27" y="2100831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7359094" y="6357581"/>
            <a:ext cx="3290932" cy="942278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9"/>
          <p:cNvSpPr/>
          <p:nvPr/>
        </p:nvSpPr>
        <p:spPr>
          <a:xfrm>
            <a:off x="7337745" y="6357581"/>
            <a:ext cx="323197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5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500" dirty="0">
              <a:solidFill>
                <a:schemeClr val="accent6">
                  <a:lumMod val="75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4" name="正方形/長方形 20"/>
          <p:cNvSpPr/>
          <p:nvPr/>
        </p:nvSpPr>
        <p:spPr>
          <a:xfrm>
            <a:off x="7406325" y="6777690"/>
            <a:ext cx="177805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13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6" name="正方形/長方形 22"/>
          <p:cNvSpPr/>
          <p:nvPr/>
        </p:nvSpPr>
        <p:spPr>
          <a:xfrm>
            <a:off x="7406325" y="7018484"/>
            <a:ext cx="17032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accent6">
                    <a:lumMod val="75000"/>
                  </a:schemeClr>
                </a:solidFill>
                <a:ea typeface="HGS創英角ｺﾞｼｯｸUB" panose="020B0900000000000000" pitchFamily="50" charset="-128"/>
              </a:rPr>
              <a:t>http://www.askult.com/</a:t>
            </a:r>
            <a:endParaRPr lang="ja-JP" altLang="en-US" sz="1200" dirty="0">
              <a:solidFill>
                <a:schemeClr val="accent6">
                  <a:lumMod val="75000"/>
                </a:schemeClr>
              </a:solidFill>
              <a:ea typeface="HGS創英角ｺﾞｼｯｸUB" panose="020B0900000000000000" pitchFamily="50" charset="-128"/>
            </a:endParaRPr>
          </a:p>
        </p:txBody>
      </p:sp>
      <p:sp>
        <p:nvSpPr>
          <p:cNvPr id="85" name="正方形/長方形 21"/>
          <p:cNvSpPr/>
          <p:nvPr/>
        </p:nvSpPr>
        <p:spPr>
          <a:xfrm>
            <a:off x="9145855" y="6819792"/>
            <a:ext cx="153118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00" dirty="0">
                <a:solidFill>
                  <a:schemeClr val="accent6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受付時間</a:t>
            </a:r>
            <a:r>
              <a:rPr lang="en-US" altLang="zh-TW" sz="900" dirty="0">
                <a:solidFill>
                  <a:schemeClr val="accent6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zh-TW" altLang="en-US" sz="900" dirty="0">
                <a:solidFill>
                  <a:schemeClr val="accent6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900" dirty="0">
                <a:solidFill>
                  <a:schemeClr val="accent6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00〜00</a:t>
            </a:r>
            <a:r>
              <a:rPr lang="zh-TW" altLang="en-US" sz="900" dirty="0">
                <a:solidFill>
                  <a:schemeClr val="accent6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900" dirty="0">
                <a:solidFill>
                  <a:schemeClr val="accent6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endParaRPr lang="ja-JP" altLang="en-US" sz="900" dirty="0">
              <a:solidFill>
                <a:schemeClr val="accent6">
                  <a:lumMod val="7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3" name="正方形/長方形 31"/>
          <p:cNvSpPr/>
          <p:nvPr/>
        </p:nvSpPr>
        <p:spPr>
          <a:xfrm>
            <a:off x="169863" y="32124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院長のご紹介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2567" y="1703587"/>
            <a:ext cx="697627" cy="365876"/>
            <a:chOff x="282567" y="1658139"/>
            <a:chExt cx="697627" cy="365876"/>
          </a:xfrm>
        </p:grpSpPr>
        <p:sp>
          <p:nvSpPr>
            <p:cNvPr id="2" name="Rectangle 1"/>
            <p:cNvSpPr/>
            <p:nvPr/>
          </p:nvSpPr>
          <p:spPr>
            <a:xfrm>
              <a:off x="282567" y="1658139"/>
              <a:ext cx="69762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800" dirty="0">
                  <a:solidFill>
                    <a:schemeClr val="accent6">
                      <a:lumMod val="50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○○療法士</a:t>
              </a:r>
            </a:p>
          </p:txBody>
        </p:sp>
        <p:sp>
          <p:nvSpPr>
            <p:cNvPr id="94" name="正方形/長方形 14"/>
            <p:cNvSpPr/>
            <p:nvPr/>
          </p:nvSpPr>
          <p:spPr>
            <a:xfrm>
              <a:off x="288979" y="1793183"/>
              <a:ext cx="68480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900" dirty="0" smtClean="0">
                  <a:solidFill>
                    <a:schemeClr val="accent6">
                      <a:lumMod val="50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鈴木 </a:t>
              </a:r>
              <a:r>
                <a:rPr lang="ja-JP" altLang="en-US" sz="900" dirty="0">
                  <a:solidFill>
                    <a:schemeClr val="accent6">
                      <a:lumMod val="50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健太</a:t>
              </a:r>
            </a:p>
          </p:txBody>
        </p:sp>
      </p:grpSp>
      <p:sp>
        <p:nvSpPr>
          <p:cNvPr id="3" name="Rounded Rectangular Callout 2"/>
          <p:cNvSpPr/>
          <p:nvPr/>
        </p:nvSpPr>
        <p:spPr>
          <a:xfrm rot="5400000">
            <a:off x="2012363" y="136130"/>
            <a:ext cx="843616" cy="2300324"/>
          </a:xfrm>
          <a:prstGeom prst="wedgeRoundRectCallout">
            <a:avLst>
              <a:gd name="adj1" fmla="val -42499"/>
              <a:gd name="adj2" fmla="val 5805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2"/>
          <p:cNvSpPr/>
          <p:nvPr/>
        </p:nvSpPr>
        <p:spPr>
          <a:xfrm>
            <a:off x="1318329" y="912108"/>
            <a:ext cx="2308765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5" name="正方形/長方形 31"/>
          <p:cNvSpPr/>
          <p:nvPr/>
        </p:nvSpPr>
        <p:spPr>
          <a:xfrm>
            <a:off x="169863" y="2070203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当院の様子</a:t>
            </a:r>
          </a:p>
        </p:txBody>
      </p:sp>
      <p:pic>
        <p:nvPicPr>
          <p:cNvPr id="1035" name="Picture 11" descr="C:\Users\datacheck\Desktop\名称未設定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60" y="2423975"/>
            <a:ext cx="1011236" cy="10112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datacheck\Desktop\ANH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3" y="703758"/>
            <a:ext cx="843566" cy="10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11" descr="C:\Users\datacheck\Desktop\名称未設定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60" y="4683694"/>
            <a:ext cx="1011236" cy="10112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11" descr="C:\Users\datacheck\Desktop\名称未設定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542" y="3526175"/>
            <a:ext cx="1011236" cy="10112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" name="正方形/長方形 15"/>
          <p:cNvSpPr/>
          <p:nvPr/>
        </p:nvSpPr>
        <p:spPr>
          <a:xfrm>
            <a:off x="1390609" y="2485685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</a:t>
            </a:r>
            <a:r>
              <a:rPr lang="ja-JP" altLang="en-US" sz="900" dirty="0" smtClean="0">
                <a:solidFill>
                  <a:schemeClr val="accent6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スペース</a:t>
            </a:r>
            <a:endParaRPr lang="ja-JP" altLang="en-US" sz="900" dirty="0">
              <a:solidFill>
                <a:schemeClr val="accent6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5" name="正方形/長方形 22"/>
          <p:cNvSpPr/>
          <p:nvPr/>
        </p:nvSpPr>
        <p:spPr>
          <a:xfrm>
            <a:off x="1318330" y="2632396"/>
            <a:ext cx="1448932" cy="7829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7" name="Rounded Rectangular Callout 136"/>
          <p:cNvSpPr/>
          <p:nvPr/>
        </p:nvSpPr>
        <p:spPr>
          <a:xfrm rot="16200000" flipH="1">
            <a:off x="1343960" y="3309748"/>
            <a:ext cx="914743" cy="1437222"/>
          </a:xfrm>
          <a:prstGeom prst="wedgeRoundRectCallout">
            <a:avLst>
              <a:gd name="adj1" fmla="val 1235"/>
              <a:gd name="adj2" fmla="val 5577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22"/>
          <p:cNvSpPr/>
          <p:nvPr/>
        </p:nvSpPr>
        <p:spPr>
          <a:xfrm>
            <a:off x="1082719" y="3711348"/>
            <a:ext cx="1528781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9" name="Rounded Rectangular Callout 138"/>
          <p:cNvSpPr/>
          <p:nvPr/>
        </p:nvSpPr>
        <p:spPr>
          <a:xfrm rot="5400000">
            <a:off x="1976799" y="4004447"/>
            <a:ext cx="914743" cy="2223698"/>
          </a:xfrm>
          <a:prstGeom prst="wedgeRoundRectCallout">
            <a:avLst>
              <a:gd name="adj1" fmla="val 1235"/>
              <a:gd name="adj2" fmla="val 5577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22"/>
          <p:cNvSpPr/>
          <p:nvPr/>
        </p:nvSpPr>
        <p:spPr>
          <a:xfrm>
            <a:off x="1352876" y="4811318"/>
            <a:ext cx="2308765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1" name="正方形/長方形 16"/>
          <p:cNvSpPr/>
          <p:nvPr/>
        </p:nvSpPr>
        <p:spPr>
          <a:xfrm>
            <a:off x="2103128" y="3564063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受付</a:t>
            </a:r>
          </a:p>
        </p:txBody>
      </p:sp>
      <p:sp>
        <p:nvSpPr>
          <p:cNvPr id="142" name="正方形/長方形 17"/>
          <p:cNvSpPr/>
          <p:nvPr/>
        </p:nvSpPr>
        <p:spPr>
          <a:xfrm>
            <a:off x="1442222" y="4660539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待合スペース</a:t>
            </a:r>
          </a:p>
        </p:txBody>
      </p:sp>
      <p:sp>
        <p:nvSpPr>
          <p:cNvPr id="143" name="正方形/長方形 17"/>
          <p:cNvSpPr/>
          <p:nvPr/>
        </p:nvSpPr>
        <p:spPr>
          <a:xfrm>
            <a:off x="228561" y="5009436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正方形/長方形 17"/>
          <p:cNvSpPr/>
          <p:nvPr/>
        </p:nvSpPr>
        <p:spPr>
          <a:xfrm>
            <a:off x="2590818" y="3834532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正方形/長方形 17"/>
          <p:cNvSpPr/>
          <p:nvPr/>
        </p:nvSpPr>
        <p:spPr>
          <a:xfrm>
            <a:off x="242771" y="2740996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559" y="750185"/>
            <a:ext cx="461665" cy="9068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900" b="1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 smtClean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5" name="角丸四角形 48"/>
          <p:cNvSpPr/>
          <p:nvPr/>
        </p:nvSpPr>
        <p:spPr>
          <a:xfrm>
            <a:off x="7338942" y="565281"/>
            <a:ext cx="3306859" cy="1353597"/>
          </a:xfrm>
          <a:prstGeom prst="roundRect">
            <a:avLst>
              <a:gd name="adj" fmla="val 505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30"/>
          <p:cNvSpPr/>
          <p:nvPr/>
        </p:nvSpPr>
        <p:spPr>
          <a:xfrm>
            <a:off x="7497873" y="644433"/>
            <a:ext cx="31140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accent6">
                    <a:lumMod val="75000"/>
                  </a:schemeClr>
                </a:solidFill>
              </a:rPr>
              <a:t>・</a:t>
            </a:r>
            <a:r>
              <a:rPr lang="ja-JP" altLang="en-US" sz="1000" dirty="0" smtClean="0">
                <a:solidFill>
                  <a:schemeClr val="accent6">
                    <a:lumMod val="75000"/>
                  </a:schemeClr>
                </a:solidFill>
              </a:rPr>
              <a:t>○○○○○○○○○○○○○○○○○○○○○○</a:t>
            </a:r>
            <a:endParaRPr lang="ja-JP" altLang="en-US" sz="10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accent6">
                    <a:lumMod val="75000"/>
                  </a:schemeClr>
                </a:solidFill>
              </a:rPr>
              <a:t>・○○○○○○○○○○○○○○○○○○○○○○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accent6">
                    <a:lumMod val="75000"/>
                  </a:schemeClr>
                </a:solidFill>
              </a:rPr>
              <a:t>・○○○○○○○○○○○○○○○○○○○○○○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accent6">
                    <a:lumMod val="75000"/>
                  </a:schemeClr>
                </a:solidFill>
              </a:rPr>
              <a:t>・○○○○○○○○○○○○○○○○○○○○○○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accent6">
                    <a:lumMod val="75000"/>
                  </a:schemeClr>
                </a:solidFill>
              </a:rPr>
              <a:t>・</a:t>
            </a:r>
            <a:r>
              <a:rPr lang="ja-JP" altLang="en-US" sz="1000" dirty="0" smtClean="0">
                <a:solidFill>
                  <a:schemeClr val="accent6">
                    <a:lumMod val="75000"/>
                  </a:schemeClr>
                </a:solidFill>
              </a:rPr>
              <a:t>○○○○○○○○○○○○○○○○○○○○○○</a:t>
            </a:r>
            <a:endParaRPr lang="en-US" altLang="ja-JP" sz="1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356389" y="2029048"/>
            <a:ext cx="3298400" cy="1784201"/>
            <a:chOff x="7356389" y="2228339"/>
            <a:chExt cx="3298400" cy="1784201"/>
          </a:xfrm>
        </p:grpSpPr>
        <p:grpSp>
          <p:nvGrpSpPr>
            <p:cNvPr id="48" name="Group 47"/>
            <p:cNvGrpSpPr/>
            <p:nvPr/>
          </p:nvGrpSpPr>
          <p:grpSpPr>
            <a:xfrm>
              <a:off x="7356389" y="2256133"/>
              <a:ext cx="3298400" cy="294497"/>
              <a:chOff x="7341875" y="3767433"/>
              <a:chExt cx="3298400" cy="294497"/>
            </a:xfrm>
          </p:grpSpPr>
          <p:pic>
            <p:nvPicPr>
              <p:cNvPr id="108" name="Picture 11" descr="C:\Users\datacheck\Desktop\POWERPOINT\LÀM HÀNG LẦN 1\LÀM HÀNG\29整骨院裏\BN6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41875" y="3767433"/>
                <a:ext cx="3298400" cy="294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11" descr="C:\Users\datacheck\Desktop\POWERPOINT\LÀM HÀNG LẦN 1\LÀM HÀNG\29整骨院裏\BN6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341875" y="3767433"/>
                <a:ext cx="3298400" cy="294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正方形/長方形 45"/>
            <p:cNvSpPr/>
            <p:nvPr/>
          </p:nvSpPr>
          <p:spPr>
            <a:xfrm>
              <a:off x="9222617" y="2700723"/>
              <a:ext cx="115929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〜0,000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</a:p>
          </p:txBody>
        </p:sp>
        <p:sp>
          <p:nvSpPr>
            <p:cNvPr id="109" name="正方形/長方形 23"/>
            <p:cNvSpPr/>
            <p:nvPr/>
          </p:nvSpPr>
          <p:spPr>
            <a:xfrm>
              <a:off x="7392435" y="2228339"/>
              <a:ext cx="1500732" cy="30777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●</a:t>
              </a:r>
              <a:r>
                <a:rPr lang="ja-JP" altLang="en-US" sz="1400" dirty="0" smtClean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 </a:t>
              </a:r>
              <a:r>
                <a:rPr lang="ja-JP" altLang="en-US" sz="14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使用プロセス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61151" y="2640689"/>
              <a:ext cx="1642668" cy="137185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7360685" y="2984619"/>
              <a:ext cx="3285117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7360685" y="3327494"/>
              <a:ext cx="3285117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7360685" y="3676410"/>
              <a:ext cx="3285117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116"/>
            <p:cNvSpPr/>
            <p:nvPr/>
          </p:nvSpPr>
          <p:spPr>
            <a:xfrm>
              <a:off x="9012121" y="2640689"/>
              <a:ext cx="1642668" cy="1371851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32"/>
            <p:cNvSpPr/>
            <p:nvPr/>
          </p:nvSpPr>
          <p:spPr>
            <a:xfrm>
              <a:off x="7771813" y="3041589"/>
              <a:ext cx="83708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100" dirty="0">
                  <a:solidFill>
                    <a:schemeClr val="accent6">
                      <a:lumMod val="7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2</a:t>
              </a:r>
              <a:r>
                <a:rPr lang="ja-JP" altLang="en-US" sz="1100" dirty="0">
                  <a:solidFill>
                    <a:schemeClr val="accent6">
                      <a:lumMod val="7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回目以降</a:t>
              </a:r>
            </a:p>
          </p:txBody>
        </p:sp>
        <p:sp>
          <p:nvSpPr>
            <p:cNvPr id="119" name="正方形/長方形 32"/>
            <p:cNvSpPr/>
            <p:nvPr/>
          </p:nvSpPr>
          <p:spPr>
            <a:xfrm>
              <a:off x="7674832" y="3389106"/>
              <a:ext cx="103105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100" dirty="0">
                  <a:solidFill>
                    <a:schemeClr val="accent6">
                      <a:lumMod val="7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リハビリ治療</a:t>
              </a:r>
            </a:p>
          </p:txBody>
        </p:sp>
        <p:sp>
          <p:nvSpPr>
            <p:cNvPr id="123" name="正方形/長方形 32"/>
            <p:cNvSpPr/>
            <p:nvPr/>
          </p:nvSpPr>
          <p:spPr>
            <a:xfrm>
              <a:off x="7745364" y="3725530"/>
              <a:ext cx="88998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100" dirty="0">
                  <a:solidFill>
                    <a:schemeClr val="accent6">
                      <a:lumMod val="7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衛生材料費</a:t>
              </a:r>
            </a:p>
          </p:txBody>
        </p:sp>
        <p:sp>
          <p:nvSpPr>
            <p:cNvPr id="124" name="正方形/長方形 45"/>
            <p:cNvSpPr/>
            <p:nvPr/>
          </p:nvSpPr>
          <p:spPr>
            <a:xfrm>
              <a:off x="9222617" y="3036620"/>
              <a:ext cx="115929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〜0,000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</a:p>
          </p:txBody>
        </p:sp>
        <p:sp>
          <p:nvSpPr>
            <p:cNvPr id="125" name="正方形/長方形 45"/>
            <p:cNvSpPr/>
            <p:nvPr/>
          </p:nvSpPr>
          <p:spPr>
            <a:xfrm>
              <a:off x="9222617" y="3383841"/>
              <a:ext cx="115929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〜0,000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</a:p>
          </p:txBody>
        </p:sp>
        <p:sp>
          <p:nvSpPr>
            <p:cNvPr id="127" name="正方形/長方形 45"/>
            <p:cNvSpPr/>
            <p:nvPr/>
          </p:nvSpPr>
          <p:spPr>
            <a:xfrm>
              <a:off x="9222617" y="3733224"/>
              <a:ext cx="115929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  <a:r>
                <a:rPr lang="en-US" altLang="ja-JP" sz="900" dirty="0" smtClean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〜0,000</a:t>
              </a:r>
              <a:r>
                <a:rPr lang="ja-JP" altLang="en-US" sz="9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円</a:t>
              </a:r>
            </a:p>
          </p:txBody>
        </p:sp>
        <p:sp>
          <p:nvSpPr>
            <p:cNvPr id="167" name="正方形/長方形 32"/>
            <p:cNvSpPr/>
            <p:nvPr/>
          </p:nvSpPr>
          <p:spPr>
            <a:xfrm>
              <a:off x="7886428" y="2698365"/>
              <a:ext cx="60785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chemeClr val="accent6">
                      <a:lumMod val="7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初診時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356389" y="3866989"/>
            <a:ext cx="3298400" cy="2450181"/>
            <a:chOff x="7356389" y="3831820"/>
            <a:chExt cx="3298400" cy="2450181"/>
          </a:xfrm>
        </p:grpSpPr>
        <p:grpSp>
          <p:nvGrpSpPr>
            <p:cNvPr id="180" name="Group 179"/>
            <p:cNvGrpSpPr/>
            <p:nvPr/>
          </p:nvGrpSpPr>
          <p:grpSpPr>
            <a:xfrm>
              <a:off x="7356389" y="3865628"/>
              <a:ext cx="3298400" cy="258579"/>
              <a:chOff x="7341875" y="3767433"/>
              <a:chExt cx="3298400" cy="294497"/>
            </a:xfrm>
          </p:grpSpPr>
          <p:pic>
            <p:nvPicPr>
              <p:cNvPr id="181" name="Picture 11" descr="C:\Users\datacheck\Desktop\POWERPOINT\LÀM HÀNG LẦN 1\LÀM HÀNG\29整骨院裏\BN6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41875" y="3767433"/>
                <a:ext cx="3298400" cy="294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2" name="Picture 11" descr="C:\Users\datacheck\Desktop\POWERPOINT\LÀM HÀNG LẦN 1\LÀM HÀNG\29整骨院裏\BN6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341875" y="3767433"/>
                <a:ext cx="3298400" cy="294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7622838" y="3831820"/>
              <a:ext cx="2743537" cy="2450181"/>
              <a:chOff x="12499459" y="4217577"/>
              <a:chExt cx="2743537" cy="2450181"/>
            </a:xfrm>
          </p:grpSpPr>
          <p:sp>
            <p:nvSpPr>
              <p:cNvPr id="168" name="正方形/長方形 39"/>
              <p:cNvSpPr/>
              <p:nvPr/>
            </p:nvSpPr>
            <p:spPr>
              <a:xfrm>
                <a:off x="13351043" y="4217577"/>
                <a:ext cx="1018227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sz="1300" dirty="0">
                    <a:solidFill>
                      <a:schemeClr val="accent6">
                        <a:lumMod val="75000"/>
                      </a:schemeClr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</a:rPr>
                  <a:t>整骨院とは</a:t>
                </a:r>
              </a:p>
            </p:txBody>
          </p:sp>
          <p:sp>
            <p:nvSpPr>
              <p:cNvPr id="169" name="正方形/長方形 40"/>
              <p:cNvSpPr/>
              <p:nvPr/>
            </p:nvSpPr>
            <p:spPr>
              <a:xfrm>
                <a:off x="12499459" y="5075198"/>
                <a:ext cx="2146742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</a:rPr>
                  <a:t>●整形外科での診療が必要な場合は</a:t>
                </a:r>
                <a:r>
                  <a:rPr lang="en-US" altLang="ja-JP" sz="900" dirty="0">
                    <a:solidFill>
                      <a:schemeClr val="accent6">
                        <a:lumMod val="75000"/>
                      </a:schemeClr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</a:rPr>
                  <a:t>…</a:t>
                </a:r>
                <a:endParaRPr lang="ja-JP" altLang="en-US" sz="900" dirty="0">
                  <a:solidFill>
                    <a:schemeClr val="accent6">
                      <a:lumMod val="7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endParaRPr>
              </a:p>
            </p:txBody>
          </p:sp>
          <p:sp>
            <p:nvSpPr>
              <p:cNvPr id="170" name="正方形/長方形 41"/>
              <p:cNvSpPr/>
              <p:nvPr/>
            </p:nvSpPr>
            <p:spPr>
              <a:xfrm>
                <a:off x="12499459" y="5857548"/>
                <a:ext cx="2146742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</a:rPr>
                  <a:t>●保険が適用されないケースについて</a:t>
                </a:r>
              </a:p>
            </p:txBody>
          </p:sp>
          <p:sp>
            <p:nvSpPr>
              <p:cNvPr id="171" name="正方形/長方形 42"/>
              <p:cNvSpPr/>
              <p:nvPr/>
            </p:nvSpPr>
            <p:spPr>
              <a:xfrm>
                <a:off x="12512159" y="4490221"/>
                <a:ext cx="2725737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ja-JP" altLang="en-US" sz="8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○○○○○○○○○○○○○○○○○○○○○○○○○○○○○○○○○○○○○○○○○○○○</a:t>
                </a:r>
                <a:r>
                  <a:rPr lang="ja-JP" altLang="en-US" sz="8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○○○○○○○○</a:t>
                </a:r>
                <a:r>
                  <a:rPr lang="ja-JP" altLang="en-US" sz="8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○</a:t>
                </a:r>
                <a:endParaRPr lang="ja-JP" altLang="en-US" sz="8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172" name="正方形/長方形 44"/>
              <p:cNvSpPr/>
              <p:nvPr/>
            </p:nvSpPr>
            <p:spPr>
              <a:xfrm>
                <a:off x="12512159" y="6036816"/>
                <a:ext cx="2730837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ja-JP" altLang="en-US" sz="8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○○○○○○○○○○○○○○○○○○○○○○○○○○○○○○○○○○○○○○○○○○○○○○○○○○○○○○○○○○○○○○○○○○○○○○○○○</a:t>
                </a:r>
                <a:endParaRPr lang="ja-JP" altLang="en-US" sz="8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173" name="正方形/長方形 42"/>
              <p:cNvSpPr/>
              <p:nvPr/>
            </p:nvSpPr>
            <p:spPr>
              <a:xfrm>
                <a:off x="12512159" y="5242879"/>
                <a:ext cx="2725737" cy="6033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ja-JP" altLang="en-US" sz="8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○○○○○○○○○○○○○○○○○○○○○○○○○○○○○○○○○○○○○○○○○○○○○○○○○○○○○○○○○○○○○○○○○○○○○○</a:t>
                </a:r>
                <a:endParaRPr lang="ja-JP" altLang="en-US" sz="8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  <p:sp>
          <p:nvSpPr>
            <p:cNvPr id="174" name="Rectangle 173"/>
            <p:cNvSpPr/>
            <p:nvPr/>
          </p:nvSpPr>
          <p:spPr>
            <a:xfrm>
              <a:off x="7359094" y="3859868"/>
              <a:ext cx="3290932" cy="2388532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7361151" y="4701417"/>
              <a:ext cx="3288875" cy="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7361151" y="5462383"/>
              <a:ext cx="3288875" cy="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正方形/長方形 19"/>
          <p:cNvSpPr/>
          <p:nvPr/>
        </p:nvSpPr>
        <p:spPr>
          <a:xfrm>
            <a:off x="3868100" y="142547"/>
            <a:ext cx="1415772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●</a:t>
            </a:r>
            <a:r>
              <a:rPr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治療の流れ</a:t>
            </a:r>
          </a:p>
        </p:txBody>
      </p:sp>
      <p:pic>
        <p:nvPicPr>
          <p:cNvPr id="130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619" y="5012528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" name="正方形/長方形 23"/>
          <p:cNvSpPr/>
          <p:nvPr/>
        </p:nvSpPr>
        <p:spPr>
          <a:xfrm>
            <a:off x="3948573" y="5005760"/>
            <a:ext cx="1595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4.</a:t>
            </a: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治療を行います</a:t>
            </a:r>
          </a:p>
        </p:txBody>
      </p:sp>
      <p:sp>
        <p:nvSpPr>
          <p:cNvPr id="132" name="正方形/長方形 22"/>
          <p:cNvSpPr/>
          <p:nvPr/>
        </p:nvSpPr>
        <p:spPr>
          <a:xfrm>
            <a:off x="5283872" y="1116914"/>
            <a:ext cx="1818889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46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619" y="787703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" name="正方形/長方形 23"/>
          <p:cNvSpPr/>
          <p:nvPr/>
        </p:nvSpPr>
        <p:spPr>
          <a:xfrm>
            <a:off x="3948573" y="790460"/>
            <a:ext cx="2492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1.</a:t>
            </a: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カウンセリングシート記入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395266" y="7339508"/>
            <a:ext cx="2210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Dotum" pitchFamily="34" charset="-127"/>
                <a:cs typeface="Arial Unicode MS" pitchFamily="50" charset="-128"/>
              </a:rPr>
              <a:t>www.askult.com</a:t>
            </a:r>
            <a:endParaRPr kumimoji="1" lang="ja-JP" altLang="en-US" sz="1200" dirty="0">
              <a:solidFill>
                <a:schemeClr val="accent6">
                  <a:lumMod val="75000"/>
                </a:schemeClr>
              </a:solidFill>
              <a:latin typeface="Dotum" pitchFamily="34" charset="-127"/>
              <a:ea typeface="Dotum" pitchFamily="34" charset="-127"/>
              <a:cs typeface="Arial Unicode MS" pitchFamily="50" charset="-128"/>
            </a:endParaRPr>
          </a:p>
        </p:txBody>
      </p:sp>
      <p:sp>
        <p:nvSpPr>
          <p:cNvPr id="184" name="Rounded Rectangular Callout 183"/>
          <p:cNvSpPr/>
          <p:nvPr/>
        </p:nvSpPr>
        <p:spPr>
          <a:xfrm>
            <a:off x="3792337" y="718486"/>
            <a:ext cx="3384000" cy="1300397"/>
          </a:xfrm>
          <a:prstGeom prst="wedgeRoundRectCallout">
            <a:avLst>
              <a:gd name="adj1" fmla="val -21208"/>
              <a:gd name="adj2" fmla="val 58897"/>
              <a:gd name="adj3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Rounded Rectangular Callout 184"/>
          <p:cNvSpPr/>
          <p:nvPr/>
        </p:nvSpPr>
        <p:spPr>
          <a:xfrm>
            <a:off x="3792337" y="4951111"/>
            <a:ext cx="3384000" cy="1286639"/>
          </a:xfrm>
          <a:prstGeom prst="wedgeRoundRectCallout">
            <a:avLst>
              <a:gd name="adj1" fmla="val -21208"/>
              <a:gd name="adj2" fmla="val 58897"/>
              <a:gd name="adj3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8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619" y="2240115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9" name="正方形/長方形 23"/>
          <p:cNvSpPr/>
          <p:nvPr/>
        </p:nvSpPr>
        <p:spPr>
          <a:xfrm>
            <a:off x="3948573" y="2242872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2.</a:t>
            </a: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担当療法士の問診</a:t>
            </a:r>
          </a:p>
        </p:txBody>
      </p:sp>
      <p:sp>
        <p:nvSpPr>
          <p:cNvPr id="190" name="Rounded Rectangular Callout 189"/>
          <p:cNvSpPr/>
          <p:nvPr/>
        </p:nvSpPr>
        <p:spPr>
          <a:xfrm>
            <a:off x="3792337" y="2167387"/>
            <a:ext cx="3384000" cy="1250249"/>
          </a:xfrm>
          <a:prstGeom prst="wedgeRoundRectCallout">
            <a:avLst>
              <a:gd name="adj1" fmla="val -21208"/>
              <a:gd name="adj2" fmla="val 58897"/>
              <a:gd name="adj3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22"/>
          <p:cNvSpPr/>
          <p:nvPr/>
        </p:nvSpPr>
        <p:spPr>
          <a:xfrm>
            <a:off x="5283872" y="2564145"/>
            <a:ext cx="1818889" cy="782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93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619" y="3615591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" name="正方形/長方形 23"/>
          <p:cNvSpPr/>
          <p:nvPr/>
        </p:nvSpPr>
        <p:spPr>
          <a:xfrm>
            <a:off x="3948573" y="3608823"/>
            <a:ext cx="1595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3.</a:t>
            </a: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検査を行います</a:t>
            </a:r>
          </a:p>
        </p:txBody>
      </p:sp>
      <p:sp>
        <p:nvSpPr>
          <p:cNvPr id="195" name="Rounded Rectangular Callout 194"/>
          <p:cNvSpPr/>
          <p:nvPr/>
        </p:nvSpPr>
        <p:spPr>
          <a:xfrm>
            <a:off x="3792337" y="3563334"/>
            <a:ext cx="3384000" cy="1224000"/>
          </a:xfrm>
          <a:prstGeom prst="wedgeRoundRectCallout">
            <a:avLst>
              <a:gd name="adj1" fmla="val -21208"/>
              <a:gd name="adj2" fmla="val 58897"/>
              <a:gd name="adj3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22"/>
          <p:cNvSpPr/>
          <p:nvPr/>
        </p:nvSpPr>
        <p:spPr>
          <a:xfrm>
            <a:off x="5283872" y="3946871"/>
            <a:ext cx="1818889" cy="782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8" name="正方形/長方形 22"/>
          <p:cNvSpPr/>
          <p:nvPr/>
        </p:nvSpPr>
        <p:spPr>
          <a:xfrm>
            <a:off x="5283872" y="5361468"/>
            <a:ext cx="1818889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0" name="Rounded Rectangular Callout 199"/>
          <p:cNvSpPr/>
          <p:nvPr/>
        </p:nvSpPr>
        <p:spPr>
          <a:xfrm>
            <a:off x="3792337" y="6388947"/>
            <a:ext cx="3384000" cy="913302"/>
          </a:xfrm>
          <a:prstGeom prst="wedgeRoundRectCallout">
            <a:avLst>
              <a:gd name="adj1" fmla="val -21583"/>
              <a:gd name="adj2" fmla="val 50013"/>
              <a:gd name="adj3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1" name="Picture 11" descr="C:\Users\datacheck\Desktop\POWERPOINT\LÀM HÀNG LẦN 1\LÀM HÀNG\29整骨院裏\BN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619" y="6450175"/>
            <a:ext cx="32289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2" name="正方形/長方形 23"/>
          <p:cNvSpPr/>
          <p:nvPr/>
        </p:nvSpPr>
        <p:spPr>
          <a:xfrm>
            <a:off x="3948573" y="6443407"/>
            <a:ext cx="2852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5.</a:t>
            </a: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治療内容の説明・次回のご予約</a:t>
            </a:r>
          </a:p>
        </p:txBody>
      </p:sp>
      <p:sp>
        <p:nvSpPr>
          <p:cNvPr id="203" name="正方形/長方形 22"/>
          <p:cNvSpPr/>
          <p:nvPr/>
        </p:nvSpPr>
        <p:spPr>
          <a:xfrm>
            <a:off x="3920619" y="6709591"/>
            <a:ext cx="318214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4" name="正方形/長方形 20"/>
          <p:cNvSpPr/>
          <p:nvPr/>
        </p:nvSpPr>
        <p:spPr>
          <a:xfrm>
            <a:off x="3881739" y="465073"/>
            <a:ext cx="276229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 smtClean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● 初</a:t>
            </a:r>
            <a:r>
              <a:rPr lang="ja-JP" altLang="en-US" sz="9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めてご来院いただいた際の治療の流れです。</a:t>
            </a:r>
          </a:p>
        </p:txBody>
      </p:sp>
      <p:sp>
        <p:nvSpPr>
          <p:cNvPr id="205" name="Rectangle 204"/>
          <p:cNvSpPr/>
          <p:nvPr/>
        </p:nvSpPr>
        <p:spPr>
          <a:xfrm>
            <a:off x="3920619" y="1168815"/>
            <a:ext cx="1332000" cy="736605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17"/>
          <p:cNvSpPr/>
          <p:nvPr/>
        </p:nvSpPr>
        <p:spPr>
          <a:xfrm>
            <a:off x="4105096" y="132760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3920619" y="2615641"/>
            <a:ext cx="1332000" cy="72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17"/>
          <p:cNvSpPr/>
          <p:nvPr/>
        </p:nvSpPr>
        <p:spPr>
          <a:xfrm>
            <a:off x="4105096" y="277443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3920619" y="3991908"/>
            <a:ext cx="1332000" cy="72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17"/>
          <p:cNvSpPr/>
          <p:nvPr/>
        </p:nvSpPr>
        <p:spPr>
          <a:xfrm>
            <a:off x="4105096" y="4150701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3920619" y="5406531"/>
            <a:ext cx="1332000" cy="736605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17"/>
          <p:cNvSpPr/>
          <p:nvPr/>
        </p:nvSpPr>
        <p:spPr>
          <a:xfrm>
            <a:off x="4105096" y="556532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en-US" altLang="ja-JP" sz="9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5" name="正方形/長方形 29"/>
          <p:cNvSpPr/>
          <p:nvPr/>
        </p:nvSpPr>
        <p:spPr>
          <a:xfrm>
            <a:off x="7354430" y="149873"/>
            <a:ext cx="2031325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●</a:t>
            </a:r>
            <a:r>
              <a:rPr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こんな症状の方に</a:t>
            </a:r>
          </a:p>
        </p:txBody>
      </p:sp>
    </p:spTree>
    <p:extLst>
      <p:ext uri="{BB962C8B-B14F-4D97-AF65-F5344CB8AC3E}">
        <p14:creationId xmlns:p14="http://schemas.microsoft.com/office/powerpoint/2010/main" val="4242293138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1118</Words>
  <Application>Microsoft Office PowerPoint</Application>
  <PresentationFormat>ユーザー設定</PresentationFormat>
  <Paragraphs>82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2014-07-29T11:53:40Z</dcterms:created>
  <dcterms:modified xsi:type="dcterms:W3CDTF">2014-07-29T11:53:46Z</dcterms:modified>
</cp:coreProperties>
</file>