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BC3"/>
    <a:srgbClr val="EF8200"/>
    <a:srgbClr val="FFF100"/>
    <a:srgbClr val="888889"/>
    <a:srgbClr val="F39700"/>
    <a:srgbClr val="906E30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632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88" tIns="56944" rIns="113888" bIns="569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88" tIns="56944" rIns="113888" bIns="5694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正方形/長方形 71"/>
          <p:cNvSpPr/>
          <p:nvPr/>
        </p:nvSpPr>
        <p:spPr>
          <a:xfrm>
            <a:off x="581" y="650"/>
            <a:ext cx="7774412" cy="10906413"/>
          </a:xfrm>
          <a:prstGeom prst="rect">
            <a:avLst/>
          </a:prstGeom>
          <a:solidFill>
            <a:srgbClr val="3EB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角丸四角形 70"/>
          <p:cNvSpPr/>
          <p:nvPr/>
        </p:nvSpPr>
        <p:spPr>
          <a:xfrm>
            <a:off x="468486" y="456228"/>
            <a:ext cx="6838603" cy="9286649"/>
          </a:xfrm>
          <a:prstGeom prst="roundRect">
            <a:avLst>
              <a:gd name="adj" fmla="val 66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857719" y="8743521"/>
            <a:ext cx="2849923" cy="167408"/>
          </a:xfrm>
          <a:prstGeom prst="rect">
            <a:avLst/>
          </a:prstGeom>
          <a:solidFill>
            <a:srgbClr val="DC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pic>
        <p:nvPicPr>
          <p:cNvPr id="1030" name="Picture 6" descr="C:\Users\vanfu-vos-01\Desktop\牧野work\@@@進行中@@@\ADP\33_歯科\新しいフォルダー\イラスト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753" y="2789948"/>
            <a:ext cx="2385525" cy="2457093"/>
          </a:xfrm>
          <a:prstGeom prst="rect">
            <a:avLst/>
          </a:prstGeom>
          <a:noFill/>
        </p:spPr>
      </p:pic>
      <p:pic>
        <p:nvPicPr>
          <p:cNvPr id="1031" name="Picture 7" descr="C:\Users\vanfu-vos-01\Desktop\牧野work\@@@進行中@@@\ADP\33_歯科\新しいフォルダー\吹き出し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9377" y="767322"/>
            <a:ext cx="2242680" cy="2172971"/>
          </a:xfrm>
          <a:prstGeom prst="rect">
            <a:avLst/>
          </a:prstGeom>
          <a:noFill/>
        </p:spPr>
      </p:pic>
      <p:pic>
        <p:nvPicPr>
          <p:cNvPr id="1032" name="Picture 8" descr="C:\Users\vanfu-vos-01\Desktop\牧野work\@@@進行中@@@\ADP\33_歯科\新しいフォルダー\オブジェクト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485" y="10038678"/>
            <a:ext cx="1420522" cy="399992"/>
          </a:xfrm>
          <a:prstGeom prst="rect">
            <a:avLst/>
          </a:prstGeom>
          <a:noFill/>
        </p:spPr>
      </p:pic>
      <p:sp>
        <p:nvSpPr>
          <p:cNvPr id="16" name="テキスト ボックス 15"/>
          <p:cNvSpPr txBox="1"/>
          <p:nvPr/>
        </p:nvSpPr>
        <p:spPr>
          <a:xfrm>
            <a:off x="1440015" y="1259165"/>
            <a:ext cx="2303785" cy="893303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100" dirty="0">
                <a:solidFill>
                  <a:srgbClr val="F39800"/>
                </a:solidFill>
                <a:latin typeface="HG丸ｺﾞｼｯｸM-PRO" pitchFamily="50" charset="-128"/>
                <a:ea typeface="HG丸ｺﾞｼｯｸM-PRO" pitchFamily="50" charset="-128"/>
              </a:rPr>
              <a:t>土・日祝日も</a:t>
            </a:r>
          </a:p>
          <a:p>
            <a:pPr algn="ctr"/>
            <a:r>
              <a:rPr lang="ja-JP" altLang="en-US" sz="2100" dirty="0">
                <a:solidFill>
                  <a:srgbClr val="F39800"/>
                </a:solidFill>
                <a:latin typeface="HG丸ｺﾞｼｯｸM-PRO" pitchFamily="50" charset="-128"/>
                <a:ea typeface="HG丸ｺﾞｼｯｸM-PRO" pitchFamily="50" charset="-128"/>
              </a:rPr>
              <a:t>診療しています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0" y="5813844"/>
            <a:ext cx="7775575" cy="476985"/>
          </a:xfrm>
          <a:prstGeom prst="rect">
            <a:avLst/>
          </a:prstGeom>
          <a:noFill/>
        </p:spPr>
        <p:txBody>
          <a:bodyPr wrap="square" lIns="91422" tIns="45711" rIns="91422" bIns="45711" rtlCol="0" anchor="ctr">
            <a:spAutoFit/>
          </a:bodyPr>
          <a:lstStyle/>
          <a:p>
            <a:pPr algn="ctr">
              <a:lnSpc>
                <a:spcPts val="2975"/>
              </a:lnSpc>
            </a:pPr>
            <a:r>
              <a:rPr lang="ja-JP" altLang="en-US" sz="4200" dirty="0" smtClean="0">
                <a:latin typeface="HG丸ｺﾞｼｯｸM-PRO" pitchFamily="50" charset="-128"/>
                <a:ea typeface="HG丸ｺﾞｼｯｸM-PRO" pitchFamily="50" charset="-128"/>
              </a:rPr>
              <a:t>アスクル歯科医院</a:t>
            </a:r>
            <a:endParaRPr lang="ja-JP" altLang="en-US" sz="4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792075" y="3005940"/>
            <a:ext cx="1727839" cy="1727941"/>
          </a:xfrm>
          <a:prstGeom prst="ellipse">
            <a:avLst/>
          </a:prstGeom>
          <a:solidFill>
            <a:srgbClr val="3EB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5255660" y="3005940"/>
            <a:ext cx="1727839" cy="1727941"/>
          </a:xfrm>
          <a:prstGeom prst="ellipse">
            <a:avLst/>
          </a:prstGeom>
          <a:solidFill>
            <a:srgbClr val="3EB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4175760" y="846015"/>
            <a:ext cx="1727839" cy="1727941"/>
          </a:xfrm>
          <a:prstGeom prst="ellipse">
            <a:avLst/>
          </a:prstGeom>
          <a:solidFill>
            <a:srgbClr val="3EB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900485" y="1259996"/>
            <a:ext cx="2303785" cy="86164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2975"/>
              </a:lnSpc>
            </a:pPr>
            <a:r>
              <a:rPr lang="ja-JP" altLang="en-US" sz="21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院内完全</a:t>
            </a:r>
          </a:p>
          <a:p>
            <a:pPr algn="ctr">
              <a:lnSpc>
                <a:spcPts val="2975"/>
              </a:lnSpc>
            </a:pPr>
            <a:r>
              <a:rPr lang="ja-JP" altLang="en-US" sz="21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バリアフリー</a:t>
            </a:r>
            <a:endParaRPr lang="ja-JP" altLang="en-US" sz="2100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70872" y="3509923"/>
            <a:ext cx="1727839" cy="86164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2975"/>
              </a:lnSpc>
            </a:pPr>
            <a:r>
              <a:rPr lang="zh-TW" altLang="en-US" sz="21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訪問診療</a:t>
            </a:r>
          </a:p>
          <a:p>
            <a:pPr algn="ctr">
              <a:lnSpc>
                <a:spcPts val="2975"/>
              </a:lnSpc>
            </a:pPr>
            <a:r>
              <a:rPr lang="zh-TW" altLang="en-US" sz="21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対応</a:t>
            </a:r>
            <a:endParaRPr lang="ja-JP" altLang="en-US" sz="2100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49311" y="3509923"/>
            <a:ext cx="1727839" cy="86164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2975"/>
              </a:lnSpc>
            </a:pPr>
            <a:r>
              <a:rPr lang="ja-JP" altLang="en-US" sz="21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夜</a:t>
            </a:r>
            <a:r>
              <a:rPr lang="en-US" altLang="ja-JP" sz="21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9</a:t>
            </a:r>
            <a:r>
              <a:rPr lang="ja-JP" altLang="en-US" sz="21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時まで</a:t>
            </a:r>
          </a:p>
          <a:p>
            <a:pPr algn="ctr">
              <a:lnSpc>
                <a:spcPts val="2975"/>
              </a:lnSpc>
            </a:pPr>
            <a:r>
              <a:rPr lang="ja-JP" altLang="en-US" sz="21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受付</a:t>
            </a:r>
            <a:endParaRPr lang="ja-JP" altLang="en-US" sz="2100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0" y="6332521"/>
            <a:ext cx="7775575" cy="502684"/>
          </a:xfrm>
          <a:prstGeom prst="rect">
            <a:avLst/>
          </a:prstGeom>
          <a:noFill/>
        </p:spPr>
        <p:txBody>
          <a:bodyPr wrap="square" lIns="91422" tIns="45711" rIns="91422" bIns="45711" rtlCol="0" anchor="ctr">
            <a:spAutoFit/>
          </a:bodyPr>
          <a:lstStyle/>
          <a:p>
            <a:pPr algn="ctr">
              <a:lnSpc>
                <a:spcPts val="1559"/>
              </a:lnSpc>
            </a:pPr>
            <a:r>
              <a:rPr lang="ja-JP" altLang="en-US" sz="1100" dirty="0" smtClean="0">
                <a:latin typeface="HG丸ｺﾞｼｯｸM-PRO" pitchFamily="50" charset="-128"/>
                <a:ea typeface="HG丸ｺﾞｼｯｸM-PRO" pitchFamily="50" charset="-128"/>
              </a:rPr>
              <a:t>アスクル歯科医院では、予防歯科を中心に、さまざまな症状の治療に対応しています。</a:t>
            </a:r>
          </a:p>
          <a:p>
            <a:pPr algn="ctr">
              <a:lnSpc>
                <a:spcPts val="1559"/>
              </a:lnSpc>
            </a:pPr>
            <a:r>
              <a:rPr lang="ja-JP" altLang="en-US" sz="1100" dirty="0" smtClean="0">
                <a:latin typeface="HG丸ｺﾞｼｯｸM-PRO" pitchFamily="50" charset="-128"/>
                <a:ea typeface="HG丸ｺﾞｼｯｸM-PRO" pitchFamily="50" charset="-128"/>
              </a:rPr>
              <a:t>地域の頼れる歯医者さんになるために、努力を続けてまいります。お気軽にご連絡ください。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031774" y="7188146"/>
            <a:ext cx="2879732" cy="23759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607720" y="8117765"/>
            <a:ext cx="1727839" cy="47703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2975"/>
              </a:lnSpc>
            </a:pPr>
            <a:r>
              <a:rPr lang="ja-JP" altLang="en-US" sz="11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地図入る</a:t>
            </a:r>
            <a:endParaRPr lang="ja-JP" altLang="en-US" sz="1100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2" name="グループ化 52"/>
          <p:cNvGrpSpPr/>
          <p:nvPr/>
        </p:nvGrpSpPr>
        <p:grpSpPr>
          <a:xfrm>
            <a:off x="857492" y="7145613"/>
            <a:ext cx="2845401" cy="307732"/>
            <a:chOff x="857667" y="7146652"/>
            <a:chExt cx="2845982" cy="307777"/>
          </a:xfrm>
        </p:grpSpPr>
        <p:sp>
          <p:nvSpPr>
            <p:cNvPr id="13" name="角丸四角形 12"/>
            <p:cNvSpPr/>
            <p:nvPr/>
          </p:nvSpPr>
          <p:spPr>
            <a:xfrm>
              <a:off x="857667" y="7191213"/>
              <a:ext cx="2845982" cy="245687"/>
            </a:xfrm>
            <a:prstGeom prst="roundRect">
              <a:avLst/>
            </a:prstGeom>
            <a:solidFill>
              <a:srgbClr val="3EB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936253" y="7146652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診療内容</a:t>
              </a:r>
              <a:endParaRPr lang="ja-JP" altLang="en-US" sz="14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765769" y="7444768"/>
            <a:ext cx="1295879" cy="784716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ts val="1772"/>
              </a:lnSpc>
            </a:pPr>
            <a:r>
              <a:rPr lang="ja-JP" altLang="en-US" sz="1100" dirty="0" smtClean="0">
                <a:latin typeface="HG丸ｺﾞｼｯｸM-PRO" pitchFamily="50" charset="-128"/>
                <a:ea typeface="HG丸ｺﾞｼｯｸM-PRO" pitchFamily="50" charset="-128"/>
              </a:rPr>
              <a:t>★一般歯科</a:t>
            </a:r>
          </a:p>
          <a:p>
            <a:pPr>
              <a:lnSpc>
                <a:spcPts val="1772"/>
              </a:lnSpc>
            </a:pPr>
            <a:r>
              <a:rPr lang="ja-JP" altLang="en-US" sz="1100" dirty="0" smtClean="0">
                <a:latin typeface="HG丸ｺﾞｼｯｸM-PRO" pitchFamily="50" charset="-128"/>
                <a:ea typeface="HG丸ｺﾞｼｯｸM-PRO" pitchFamily="50" charset="-128"/>
              </a:rPr>
              <a:t>★美容歯科</a:t>
            </a:r>
          </a:p>
          <a:p>
            <a:pPr>
              <a:lnSpc>
                <a:spcPts val="1772"/>
              </a:lnSpc>
            </a:pPr>
            <a:r>
              <a:rPr lang="ja-JP" altLang="en-US" sz="1100" dirty="0" smtClean="0">
                <a:latin typeface="HG丸ｺﾞｼｯｸM-PRO" pitchFamily="50" charset="-128"/>
                <a:ea typeface="HG丸ｺﾞｼｯｸM-PRO" pitchFamily="50" charset="-128"/>
              </a:rPr>
              <a:t>★インプラント</a:t>
            </a:r>
            <a:endParaRPr lang="ja-JP" altLang="en-US" sz="11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205635" y="7444768"/>
            <a:ext cx="1295879" cy="78481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ts val="1772"/>
              </a:lnSpc>
            </a:pPr>
            <a:r>
              <a:rPr lang="zh-TW" altLang="en-US" sz="1100" dirty="0" smtClean="0">
                <a:latin typeface="HG丸ｺﾞｼｯｸM-PRO" pitchFamily="50" charset="-128"/>
                <a:ea typeface="HG丸ｺﾞｼｯｸM-PRO" pitchFamily="50" charset="-128"/>
              </a:rPr>
              <a:t>★矯正歯科</a:t>
            </a:r>
          </a:p>
          <a:p>
            <a:pPr>
              <a:lnSpc>
                <a:spcPts val="1772"/>
              </a:lnSpc>
            </a:pPr>
            <a:r>
              <a:rPr lang="zh-TW" altLang="en-US" sz="1100" dirty="0" smtClean="0">
                <a:latin typeface="HG丸ｺﾞｼｯｸM-PRO" pitchFamily="50" charset="-128"/>
                <a:ea typeface="HG丸ｺﾞｼｯｸM-PRO" pitchFamily="50" charset="-128"/>
              </a:rPr>
              <a:t>★歯科口腔外科</a:t>
            </a:r>
          </a:p>
          <a:p>
            <a:pPr>
              <a:lnSpc>
                <a:spcPts val="1772"/>
              </a:lnSpc>
            </a:pPr>
            <a:r>
              <a:rPr lang="zh-TW" altLang="en-US" sz="1100" dirty="0" smtClean="0">
                <a:latin typeface="HG丸ｺﾞｼｯｸM-PRO" pitchFamily="50" charset="-128"/>
                <a:ea typeface="HG丸ｺﾞｼｯｸM-PRO" pitchFamily="50" charset="-128"/>
              </a:rPr>
              <a:t>★定期健診</a:t>
            </a:r>
            <a:endParaRPr lang="ja-JP" altLang="en-US" sz="11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74395" y="8666475"/>
            <a:ext cx="863920" cy="707783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診療時間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午前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午後</a:t>
            </a:r>
            <a:endParaRPr lang="ja-JP" altLang="en-US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440015" y="8666475"/>
            <a:ext cx="215980" cy="707783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月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  <a:endParaRPr lang="ja-JP" altLang="en-US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773675" y="8666475"/>
            <a:ext cx="215980" cy="70786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火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  <a:endParaRPr lang="ja-JP" altLang="en-US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101108" y="8666475"/>
            <a:ext cx="215980" cy="70786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水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  <a:endParaRPr lang="ja-JP" altLang="en-US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438056" y="8666475"/>
            <a:ext cx="215980" cy="70786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木</a:t>
            </a:r>
          </a:p>
          <a:p>
            <a:pPr algn="ctr">
              <a:lnSpc>
                <a:spcPts val="1559"/>
              </a:lnSpc>
            </a:pPr>
            <a:r>
              <a:rPr lang="en-US" altLang="zh-TW" sz="800" dirty="0" smtClean="0">
                <a:latin typeface="HG丸ｺﾞｼｯｸM-PRO" pitchFamily="50" charset="-128"/>
                <a:ea typeface="HG丸ｺﾞｼｯｸM-PRO" pitchFamily="50" charset="-128"/>
              </a:rPr>
              <a:t>×</a:t>
            </a:r>
          </a:p>
          <a:p>
            <a:pPr algn="ctr">
              <a:lnSpc>
                <a:spcPts val="1559"/>
              </a:lnSpc>
            </a:pPr>
            <a:r>
              <a:rPr lang="en-US" altLang="zh-TW" sz="800" dirty="0" smtClean="0">
                <a:latin typeface="HG丸ｺﾞｼｯｸM-PRO" pitchFamily="50" charset="-128"/>
                <a:ea typeface="HG丸ｺﾞｼｯｸM-PRO" pitchFamily="50" charset="-128"/>
              </a:rPr>
              <a:t>×</a:t>
            </a:r>
            <a:endParaRPr lang="ja-JP" altLang="en-US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765139" y="8666475"/>
            <a:ext cx="215980" cy="70786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金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  <a:endParaRPr lang="ja-JP" altLang="en-US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095861" y="8666475"/>
            <a:ext cx="215980" cy="70786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土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  <a:endParaRPr lang="ja-JP" altLang="en-US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432809" y="8666475"/>
            <a:ext cx="215980" cy="70786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日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</a:p>
          <a:p>
            <a:pPr algn="ctr">
              <a:lnSpc>
                <a:spcPts val="1559"/>
              </a:lnSpc>
            </a:pPr>
            <a:r>
              <a:rPr lang="zh-TW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○</a:t>
            </a:r>
            <a:endParaRPr lang="ja-JP" altLang="en-US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59192" y="9318703"/>
            <a:ext cx="2853425" cy="29749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ts val="1559"/>
              </a:lnSpc>
            </a:pPr>
            <a:r>
              <a:rPr lang="zh-TW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午前</a:t>
            </a:r>
            <a:r>
              <a:rPr lang="en-US" altLang="zh-TW" sz="600" dirty="0" smtClean="0">
                <a:latin typeface="HG丸ｺﾞｼｯｸM-PRO" pitchFamily="50" charset="-128"/>
                <a:ea typeface="HG丸ｺﾞｼｯｸM-PRO" pitchFamily="50" charset="-128"/>
              </a:rPr>
              <a:t>00</a:t>
            </a:r>
            <a:r>
              <a:rPr lang="zh-TW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：</a:t>
            </a:r>
            <a:r>
              <a:rPr lang="en-US" altLang="zh-TW" sz="600" dirty="0" smtClean="0">
                <a:latin typeface="HG丸ｺﾞｼｯｸM-PRO" pitchFamily="50" charset="-128"/>
                <a:ea typeface="HG丸ｺﾞｼｯｸM-PRO" pitchFamily="50" charset="-128"/>
              </a:rPr>
              <a:t>00〜00</a:t>
            </a:r>
            <a:r>
              <a:rPr lang="zh-TW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：</a:t>
            </a:r>
            <a:r>
              <a:rPr lang="en-US" altLang="zh-TW" sz="600" dirty="0" smtClean="0">
                <a:latin typeface="HG丸ｺﾞｼｯｸM-PRO" pitchFamily="50" charset="-128"/>
                <a:ea typeface="HG丸ｺﾞｼｯｸM-PRO" pitchFamily="50" charset="-128"/>
              </a:rPr>
              <a:t>00</a:t>
            </a:r>
            <a:r>
              <a:rPr lang="zh-TW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　午後</a:t>
            </a:r>
            <a:r>
              <a:rPr lang="en-US" altLang="zh-TW" sz="600" dirty="0" smtClean="0">
                <a:latin typeface="HG丸ｺﾞｼｯｸM-PRO" pitchFamily="50" charset="-128"/>
                <a:ea typeface="HG丸ｺﾞｼｯｸM-PRO" pitchFamily="50" charset="-128"/>
              </a:rPr>
              <a:t>00</a:t>
            </a:r>
            <a:r>
              <a:rPr lang="zh-TW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：</a:t>
            </a:r>
            <a:r>
              <a:rPr lang="en-US" altLang="zh-TW" sz="600" dirty="0" smtClean="0">
                <a:latin typeface="HG丸ｺﾞｼｯｸM-PRO" pitchFamily="50" charset="-128"/>
                <a:ea typeface="HG丸ｺﾞｼｯｸM-PRO" pitchFamily="50" charset="-128"/>
              </a:rPr>
              <a:t>00〜00</a:t>
            </a:r>
            <a:r>
              <a:rPr lang="zh-TW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：</a:t>
            </a:r>
            <a:r>
              <a:rPr lang="en-US" altLang="zh-TW" sz="600" dirty="0" smtClean="0">
                <a:latin typeface="HG丸ｺﾞｼｯｸM-PRO" pitchFamily="50" charset="-128"/>
                <a:ea typeface="HG丸ｺﾞｼｯｸM-PRO" pitchFamily="50" charset="-128"/>
              </a:rPr>
              <a:t>00</a:t>
            </a:r>
            <a:r>
              <a:rPr lang="zh-TW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　木曜定休</a:t>
            </a:r>
            <a:endParaRPr lang="ja-JP" altLang="en-US" sz="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46511" y="10094616"/>
            <a:ext cx="1465634" cy="29749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ts val="1559"/>
              </a:lnSpc>
            </a:pPr>
            <a:r>
              <a:rPr lang="ja-JP" altLang="en-US" sz="1100" dirty="0" smtClean="0">
                <a:solidFill>
                  <a:srgbClr val="3EB370"/>
                </a:solidFill>
                <a:latin typeface="HGｺﾞｼｯｸE" pitchFamily="49" charset="-128"/>
                <a:ea typeface="HGｺﾞｼｯｸE" pitchFamily="49" charset="-128"/>
              </a:rPr>
              <a:t>ご予約はこちらから</a:t>
            </a:r>
            <a:endParaRPr lang="ja-JP" altLang="en-US" sz="1100" dirty="0">
              <a:solidFill>
                <a:srgbClr val="3EB370"/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  <p:grpSp>
        <p:nvGrpSpPr>
          <p:cNvPr id="3" name="グループ化 53"/>
          <p:cNvGrpSpPr/>
          <p:nvPr/>
        </p:nvGrpSpPr>
        <p:grpSpPr>
          <a:xfrm>
            <a:off x="857492" y="8291357"/>
            <a:ext cx="2845401" cy="307732"/>
            <a:chOff x="857667" y="7146652"/>
            <a:chExt cx="2845982" cy="307777"/>
          </a:xfrm>
        </p:grpSpPr>
        <p:sp>
          <p:nvSpPr>
            <p:cNvPr id="55" name="角丸四角形 54"/>
            <p:cNvSpPr/>
            <p:nvPr/>
          </p:nvSpPr>
          <p:spPr>
            <a:xfrm>
              <a:off x="857667" y="7191213"/>
              <a:ext cx="2845982" cy="245687"/>
            </a:xfrm>
            <a:prstGeom prst="roundRect">
              <a:avLst/>
            </a:prstGeom>
            <a:solidFill>
              <a:srgbClr val="3EB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936253" y="7146652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診療案内</a:t>
              </a:r>
              <a:endParaRPr lang="ja-JP" altLang="en-US" sz="14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57" name="テキスト ボックス 56"/>
          <p:cNvSpPr txBox="1"/>
          <p:nvPr/>
        </p:nvSpPr>
        <p:spPr>
          <a:xfrm>
            <a:off x="1901220" y="10026257"/>
            <a:ext cx="2890182" cy="29747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ts val="1559"/>
              </a:lnSpc>
            </a:pPr>
            <a:r>
              <a:rPr lang="en-US" altLang="ja-JP" sz="2000" dirty="0" smtClean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TEL 03-1234-1111</a:t>
            </a:r>
            <a:endParaRPr lang="ja-JP" altLang="en-US" sz="2000" dirty="0">
              <a:solidFill>
                <a:schemeClr val="bg1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901220" y="10228363"/>
            <a:ext cx="2890182" cy="29749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ts val="1559"/>
              </a:lnSpc>
            </a:pPr>
            <a:r>
              <a:rPr lang="en-US" altLang="ja-JP" sz="1300" dirty="0" smtClean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http://www.askult.com/</a:t>
            </a:r>
            <a:endParaRPr lang="ja-JP" altLang="en-US" sz="1300" dirty="0">
              <a:solidFill>
                <a:schemeClr val="bg1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039680" y="10074456"/>
            <a:ext cx="1416952" cy="29749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ts val="1559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rPr>
              <a:t>アスクル歯科医院</a:t>
            </a:r>
            <a:endParaRPr lang="ja-JP" altLang="en-US" sz="1200" dirty="0">
              <a:solidFill>
                <a:schemeClr val="bg1"/>
              </a:solidFill>
              <a:latin typeface="HGｺﾞｼｯｸM" pitchFamily="49" charset="-128"/>
              <a:ea typeface="HGｺﾞｼｯｸM" pitchFamily="49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6397140" y="10074456"/>
            <a:ext cx="1116551" cy="29749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ts val="1559"/>
              </a:lnSpc>
            </a:pPr>
            <a:r>
              <a:rPr lang="zh-TW" altLang="en-US" sz="1000" dirty="0" smtClean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rPr>
              <a:t>院長 鈴木健太</a:t>
            </a:r>
            <a:endParaRPr lang="ja-JP" altLang="en-US" sz="1000" dirty="0">
              <a:solidFill>
                <a:schemeClr val="bg1"/>
              </a:solidFill>
              <a:latin typeface="HGｺﾞｼｯｸM" pitchFamily="49" charset="-128"/>
              <a:ea typeface="HGｺﾞｼｯｸM" pitchFamily="49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039680" y="10229500"/>
            <a:ext cx="2303785" cy="29749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ts val="1559"/>
              </a:lnSpc>
            </a:pPr>
            <a:r>
              <a:rPr lang="zh-TW" altLang="en-US" sz="700" dirty="0" smtClean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rPr>
              <a:t>〒</a:t>
            </a:r>
            <a:r>
              <a:rPr lang="en-US" altLang="zh-TW" sz="700" dirty="0" smtClean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rPr>
              <a:t>135-0061 </a:t>
            </a:r>
            <a:r>
              <a:rPr lang="zh-TW" altLang="en-US" sz="700" dirty="0" smtClean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rPr>
              <a:t>東京都江東区豊洲</a:t>
            </a:r>
            <a:r>
              <a:rPr lang="en-US" altLang="zh-TW" sz="700" dirty="0" smtClean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rPr>
              <a:t>3-2-3</a:t>
            </a:r>
            <a:endParaRPr lang="ja-JP" altLang="en-US" sz="700" dirty="0">
              <a:solidFill>
                <a:schemeClr val="bg1"/>
              </a:solidFill>
              <a:latin typeface="HGｺﾞｼｯｸM" pitchFamily="49" charset="-128"/>
              <a:ea typeface="HGｺﾞｼｯｸM" pitchFamily="49" charset="-128"/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 flipV="1">
            <a:off x="1380719" y="8743521"/>
            <a:ext cx="0" cy="567399"/>
          </a:xfrm>
          <a:prstGeom prst="line">
            <a:avLst/>
          </a:prstGeom>
          <a:ln w="7239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 flipV="1">
            <a:off x="1710976" y="8743521"/>
            <a:ext cx="0" cy="567399"/>
          </a:xfrm>
          <a:prstGeom prst="line">
            <a:avLst/>
          </a:prstGeom>
          <a:ln w="7239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 flipV="1">
            <a:off x="2039967" y="8743521"/>
            <a:ext cx="0" cy="567399"/>
          </a:xfrm>
          <a:prstGeom prst="line">
            <a:avLst/>
          </a:prstGeom>
          <a:ln w="7239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flipV="1">
            <a:off x="2373026" y="8743521"/>
            <a:ext cx="0" cy="567399"/>
          </a:xfrm>
          <a:prstGeom prst="line">
            <a:avLst/>
          </a:prstGeom>
          <a:ln w="7239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 flipV="1">
            <a:off x="2707995" y="8743521"/>
            <a:ext cx="0" cy="567399"/>
          </a:xfrm>
          <a:prstGeom prst="line">
            <a:avLst/>
          </a:prstGeom>
          <a:ln w="7239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 flipV="1">
            <a:off x="3038524" y="8743521"/>
            <a:ext cx="0" cy="567399"/>
          </a:xfrm>
          <a:prstGeom prst="line">
            <a:avLst/>
          </a:prstGeom>
          <a:ln w="7239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 flipV="1">
            <a:off x="3369947" y="8743521"/>
            <a:ext cx="0" cy="567399"/>
          </a:xfrm>
          <a:prstGeom prst="line">
            <a:avLst/>
          </a:prstGeom>
          <a:ln w="7239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864068" y="9125730"/>
            <a:ext cx="2807739" cy="0"/>
          </a:xfrm>
          <a:prstGeom prst="line">
            <a:avLst/>
          </a:prstGeom>
          <a:ln w="9017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250</Words>
  <Application>Microsoft Office PowerPoint</Application>
  <PresentationFormat>ユーザー設定</PresentationFormat>
  <Paragraphs>68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2014-07-29T12:00:32Z</dcterms:created>
  <dcterms:modified xsi:type="dcterms:W3CDTF">2014-07-29T12:00:39Z</dcterms:modified>
</cp:coreProperties>
</file>