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9933"/>
    <a:srgbClr val="CC3300"/>
    <a:srgbClr val="FF6600"/>
    <a:srgbClr val="CC0000"/>
    <a:srgbClr val="EE0000"/>
    <a:srgbClr val="3E3A39"/>
    <a:srgbClr val="ED86B3"/>
    <a:srgbClr val="000099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768" y="-7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676226" cy="61936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3" y="1"/>
            <a:ext cx="3676226" cy="61936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61" tIns="56931" rIns="113861" bIns="5693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61" tIns="56931" rIns="113861" bIns="5693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1725040"/>
            <a:ext cx="3676226" cy="619363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3" y="11725040"/>
            <a:ext cx="3676226" cy="619363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nen" descr="C:\Users\datacheck\Desktop\Autumn\bg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028" y="0"/>
            <a:ext cx="10907713" cy="777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la" descr="C:\Users\datacheck\Desktop\Autumn\l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848471" y="4754522"/>
            <a:ext cx="3033713" cy="323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levan\Desktop\Autumn\a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208686" y="5792569"/>
            <a:ext cx="9485313" cy="226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levan\Desktop\Autumn\khun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85" y="546330"/>
            <a:ext cx="312471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30200" y="625158"/>
            <a:ext cx="2794000" cy="25117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 anchor="ctr">
            <a:noAutofit/>
          </a:bodyPr>
          <a:lstStyle/>
          <a:p>
            <a:pPr algn="ctr"/>
            <a:endParaRPr kumimoji="1" 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3" name="Picture 6" descr="C:\Users\datacheck\Desktop\Autumn\bb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9790" y="165330"/>
            <a:ext cx="2873375" cy="130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leaves" descr="C:\Users\levan\Desktop\Untitled-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935054">
            <a:off x="-329790" y="-270192"/>
            <a:ext cx="16002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tit" descr="C:\Users\levan\Desktop\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7376">
            <a:off x="5006162" y="652390"/>
            <a:ext cx="1963735" cy="98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正方形/長方形 3"/>
          <p:cNvSpPr/>
          <p:nvPr/>
        </p:nvSpPr>
        <p:spPr>
          <a:xfrm>
            <a:off x="624017" y="910842"/>
            <a:ext cx="24801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わたしたちの想い</a:t>
            </a:r>
            <a:endParaRPr lang="ja-JP" altLang="en-US" sz="2400" b="1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7" name="正方形/長方形 7"/>
          <p:cNvSpPr/>
          <p:nvPr/>
        </p:nvSpPr>
        <p:spPr>
          <a:xfrm>
            <a:off x="676171" y="1646709"/>
            <a:ext cx="2401258" cy="1121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</a:p>
        </p:txBody>
      </p:sp>
      <p:cxnSp>
        <p:nvCxnSpPr>
          <p:cNvPr id="18" name="直線コネクタ 112"/>
          <p:cNvCxnSpPr/>
          <p:nvPr/>
        </p:nvCxnSpPr>
        <p:spPr>
          <a:xfrm>
            <a:off x="629400" y="1468667"/>
            <a:ext cx="2494800" cy="0"/>
          </a:xfrm>
          <a:prstGeom prst="line">
            <a:avLst/>
          </a:prstGeom>
          <a:ln w="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 descr="C:\Users\datacheck\Desktop\la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1275" y="4722813"/>
            <a:ext cx="2466975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levan\Desktop\Autumn\a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8938">
            <a:off x="-188486" y="3553160"/>
            <a:ext cx="3991926" cy="296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levan\Desktop\mn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25" y="7030570"/>
            <a:ext cx="3385860" cy="597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levan\Desktop\Autumn\Autumn #1\10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1016" y="1834017"/>
            <a:ext cx="4695826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 rot="21050015">
            <a:off x="756546" y="3372573"/>
            <a:ext cx="15712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ごあいさつ</a:t>
            </a:r>
          </a:p>
        </p:txBody>
      </p:sp>
      <p:sp>
        <p:nvSpPr>
          <p:cNvPr id="24" name="正方形/長方形 96"/>
          <p:cNvSpPr/>
          <p:nvPr/>
        </p:nvSpPr>
        <p:spPr>
          <a:xfrm rot="20975170">
            <a:off x="1184100" y="3800691"/>
            <a:ext cx="2302770" cy="1084271"/>
          </a:xfrm>
          <a:custGeom>
            <a:avLst/>
            <a:gdLst>
              <a:gd name="connsiteX0" fmla="*/ 0 w 3398954"/>
              <a:gd name="connsiteY0" fmla="*/ 0 h 1938992"/>
              <a:gd name="connsiteX1" fmla="*/ 3398954 w 3398954"/>
              <a:gd name="connsiteY1" fmla="*/ 0 h 1938992"/>
              <a:gd name="connsiteX2" fmla="*/ 3398954 w 3398954"/>
              <a:gd name="connsiteY2" fmla="*/ 1938992 h 1938992"/>
              <a:gd name="connsiteX3" fmla="*/ 0 w 3398954"/>
              <a:gd name="connsiteY3" fmla="*/ 1938992 h 1938992"/>
              <a:gd name="connsiteX4" fmla="*/ 0 w 3398954"/>
              <a:gd name="connsiteY4" fmla="*/ 0 h 1938992"/>
              <a:gd name="connsiteX0" fmla="*/ 0 w 3417367"/>
              <a:gd name="connsiteY0" fmla="*/ 26726 h 1965718"/>
              <a:gd name="connsiteX1" fmla="*/ 3417367 w 3417367"/>
              <a:gd name="connsiteY1" fmla="*/ 0 h 1965718"/>
              <a:gd name="connsiteX2" fmla="*/ 3398954 w 3417367"/>
              <a:gd name="connsiteY2" fmla="*/ 1965718 h 1965718"/>
              <a:gd name="connsiteX3" fmla="*/ 0 w 3417367"/>
              <a:gd name="connsiteY3" fmla="*/ 1965718 h 1965718"/>
              <a:gd name="connsiteX4" fmla="*/ 0 w 3417367"/>
              <a:gd name="connsiteY4" fmla="*/ 26726 h 1965718"/>
              <a:gd name="connsiteX0" fmla="*/ 0 w 3417367"/>
              <a:gd name="connsiteY0" fmla="*/ 26726 h 1965718"/>
              <a:gd name="connsiteX1" fmla="*/ 1177194 w 3417367"/>
              <a:gd name="connsiteY1" fmla="*/ 26116 h 1965718"/>
              <a:gd name="connsiteX2" fmla="*/ 3417367 w 3417367"/>
              <a:gd name="connsiteY2" fmla="*/ 0 h 1965718"/>
              <a:gd name="connsiteX3" fmla="*/ 3398954 w 3417367"/>
              <a:gd name="connsiteY3" fmla="*/ 1965718 h 1965718"/>
              <a:gd name="connsiteX4" fmla="*/ 0 w 3417367"/>
              <a:gd name="connsiteY4" fmla="*/ 1965718 h 1965718"/>
              <a:gd name="connsiteX5" fmla="*/ 0 w 3417367"/>
              <a:gd name="connsiteY5" fmla="*/ 26726 h 1965718"/>
              <a:gd name="connsiteX0" fmla="*/ 0 w 3417367"/>
              <a:gd name="connsiteY0" fmla="*/ 26726 h 1965718"/>
              <a:gd name="connsiteX1" fmla="*/ 1177194 w 3417367"/>
              <a:gd name="connsiteY1" fmla="*/ 26116 h 1965718"/>
              <a:gd name="connsiteX2" fmla="*/ 3417367 w 3417367"/>
              <a:gd name="connsiteY2" fmla="*/ 0 h 1965718"/>
              <a:gd name="connsiteX3" fmla="*/ 3398954 w 3417367"/>
              <a:gd name="connsiteY3" fmla="*/ 1965718 h 1965718"/>
              <a:gd name="connsiteX4" fmla="*/ 0 w 3417367"/>
              <a:gd name="connsiteY4" fmla="*/ 1965718 h 1965718"/>
              <a:gd name="connsiteX5" fmla="*/ 0 w 3417367"/>
              <a:gd name="connsiteY5" fmla="*/ 26726 h 1965718"/>
              <a:gd name="connsiteX0" fmla="*/ 0 w 3417367"/>
              <a:gd name="connsiteY0" fmla="*/ 26726 h 1965718"/>
              <a:gd name="connsiteX1" fmla="*/ 1177194 w 3417367"/>
              <a:gd name="connsiteY1" fmla="*/ 26116 h 1965718"/>
              <a:gd name="connsiteX2" fmla="*/ 3417367 w 3417367"/>
              <a:gd name="connsiteY2" fmla="*/ 0 h 1965718"/>
              <a:gd name="connsiteX3" fmla="*/ 3398954 w 3417367"/>
              <a:gd name="connsiteY3" fmla="*/ 1965718 h 1965718"/>
              <a:gd name="connsiteX4" fmla="*/ 0 w 3417367"/>
              <a:gd name="connsiteY4" fmla="*/ 1965718 h 1965718"/>
              <a:gd name="connsiteX5" fmla="*/ 0 w 3417367"/>
              <a:gd name="connsiteY5" fmla="*/ 26726 h 1965718"/>
              <a:gd name="connsiteX0" fmla="*/ 0 w 3417367"/>
              <a:gd name="connsiteY0" fmla="*/ 26726 h 1965718"/>
              <a:gd name="connsiteX1" fmla="*/ 1177194 w 3417367"/>
              <a:gd name="connsiteY1" fmla="*/ 26116 h 1965718"/>
              <a:gd name="connsiteX2" fmla="*/ 3417367 w 3417367"/>
              <a:gd name="connsiteY2" fmla="*/ 0 h 1965718"/>
              <a:gd name="connsiteX3" fmla="*/ 3398954 w 3417367"/>
              <a:gd name="connsiteY3" fmla="*/ 1965718 h 1965718"/>
              <a:gd name="connsiteX4" fmla="*/ 0 w 3417367"/>
              <a:gd name="connsiteY4" fmla="*/ 1965718 h 1965718"/>
              <a:gd name="connsiteX5" fmla="*/ 0 w 3417367"/>
              <a:gd name="connsiteY5" fmla="*/ 26726 h 1965718"/>
              <a:gd name="connsiteX0" fmla="*/ 0 w 3417367"/>
              <a:gd name="connsiteY0" fmla="*/ 26726 h 1965718"/>
              <a:gd name="connsiteX1" fmla="*/ 1086063 w 3417367"/>
              <a:gd name="connsiteY1" fmla="*/ 570270 h 1965718"/>
              <a:gd name="connsiteX2" fmla="*/ 3417367 w 3417367"/>
              <a:gd name="connsiteY2" fmla="*/ 0 h 1965718"/>
              <a:gd name="connsiteX3" fmla="*/ 3398954 w 3417367"/>
              <a:gd name="connsiteY3" fmla="*/ 1965718 h 1965718"/>
              <a:gd name="connsiteX4" fmla="*/ 0 w 3417367"/>
              <a:gd name="connsiteY4" fmla="*/ 1965718 h 1965718"/>
              <a:gd name="connsiteX5" fmla="*/ 0 w 3417367"/>
              <a:gd name="connsiteY5" fmla="*/ 26726 h 1965718"/>
              <a:gd name="connsiteX0" fmla="*/ 0 w 3417367"/>
              <a:gd name="connsiteY0" fmla="*/ 26726 h 1965718"/>
              <a:gd name="connsiteX1" fmla="*/ 1158395 w 3417367"/>
              <a:gd name="connsiteY1" fmla="*/ 785633 h 1965718"/>
              <a:gd name="connsiteX2" fmla="*/ 3417367 w 3417367"/>
              <a:gd name="connsiteY2" fmla="*/ 0 h 1965718"/>
              <a:gd name="connsiteX3" fmla="*/ 3398954 w 3417367"/>
              <a:gd name="connsiteY3" fmla="*/ 1965718 h 1965718"/>
              <a:gd name="connsiteX4" fmla="*/ 0 w 3417367"/>
              <a:gd name="connsiteY4" fmla="*/ 1965718 h 1965718"/>
              <a:gd name="connsiteX5" fmla="*/ 0 w 3417367"/>
              <a:gd name="connsiteY5" fmla="*/ 26726 h 1965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17367" h="1965718">
                <a:moveTo>
                  <a:pt x="0" y="26726"/>
                </a:moveTo>
                <a:cubicBezTo>
                  <a:pt x="555215" y="15205"/>
                  <a:pt x="32532" y="790241"/>
                  <a:pt x="1158395" y="785633"/>
                </a:cubicBezTo>
                <a:cubicBezTo>
                  <a:pt x="1158497" y="1917836"/>
                  <a:pt x="2670643" y="8705"/>
                  <a:pt x="3417367" y="0"/>
                </a:cubicBezTo>
                <a:lnTo>
                  <a:pt x="3398954" y="1965718"/>
                </a:lnTo>
                <a:lnTo>
                  <a:pt x="0" y="1965718"/>
                </a:lnTo>
                <a:lnTo>
                  <a:pt x="0" y="26726"/>
                </a:lnTo>
                <a:close/>
              </a:path>
            </a:pathLst>
          </a:cu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ja-JP" altLang="en-US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1034" name="Picture 10" descr="C:\Users\levan\Desktop\Autumn\border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54" y="3919169"/>
            <a:ext cx="1165092" cy="131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正方形/長方形 97"/>
          <p:cNvSpPr/>
          <p:nvPr/>
        </p:nvSpPr>
        <p:spPr>
          <a:xfrm>
            <a:off x="557649" y="7075014"/>
            <a:ext cx="2031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アスクルデイサービス代表</a:t>
            </a:r>
          </a:p>
        </p:txBody>
      </p:sp>
      <p:sp>
        <p:nvSpPr>
          <p:cNvPr id="32" name="正方形/長方形 98"/>
          <p:cNvSpPr/>
          <p:nvPr/>
        </p:nvSpPr>
        <p:spPr>
          <a:xfrm>
            <a:off x="2192741" y="7199250"/>
            <a:ext cx="1231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solidFill>
                  <a:srgbClr val="3E3A39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鈴木 健太</a:t>
            </a:r>
          </a:p>
        </p:txBody>
      </p:sp>
      <p:pic>
        <p:nvPicPr>
          <p:cNvPr id="40" name="Picture 10" descr="C:\Users\levan\Desktop\Autumn\border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60667">
            <a:off x="3883322" y="565657"/>
            <a:ext cx="1165092" cy="131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5424828" y="1041275"/>
            <a:ext cx="7168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設 備</a:t>
            </a:r>
          </a:p>
        </p:txBody>
      </p:sp>
      <p:sp>
        <p:nvSpPr>
          <p:cNvPr id="42" name="正方形/長方形 25"/>
          <p:cNvSpPr/>
          <p:nvPr/>
        </p:nvSpPr>
        <p:spPr>
          <a:xfrm>
            <a:off x="3819676" y="1803760"/>
            <a:ext cx="6142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 2" pitchFamily="18" charset="2"/>
              <a:buChar char=""/>
            </a:pPr>
            <a:r>
              <a:rPr lang="ja-JP" altLang="en-US" sz="1000" dirty="0" smtClean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食堂</a:t>
            </a:r>
            <a:endParaRPr lang="ja-JP" altLang="en-US" sz="1000" dirty="0">
              <a:solidFill>
                <a:srgbClr val="EE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3" name="正方形/長方形 27"/>
          <p:cNvSpPr/>
          <p:nvPr/>
        </p:nvSpPr>
        <p:spPr>
          <a:xfrm>
            <a:off x="3819676" y="2374513"/>
            <a:ext cx="6559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 2" pitchFamily="18" charset="2"/>
              <a:buChar char="õ"/>
            </a:pPr>
            <a:r>
              <a:rPr lang="ja-JP" altLang="en-US" sz="1000" dirty="0" smtClean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トイレ</a:t>
            </a:r>
            <a:endParaRPr lang="ja-JP" altLang="en-US" sz="1000" dirty="0">
              <a:solidFill>
                <a:srgbClr val="EE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4" name="正方形/長方形 28"/>
          <p:cNvSpPr/>
          <p:nvPr/>
        </p:nvSpPr>
        <p:spPr>
          <a:xfrm>
            <a:off x="3819676" y="2942178"/>
            <a:ext cx="7360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 2" pitchFamily="18" charset="2"/>
              <a:buChar char="õ"/>
            </a:pPr>
            <a:r>
              <a:rPr lang="ja-JP" altLang="en-US" sz="1000" dirty="0" smtClean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お風呂</a:t>
            </a:r>
            <a:endParaRPr lang="ja-JP" altLang="en-US" sz="1000" dirty="0">
              <a:solidFill>
                <a:srgbClr val="EE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5" name="正方形/長方形 33"/>
          <p:cNvSpPr/>
          <p:nvPr/>
        </p:nvSpPr>
        <p:spPr>
          <a:xfrm>
            <a:off x="3819676" y="3513651"/>
            <a:ext cx="7425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 2" pitchFamily="18" charset="2"/>
              <a:buChar char="õ"/>
            </a:pPr>
            <a:r>
              <a:rPr lang="ja-JP" altLang="en-US" sz="1000" dirty="0" smtClean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休</a:t>
            </a:r>
            <a:r>
              <a:rPr lang="ja-JP" altLang="en-US" sz="1000" dirty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憩室</a:t>
            </a:r>
          </a:p>
        </p:txBody>
      </p:sp>
      <p:sp>
        <p:nvSpPr>
          <p:cNvPr id="46" name="正方形/長方形 39"/>
          <p:cNvSpPr/>
          <p:nvPr/>
        </p:nvSpPr>
        <p:spPr>
          <a:xfrm>
            <a:off x="3702829" y="1985365"/>
            <a:ext cx="3011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47" name="正方形/長方形 114"/>
          <p:cNvSpPr/>
          <p:nvPr/>
        </p:nvSpPr>
        <p:spPr>
          <a:xfrm>
            <a:off x="3702829" y="2562374"/>
            <a:ext cx="3011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48" name="正方形/長方形 115"/>
          <p:cNvSpPr/>
          <p:nvPr/>
        </p:nvSpPr>
        <p:spPr>
          <a:xfrm>
            <a:off x="3702829" y="3122397"/>
            <a:ext cx="3011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49" name="正方形/長方形 116"/>
          <p:cNvSpPr/>
          <p:nvPr/>
        </p:nvSpPr>
        <p:spPr>
          <a:xfrm>
            <a:off x="3702829" y="3698461"/>
            <a:ext cx="3011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pic>
        <p:nvPicPr>
          <p:cNvPr id="50" name="tit" descr="C:\Users\levan\Desktop\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7376">
            <a:off x="8546182" y="652389"/>
            <a:ext cx="1963735" cy="98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0" descr="C:\Users\levan\Desktop\Autumn\border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60667">
            <a:off x="7423342" y="565656"/>
            <a:ext cx="1165092" cy="131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tit" descr="C:\Users\levan\Desktop\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7376">
            <a:off x="5006160" y="4216793"/>
            <a:ext cx="1963735" cy="98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10" descr="C:\Users\levan\Desktop\Autumn\border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60667">
            <a:off x="3883320" y="4130060"/>
            <a:ext cx="1165092" cy="131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tit" descr="C:\Users\levan\Desktop\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7376">
            <a:off x="8546183" y="4216791"/>
            <a:ext cx="1963735" cy="98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10" descr="C:\Users\levan\Desktop\Autumn\border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60667">
            <a:off x="7423343" y="4130058"/>
            <a:ext cx="1165092" cy="131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5402373" y="4622470"/>
            <a:ext cx="7168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医 療</a:t>
            </a:r>
          </a:p>
        </p:txBody>
      </p:sp>
      <p:sp>
        <p:nvSpPr>
          <p:cNvPr id="57" name="正方形/長方形 100"/>
          <p:cNvSpPr/>
          <p:nvPr/>
        </p:nvSpPr>
        <p:spPr>
          <a:xfrm>
            <a:off x="4005434" y="5358582"/>
            <a:ext cx="6655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 2" pitchFamily="18" charset="2"/>
              <a:buChar char="õ"/>
            </a:pPr>
            <a:r>
              <a:rPr lang="ja-JP" altLang="en-US" sz="1000" dirty="0" smtClean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ベッド</a:t>
            </a:r>
            <a:endParaRPr lang="ja-JP" altLang="en-US" sz="1000" dirty="0">
              <a:solidFill>
                <a:srgbClr val="EE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58" name="正方形/長方形 101"/>
          <p:cNvSpPr/>
          <p:nvPr/>
        </p:nvSpPr>
        <p:spPr>
          <a:xfrm>
            <a:off x="4005434" y="5926701"/>
            <a:ext cx="7425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 2" pitchFamily="18" charset="2"/>
              <a:buChar char="õ"/>
            </a:pPr>
            <a:r>
              <a:rPr lang="ja-JP" altLang="en-US" sz="1000" dirty="0" smtClean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治療室</a:t>
            </a:r>
            <a:endParaRPr lang="ja-JP" altLang="en-US" sz="1000" dirty="0">
              <a:solidFill>
                <a:srgbClr val="EE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59" name="正方形/長方形 102"/>
          <p:cNvSpPr/>
          <p:nvPr/>
        </p:nvSpPr>
        <p:spPr>
          <a:xfrm>
            <a:off x="4005434" y="6498264"/>
            <a:ext cx="6142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 2" pitchFamily="18" charset="2"/>
              <a:buChar char="õ"/>
            </a:pPr>
            <a:r>
              <a:rPr lang="ja-JP" altLang="en-US" sz="1000" dirty="0" smtClean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医師</a:t>
            </a:r>
            <a:endParaRPr lang="ja-JP" altLang="en-US" sz="1000" dirty="0">
              <a:solidFill>
                <a:srgbClr val="EE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60" name="正方形/長方形 103"/>
          <p:cNvSpPr/>
          <p:nvPr/>
        </p:nvSpPr>
        <p:spPr>
          <a:xfrm>
            <a:off x="4010413" y="7067320"/>
            <a:ext cx="10246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 2" pitchFamily="18" charset="2"/>
              <a:buChar char="õ"/>
            </a:pPr>
            <a:r>
              <a:rPr lang="ja-JP" altLang="en-US" sz="1000" dirty="0" smtClean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医療</a:t>
            </a:r>
            <a:r>
              <a:rPr lang="ja-JP" altLang="en-US" sz="1000" dirty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スタッフ</a:t>
            </a:r>
          </a:p>
        </p:txBody>
      </p:sp>
      <p:sp>
        <p:nvSpPr>
          <p:cNvPr id="61" name="正方形/長方形 121"/>
          <p:cNvSpPr/>
          <p:nvPr/>
        </p:nvSpPr>
        <p:spPr>
          <a:xfrm>
            <a:off x="3886549" y="5539682"/>
            <a:ext cx="3011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62" name="正方形/長方形 122"/>
          <p:cNvSpPr/>
          <p:nvPr/>
        </p:nvSpPr>
        <p:spPr>
          <a:xfrm>
            <a:off x="3886549" y="6110958"/>
            <a:ext cx="3011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63" name="正方形/長方形 123"/>
          <p:cNvSpPr/>
          <p:nvPr/>
        </p:nvSpPr>
        <p:spPr>
          <a:xfrm>
            <a:off x="3886549" y="6682259"/>
            <a:ext cx="3011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64" name="正方形/長方形 124"/>
          <p:cNvSpPr/>
          <p:nvPr/>
        </p:nvSpPr>
        <p:spPr>
          <a:xfrm>
            <a:off x="3886549" y="7248797"/>
            <a:ext cx="3011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917773" y="1046791"/>
            <a:ext cx="704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憩 い</a:t>
            </a:r>
          </a:p>
        </p:txBody>
      </p:sp>
      <p:sp>
        <p:nvSpPr>
          <p:cNvPr id="23" name="Rectangle 22"/>
          <p:cNvSpPr/>
          <p:nvPr/>
        </p:nvSpPr>
        <p:spPr>
          <a:xfrm>
            <a:off x="9015219" y="4607956"/>
            <a:ext cx="7168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介 護</a:t>
            </a:r>
          </a:p>
        </p:txBody>
      </p:sp>
      <p:sp>
        <p:nvSpPr>
          <p:cNvPr id="67" name="正方形/長方形 48"/>
          <p:cNvSpPr/>
          <p:nvPr/>
        </p:nvSpPr>
        <p:spPr>
          <a:xfrm>
            <a:off x="7677301" y="1837336"/>
            <a:ext cx="7296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 2" pitchFamily="18" charset="2"/>
              <a:buChar char="õ"/>
            </a:pPr>
            <a:r>
              <a:rPr lang="ja-JP" altLang="en-US" sz="1000" dirty="0" smtClean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ゲーム</a:t>
            </a:r>
            <a:endParaRPr lang="ja-JP" altLang="en-US" sz="1000" dirty="0">
              <a:solidFill>
                <a:srgbClr val="EE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68" name="正方形/長方形 54"/>
          <p:cNvSpPr/>
          <p:nvPr/>
        </p:nvSpPr>
        <p:spPr>
          <a:xfrm>
            <a:off x="7679066" y="2405858"/>
            <a:ext cx="48603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 2" pitchFamily="18" charset="2"/>
              <a:buChar char="õ"/>
            </a:pPr>
            <a:r>
              <a:rPr lang="ja-JP" altLang="en-US" sz="1000" dirty="0" smtClean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歌</a:t>
            </a:r>
            <a:endParaRPr lang="ja-JP" altLang="en-US" sz="1000" dirty="0">
              <a:solidFill>
                <a:srgbClr val="EE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69" name="正方形/長方形 80"/>
          <p:cNvSpPr/>
          <p:nvPr/>
        </p:nvSpPr>
        <p:spPr>
          <a:xfrm>
            <a:off x="7676805" y="2975233"/>
            <a:ext cx="7360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 2" pitchFamily="18" charset="2"/>
              <a:buChar char="õ"/>
            </a:pPr>
            <a:r>
              <a:rPr lang="ja-JP" altLang="en-US" sz="1000" dirty="0" smtClean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お昼寝</a:t>
            </a:r>
            <a:endParaRPr lang="ja-JP" altLang="en-US" sz="1000" dirty="0">
              <a:solidFill>
                <a:srgbClr val="EE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70" name="正方形/長方形 90"/>
          <p:cNvSpPr/>
          <p:nvPr/>
        </p:nvSpPr>
        <p:spPr>
          <a:xfrm>
            <a:off x="7680521" y="3545600"/>
            <a:ext cx="7296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 2" pitchFamily="18" charset="2"/>
              <a:buChar char="õ"/>
            </a:pPr>
            <a:r>
              <a:rPr lang="ja-JP" altLang="en-US" sz="1000" dirty="0" smtClean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おやつ</a:t>
            </a:r>
            <a:endParaRPr lang="ja-JP" altLang="en-US" sz="1000" dirty="0">
              <a:solidFill>
                <a:srgbClr val="EE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71" name="正方形/長方形 117"/>
          <p:cNvSpPr/>
          <p:nvPr/>
        </p:nvSpPr>
        <p:spPr>
          <a:xfrm>
            <a:off x="7565506" y="2030074"/>
            <a:ext cx="2771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72" name="正方形/長方形 129"/>
          <p:cNvSpPr/>
          <p:nvPr/>
        </p:nvSpPr>
        <p:spPr>
          <a:xfrm>
            <a:off x="7565506" y="2600733"/>
            <a:ext cx="2771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73" name="正方形/長方形 130"/>
          <p:cNvSpPr/>
          <p:nvPr/>
        </p:nvSpPr>
        <p:spPr>
          <a:xfrm>
            <a:off x="7565506" y="3170447"/>
            <a:ext cx="2771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74" name="正方形/長方形 131"/>
          <p:cNvSpPr/>
          <p:nvPr/>
        </p:nvSpPr>
        <p:spPr>
          <a:xfrm>
            <a:off x="7565506" y="3740161"/>
            <a:ext cx="2771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75" name="正方形/長方形 106"/>
          <p:cNvSpPr/>
          <p:nvPr/>
        </p:nvSpPr>
        <p:spPr>
          <a:xfrm>
            <a:off x="7678760" y="5271006"/>
            <a:ext cx="10246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 2" pitchFamily="18" charset="2"/>
              <a:buChar char="õ"/>
            </a:pPr>
            <a:r>
              <a:rPr lang="ja-JP" altLang="en-US" sz="1000" dirty="0" smtClean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介護</a:t>
            </a:r>
            <a:r>
              <a:rPr lang="ja-JP" altLang="en-US" sz="1000" dirty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スタッフ</a:t>
            </a:r>
          </a:p>
        </p:txBody>
      </p:sp>
      <p:sp>
        <p:nvSpPr>
          <p:cNvPr id="76" name="正方形/長方形 108"/>
          <p:cNvSpPr/>
          <p:nvPr/>
        </p:nvSpPr>
        <p:spPr>
          <a:xfrm>
            <a:off x="7675680" y="5844665"/>
            <a:ext cx="8707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 2" pitchFamily="18" charset="2"/>
              <a:buChar char="õ"/>
            </a:pPr>
            <a:r>
              <a:rPr lang="ja-JP" altLang="en-US" sz="1000" dirty="0" smtClean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入浴</a:t>
            </a:r>
            <a:r>
              <a:rPr lang="ja-JP" altLang="en-US" sz="1000" dirty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介助</a:t>
            </a:r>
          </a:p>
        </p:txBody>
      </p:sp>
      <p:sp>
        <p:nvSpPr>
          <p:cNvPr id="77" name="正方形/長方形 109"/>
          <p:cNvSpPr/>
          <p:nvPr/>
        </p:nvSpPr>
        <p:spPr>
          <a:xfrm>
            <a:off x="7680520" y="6414406"/>
            <a:ext cx="8707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 2" pitchFamily="18" charset="2"/>
              <a:buChar char="õ"/>
            </a:pPr>
            <a:r>
              <a:rPr lang="ja-JP" altLang="en-US" sz="1000" dirty="0" smtClean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食事</a:t>
            </a:r>
            <a:r>
              <a:rPr lang="ja-JP" altLang="en-US" sz="1000" dirty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介助</a:t>
            </a:r>
          </a:p>
        </p:txBody>
      </p:sp>
      <p:sp>
        <p:nvSpPr>
          <p:cNvPr id="78" name="正方形/長方形 110"/>
          <p:cNvSpPr/>
          <p:nvPr/>
        </p:nvSpPr>
        <p:spPr>
          <a:xfrm>
            <a:off x="7677135" y="6983462"/>
            <a:ext cx="136928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Wingdings 2" pitchFamily="18" charset="2"/>
              <a:buChar char="õ"/>
            </a:pPr>
            <a:r>
              <a:rPr lang="ja-JP" altLang="en-US" sz="1000" dirty="0" smtClean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さまざま</a:t>
            </a:r>
            <a:r>
              <a:rPr lang="ja-JP" altLang="en-US" sz="1000" dirty="0">
                <a:solidFill>
                  <a:srgbClr val="EE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なサポート</a:t>
            </a:r>
          </a:p>
        </p:txBody>
      </p:sp>
      <p:sp>
        <p:nvSpPr>
          <p:cNvPr id="79" name="正方形/長方形 132"/>
          <p:cNvSpPr/>
          <p:nvPr/>
        </p:nvSpPr>
        <p:spPr>
          <a:xfrm>
            <a:off x="7565505" y="5468494"/>
            <a:ext cx="2771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80" name="正方形/長方形 133"/>
          <p:cNvSpPr/>
          <p:nvPr/>
        </p:nvSpPr>
        <p:spPr>
          <a:xfrm>
            <a:off x="7565505" y="6039153"/>
            <a:ext cx="2771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81" name="正方形/長方形 134"/>
          <p:cNvSpPr/>
          <p:nvPr/>
        </p:nvSpPr>
        <p:spPr>
          <a:xfrm>
            <a:off x="7565505" y="6608867"/>
            <a:ext cx="2771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82" name="正方形/長方形 135"/>
          <p:cNvSpPr/>
          <p:nvPr/>
        </p:nvSpPr>
        <p:spPr>
          <a:xfrm>
            <a:off x="7565505" y="7178581"/>
            <a:ext cx="2771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pic>
        <p:nvPicPr>
          <p:cNvPr id="7" name="Picture 2" descr="C:\Users\datacheck\Desktop\bb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829" y="201628"/>
            <a:ext cx="6691966" cy="5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levan\Desktop\top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943" y="-368285"/>
            <a:ext cx="9088438" cy="72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938818" y="4348122"/>
            <a:ext cx="1054100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ts val="1600"/>
              </a:lnSpc>
            </a:pPr>
            <a:endParaRPr kumimoji="1" lang="ja-JP" altLang="en-US" sz="800" dirty="0" smtClean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86650" y="4348122"/>
            <a:ext cx="1059781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ts val="1600"/>
              </a:lnSpc>
            </a:pPr>
            <a:endParaRPr kumimoji="1" lang="ja-JP" altLang="en-US" sz="800" dirty="0" smtClean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86650" y="781050"/>
            <a:ext cx="1059781" cy="866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ts val="1600"/>
              </a:lnSpc>
            </a:pPr>
            <a:endParaRPr kumimoji="1" lang="ja-JP" altLang="en-US" sz="800" dirty="0" smtClean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38818" y="781050"/>
            <a:ext cx="1054100" cy="866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ts val="1600"/>
              </a:lnSpc>
            </a:pPr>
            <a:endParaRPr kumimoji="1" lang="ja-JP" altLang="en-US" sz="800" dirty="0" smtClean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" name="Rectangle 18"/>
          <p:cNvSpPr/>
          <p:nvPr/>
        </p:nvSpPr>
        <p:spPr>
          <a:xfrm rot="21002706">
            <a:off x="354806" y="4079085"/>
            <a:ext cx="823071" cy="9769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ts val="1600"/>
              </a:lnSpc>
            </a:pPr>
            <a:endParaRPr kumimoji="1" lang="ja-JP" altLang="en-US" sz="800" dirty="0" smtClean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4" name="正方形/長方形 6"/>
          <p:cNvSpPr/>
          <p:nvPr/>
        </p:nvSpPr>
        <p:spPr>
          <a:xfrm>
            <a:off x="4407928" y="263953"/>
            <a:ext cx="66919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 smtClean="0"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GSｺﾞｼｯｸE" pitchFamily="50" charset="-128"/>
                <a:ea typeface="HGSｺﾞｼｯｸE" pitchFamily="50" charset="-128"/>
              </a:rPr>
              <a:t>万全の体制と設備で、安心・安全な ひとときのご提供をお約束します。</a:t>
            </a:r>
            <a:endParaRPr lang="ja-JP" altLang="en-US" sz="1400" b="1" dirty="0">
              <a:effectLst>
                <a:glow rad="139700">
                  <a:schemeClr val="bg1">
                    <a:alpha val="40000"/>
                  </a:schemeClr>
                </a:glow>
              </a:effectLst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14185" y="941443"/>
            <a:ext cx="18988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写真</a:t>
            </a:r>
            <a:r>
              <a:rPr lang="ja-JP" altLang="en-US" sz="1200" b="1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を</a:t>
            </a:r>
            <a:endParaRPr lang="en-US" altLang="ja-JP" sz="1200" b="1" dirty="0" smtClean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入れ</a:t>
            </a:r>
            <a:r>
              <a:rPr lang="ja-JP" altLang="en-US" sz="1200" b="1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てください</a:t>
            </a:r>
          </a:p>
        </p:txBody>
      </p:sp>
      <p:sp>
        <p:nvSpPr>
          <p:cNvPr id="83" name="Rectangle 82"/>
          <p:cNvSpPr/>
          <p:nvPr/>
        </p:nvSpPr>
        <p:spPr>
          <a:xfrm>
            <a:off x="7089027" y="994302"/>
            <a:ext cx="18988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写真</a:t>
            </a:r>
            <a:r>
              <a:rPr lang="ja-JP" altLang="en-US" sz="1200" b="1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を</a:t>
            </a:r>
            <a:endParaRPr lang="en-US" altLang="ja-JP" sz="1200" b="1" dirty="0" smtClean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入れ</a:t>
            </a:r>
            <a:r>
              <a:rPr lang="ja-JP" altLang="en-US" sz="1200" b="1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てください</a:t>
            </a:r>
          </a:p>
        </p:txBody>
      </p:sp>
      <p:sp>
        <p:nvSpPr>
          <p:cNvPr id="85" name="Rectangle 84"/>
          <p:cNvSpPr/>
          <p:nvPr/>
        </p:nvSpPr>
        <p:spPr>
          <a:xfrm rot="21040404">
            <a:off x="-184304" y="4333646"/>
            <a:ext cx="18988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050" b="1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写真</a:t>
            </a:r>
            <a:r>
              <a:rPr lang="ja-JP" altLang="en-US" sz="1050" b="1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を</a:t>
            </a:r>
            <a:endParaRPr lang="en-US" altLang="ja-JP" sz="1050" b="1" dirty="0" smtClean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  <a:p>
            <a:pPr algn="ctr"/>
            <a:r>
              <a:rPr lang="ja-JP" altLang="en-US" sz="1050" b="1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入れ</a:t>
            </a:r>
            <a:r>
              <a:rPr lang="ja-JP" altLang="en-US" sz="1050" b="1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てください</a:t>
            </a:r>
          </a:p>
        </p:txBody>
      </p:sp>
      <p:sp>
        <p:nvSpPr>
          <p:cNvPr id="86" name="Rectangle 85"/>
          <p:cNvSpPr/>
          <p:nvPr/>
        </p:nvSpPr>
        <p:spPr>
          <a:xfrm>
            <a:off x="3514185" y="4561789"/>
            <a:ext cx="18988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写真</a:t>
            </a:r>
            <a:r>
              <a:rPr lang="ja-JP" altLang="en-US" sz="1200" b="1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を</a:t>
            </a:r>
            <a:endParaRPr lang="en-US" altLang="ja-JP" sz="1200" b="1" dirty="0" smtClean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入れ</a:t>
            </a:r>
            <a:r>
              <a:rPr lang="ja-JP" altLang="en-US" sz="1200" b="1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てください</a:t>
            </a:r>
          </a:p>
        </p:txBody>
      </p:sp>
      <p:sp>
        <p:nvSpPr>
          <p:cNvPr id="87" name="Rectangle 86"/>
          <p:cNvSpPr/>
          <p:nvPr/>
        </p:nvSpPr>
        <p:spPr>
          <a:xfrm>
            <a:off x="7082752" y="4607831"/>
            <a:ext cx="18988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写真</a:t>
            </a:r>
            <a:r>
              <a:rPr lang="ja-JP" altLang="en-US" sz="1200" b="1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を</a:t>
            </a:r>
            <a:endParaRPr lang="en-US" altLang="ja-JP" sz="1200" b="1" dirty="0" smtClean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入れ</a:t>
            </a:r>
            <a:r>
              <a:rPr lang="ja-JP" altLang="en-US" sz="1200" b="1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てください</a:t>
            </a:r>
          </a:p>
        </p:txBody>
      </p:sp>
      <p:sp>
        <p:nvSpPr>
          <p:cNvPr id="13" name="Rectangle 12"/>
          <p:cNvSpPr/>
          <p:nvPr/>
        </p:nvSpPr>
        <p:spPr>
          <a:xfrm rot="21002008">
            <a:off x="450577" y="4902048"/>
            <a:ext cx="3072189" cy="91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ja-JP" altLang="en-US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900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>
        <a:spAutoFit/>
      </a:bodyPr>
      <a:lstStyle>
        <a:defPPr>
          <a:lnSpc>
            <a:spcPts val="1600"/>
          </a:lnSpc>
          <a:defRPr sz="800" dirty="0" smtClean="0">
            <a:solidFill>
              <a:srgbClr val="3E3A39"/>
            </a:solidFill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1078</Words>
  <Application>Microsoft Office PowerPoint</Application>
  <PresentationFormat>ユーザー設定</PresentationFormat>
  <Paragraphs>73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2014-07-29T12:04:24Z</dcterms:created>
  <dcterms:modified xsi:type="dcterms:W3CDTF">2014-07-29T12:04:31Z</dcterms:modified>
</cp:coreProperties>
</file>