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7B9D97"/>
    <a:srgbClr val="89A7A1"/>
    <a:srgbClr val="896545"/>
    <a:srgbClr val="DD7669"/>
    <a:srgbClr val="274B29"/>
    <a:srgbClr val="39482A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tacheck\Desktop\ChamSoc\bg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7775575" cy="1091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tacheck\Desktop\ChamSoc\b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2" y="812801"/>
            <a:ext cx="8323263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tacheck\Desktop\ChamSoc\bgg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28010"/>
            <a:ext cx="7756525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tacheck\Desktop\ChamSoc\bg-va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812800"/>
            <a:ext cx="7753350" cy="95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13901" y="1028807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>
                <a:solidFill>
                  <a:srgbClr val="E83E31"/>
                </a:solidFill>
                <a:effectLst>
                  <a:glow rad="63500">
                    <a:schemeClr val="bg1"/>
                  </a:glow>
                </a:effectLst>
                <a:latin typeface="HGSｺﾞｼｯｸE" pitchFamily="50" charset="-128"/>
                <a:ea typeface="HGSｺﾞｼｯｸE" pitchFamily="50" charset="-128"/>
              </a:rPr>
              <a:t>訪問介護</a:t>
            </a:r>
          </a:p>
        </p:txBody>
      </p:sp>
      <p:sp>
        <p:nvSpPr>
          <p:cNvPr id="7" name="Rectangle 6"/>
          <p:cNvSpPr/>
          <p:nvPr/>
        </p:nvSpPr>
        <p:spPr>
          <a:xfrm>
            <a:off x="285750" y="888939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94B4C"/>
                </a:solidFill>
                <a:latin typeface="HGSｺﾞｼｯｸE" pitchFamily="50" charset="-128"/>
                <a:ea typeface="HGSｺﾞｼｯｸE" pitchFamily="50" charset="-128"/>
              </a:rPr>
              <a:t>アスクル介護サービスの</a:t>
            </a:r>
          </a:p>
        </p:txBody>
      </p:sp>
      <p:sp>
        <p:nvSpPr>
          <p:cNvPr id="9" name="Rectangle 8"/>
          <p:cNvSpPr/>
          <p:nvPr/>
        </p:nvSpPr>
        <p:spPr>
          <a:xfrm>
            <a:off x="348454" y="2004274"/>
            <a:ext cx="7118350" cy="665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みなさまの快適な生活をお約束します</a:t>
            </a:r>
            <a:r>
              <a:rPr lang="ja-JP" altLang="en-US" sz="1600" dirty="0" smtClean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。安</a:t>
            </a:r>
            <a:r>
              <a:rPr lang="ja-JP" altLang="en-US" sz="1600" dirty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心のスタッフ体制で、ご利用者</a:t>
            </a:r>
            <a:r>
              <a:rPr lang="ja-JP" altLang="en-US" sz="1600" dirty="0" smtClean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の</a:t>
            </a:r>
            <a:endParaRPr lang="en-US" altLang="ja-JP" sz="1600" dirty="0">
              <a:solidFill>
                <a:srgbClr val="27180A"/>
              </a:solidFill>
              <a:latin typeface="HG明朝B" pitchFamily="17" charset="-128"/>
              <a:ea typeface="HG明朝B" pitchFamily="17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きめ細かいサービスと</a:t>
            </a:r>
            <a:r>
              <a:rPr lang="ja-JP" altLang="en-US" sz="1600" dirty="0" smtClean="0">
                <a:solidFill>
                  <a:srgbClr val="27180A"/>
                </a:solidFill>
                <a:latin typeface="HG明朝B" pitchFamily="17" charset="-128"/>
                <a:ea typeface="HG明朝B" pitchFamily="17" charset="-128"/>
              </a:rPr>
              <a:t>、</a:t>
            </a:r>
            <a:endParaRPr lang="ja-JP" altLang="en-US" sz="1600" dirty="0">
              <a:solidFill>
                <a:srgbClr val="27180A"/>
              </a:solidFill>
              <a:latin typeface="HG明朝B" pitchFamily="17" charset="-128"/>
              <a:ea typeface="HG明朝B" pitchFamily="17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6725" y="2743200"/>
            <a:ext cx="6858000" cy="22764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4" name="Picture 10" descr="C:\Users\datacheck\Desktop\ChamSoc\bg-va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" y="2767013"/>
            <a:ext cx="6810375" cy="42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466725" y="5215731"/>
            <a:ext cx="6858000" cy="22764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6" name="Picture 10" descr="C:\Users\datacheck\Desktop\ChamSoc\bg-va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" y="5239544"/>
            <a:ext cx="6810375" cy="42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466725" y="7704931"/>
            <a:ext cx="6858000" cy="22764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Picture 10" descr="C:\Users\datacheck\Desktop\ChamSoc\bg-va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" y="7728744"/>
            <a:ext cx="6810375" cy="42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datacheck\Desktop\ChamSoc\tit2-b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" y="2779713"/>
            <a:ext cx="1703388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1" descr="C:\Users\datacheck\Desktop\ChamSoc\tit2-b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" y="5253831"/>
            <a:ext cx="1703388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1" descr="C:\Users\datacheck\Desktop\ChamSoc\tit2-b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" y="7743031"/>
            <a:ext cx="1703388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956012" y="272891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明朝E" pitchFamily="18" charset="-128"/>
                <a:ea typeface="HGP明朝E" pitchFamily="18" charset="-128"/>
              </a:rPr>
              <a:t>生活援助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56012" y="523001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明朝E" pitchFamily="18" charset="-128"/>
                <a:ea typeface="HGP明朝E" pitchFamily="18" charset="-128"/>
              </a:rPr>
              <a:t>身体介護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5200" y="7711251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明朝E" pitchFamily="18" charset="-128"/>
                <a:ea typeface="HGP明朝E" pitchFamily="18" charset="-128"/>
              </a:rPr>
              <a:t>サービス料金表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18700" y="3237185"/>
            <a:ext cx="47524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600" dirty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ケアスタッフがご利用者様に代わって、日</a:t>
            </a:r>
            <a:r>
              <a:rPr lang="ja-JP" altLang="ja-JP" sz="1600" dirty="0" smtClean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常</a:t>
            </a:r>
            <a:r>
              <a:rPr lang="en-US" altLang="ja-JP" sz="1600" dirty="0" smtClean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 </a:t>
            </a:r>
            <a:r>
              <a:rPr lang="ja-JP" altLang="ja-JP" sz="1600" dirty="0" smtClean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生</a:t>
            </a:r>
            <a:r>
              <a:rPr lang="ja-JP" altLang="ja-JP" sz="1600" dirty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活のあらゆるサポートを行います。</a:t>
            </a:r>
          </a:p>
          <a:p>
            <a:r>
              <a:rPr lang="en-US" altLang="ja-JP" sz="1600" dirty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 </a:t>
            </a:r>
            <a:endParaRPr lang="ja-JP" altLang="ja-JP" sz="1600" dirty="0">
              <a:solidFill>
                <a:srgbClr val="27180A"/>
              </a:solidFill>
              <a:latin typeface="HGP明朝E" pitchFamily="18" charset="-128"/>
              <a:ea typeface="HGP明朝E" pitchFamily="18" charset="-128"/>
            </a:endParaRPr>
          </a:p>
        </p:txBody>
      </p:sp>
      <p:pic>
        <p:nvPicPr>
          <p:cNvPr id="1037" name="Picture 13" descr="C:\Users\datacheck\Desktop\ChamSoc\soc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00" y="3899380"/>
            <a:ext cx="3252429" cy="5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datacheck\Desktop\ChamSoc\tit-b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791982"/>
            <a:ext cx="1330325" cy="26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951286" y="3772484"/>
            <a:ext cx="1180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明朝E" pitchFamily="18" charset="-128"/>
                <a:ea typeface="HGP明朝E" pitchFamily="18" charset="-128"/>
              </a:rPr>
              <a:t>サービス内容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14467" y="4177407"/>
            <a:ext cx="4560888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600" dirty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掃除、調理、買い物、衣類の洗濯・アイロンがけ、整理整頓、薬の受け取り、安否の報告</a:t>
            </a:r>
          </a:p>
          <a:p>
            <a:r>
              <a:rPr lang="en-US" altLang="ja-JP" sz="1600" dirty="0">
                <a:solidFill>
                  <a:srgbClr val="27180A"/>
                </a:solidFill>
                <a:latin typeface="HGP明朝E" pitchFamily="18" charset="-128"/>
                <a:ea typeface="HGP明朝E" pitchFamily="18" charset="-128"/>
              </a:rPr>
              <a:t> </a:t>
            </a:r>
            <a:endParaRPr lang="ja-JP" altLang="ja-JP" sz="1600" dirty="0">
              <a:solidFill>
                <a:srgbClr val="27180A"/>
              </a:solidFill>
              <a:latin typeface="HGP明朝E" pitchFamily="18" charset="-128"/>
              <a:ea typeface="HGP明朝E" pitchFamily="18" charset="-128"/>
            </a:endParaRPr>
          </a:p>
          <a:p>
            <a:pPr>
              <a:lnSpc>
                <a:spcPts val="1600"/>
              </a:lnSpc>
            </a:pPr>
            <a:endParaRPr lang="ja-JP" altLang="en-US" sz="1600" dirty="0">
              <a:solidFill>
                <a:srgbClr val="27180A"/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8096" y="5765682"/>
            <a:ext cx="475242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latin typeface="HGP明朝E" pitchFamily="18" charset="-128"/>
                <a:ea typeface="HGP明朝E" pitchFamily="18" charset="-128"/>
              </a:rPr>
              <a:t>食事・排泄・歩行など、生活の介助が必要な方のお手伝いをケアスタッフが行います。</a:t>
            </a:r>
          </a:p>
        </p:txBody>
      </p:sp>
      <p:pic>
        <p:nvPicPr>
          <p:cNvPr id="43" name="Picture 13" descr="C:\Users\datacheck\Desktop\ChamSoc\soc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96" y="6413363"/>
            <a:ext cx="3252429" cy="5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4" descr="C:\Users\datacheck\Desktop\ChamSoc\tit-b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96" y="6305965"/>
            <a:ext cx="1330325" cy="26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4020682" y="6286467"/>
            <a:ext cx="1180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明朝E" pitchFamily="18" charset="-128"/>
                <a:ea typeface="HGP明朝E" pitchFamily="18" charset="-128"/>
              </a:rPr>
              <a:t>サービス内容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83863" y="6749446"/>
            <a:ext cx="456088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latin typeface="HGP明朝E" pitchFamily="18" charset="-128"/>
                <a:ea typeface="HGP明朝E" pitchFamily="18" charset="-128"/>
              </a:rPr>
              <a:t>食事の介助、排泄の介助、歩行の介助、通院や服薬の介助、外出の介助、入浴の介助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40239"/>
              </p:ext>
            </p:extLst>
          </p:nvPr>
        </p:nvGraphicFramePr>
        <p:xfrm>
          <a:off x="706972" y="8302171"/>
          <a:ext cx="3313710" cy="1524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104570"/>
                <a:gridCol w="1104570"/>
                <a:gridCol w="1104570"/>
              </a:tblGrid>
              <a:tr h="38100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D011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D011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1022343" y="8266906"/>
            <a:ext cx="9048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 smtClean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時間</a:t>
            </a:r>
            <a:r>
              <a:rPr lang="ja-JP" altLang="en-US" sz="1100" dirty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／</a:t>
            </a:r>
          </a:p>
          <a:p>
            <a:r>
              <a:rPr lang="ja-JP" altLang="en-US" sz="1100" dirty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サービス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117705" y="8266112"/>
            <a:ext cx="9048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身体</a:t>
            </a:r>
          </a:p>
          <a:p>
            <a:r>
              <a:rPr lang="ja-JP" altLang="en-US" sz="1100" dirty="0" smtClean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介護</a:t>
            </a:r>
            <a:endParaRPr lang="ja-JP" altLang="en-US" sz="1100" dirty="0">
              <a:solidFill>
                <a:srgbClr val="E94B4C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09925" y="8266906"/>
            <a:ext cx="38862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生活</a:t>
            </a:r>
          </a:p>
          <a:p>
            <a:r>
              <a:rPr lang="ja-JP" altLang="en-US" sz="1100" dirty="0">
                <a:solidFill>
                  <a:srgbClr val="E94B4C"/>
                </a:solidFill>
                <a:latin typeface="HGS明朝E" pitchFamily="18" charset="-128"/>
                <a:ea typeface="HGS明朝E" pitchFamily="18" charset="-128"/>
              </a:rPr>
              <a:t>援助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39989" y="8754793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分未満</a:t>
            </a:r>
          </a:p>
        </p:txBody>
      </p:sp>
      <p:sp>
        <p:nvSpPr>
          <p:cNvPr id="54" name="正方形/長方形 33"/>
          <p:cNvSpPr/>
          <p:nvPr/>
        </p:nvSpPr>
        <p:spPr>
          <a:xfrm>
            <a:off x="2078025" y="8762254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sp>
        <p:nvSpPr>
          <p:cNvPr id="55" name="正方形/長方形 29"/>
          <p:cNvSpPr/>
          <p:nvPr/>
        </p:nvSpPr>
        <p:spPr>
          <a:xfrm>
            <a:off x="3164307" y="876285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sp>
        <p:nvSpPr>
          <p:cNvPr id="56" name="正方形/長方形 27"/>
          <p:cNvSpPr/>
          <p:nvPr/>
        </p:nvSpPr>
        <p:spPr>
          <a:xfrm>
            <a:off x="913539" y="9033985"/>
            <a:ext cx="8233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分</a:t>
            </a:r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〜</a:t>
            </a:r>
          </a:p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分未満</a:t>
            </a:r>
          </a:p>
        </p:txBody>
      </p:sp>
      <p:sp>
        <p:nvSpPr>
          <p:cNvPr id="57" name="正方形/長方形 30"/>
          <p:cNvSpPr/>
          <p:nvPr/>
        </p:nvSpPr>
        <p:spPr>
          <a:xfrm>
            <a:off x="2078025" y="9132204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pic>
        <p:nvPicPr>
          <p:cNvPr id="1048" name="Picture 24" descr="C:\Users\datacheck\Desktop\footer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0248900"/>
            <a:ext cx="7766050" cy="66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正方形/長方形 32"/>
          <p:cNvSpPr/>
          <p:nvPr/>
        </p:nvSpPr>
        <p:spPr>
          <a:xfrm>
            <a:off x="3164306" y="9118623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sp>
        <p:nvSpPr>
          <p:cNvPr id="59" name="正方形/長方形 26"/>
          <p:cNvSpPr/>
          <p:nvPr/>
        </p:nvSpPr>
        <p:spPr>
          <a:xfrm>
            <a:off x="917912" y="9411514"/>
            <a:ext cx="13420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分</a:t>
            </a:r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〜</a:t>
            </a:r>
          </a:p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分未満</a:t>
            </a:r>
          </a:p>
        </p:txBody>
      </p:sp>
      <p:sp>
        <p:nvSpPr>
          <p:cNvPr id="60" name="正方形/長方形 28"/>
          <p:cNvSpPr/>
          <p:nvPr/>
        </p:nvSpPr>
        <p:spPr>
          <a:xfrm>
            <a:off x="2078025" y="9496152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sp>
        <p:nvSpPr>
          <p:cNvPr id="61" name="正方形/長方形 31"/>
          <p:cNvSpPr/>
          <p:nvPr/>
        </p:nvSpPr>
        <p:spPr>
          <a:xfrm>
            <a:off x="3164307" y="9525398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000</a:t>
            </a:r>
            <a:r>
              <a:rPr lang="ja-JP" altLang="en-US" sz="1100" dirty="0">
                <a:solidFill>
                  <a:srgbClr val="27180A"/>
                </a:solidFill>
                <a:latin typeface="HGS明朝E" pitchFamily="18" charset="-128"/>
                <a:ea typeface="HGS明朝E" pitchFamily="18" charset="-128"/>
              </a:rPr>
              <a:t>円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370034" y="8286602"/>
            <a:ext cx="2571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※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上記料金は日中（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〜00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時）のサービス料金です。夜間（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〜00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時）、早朝（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</a:t>
            </a:r>
            <a:r>
              <a:rPr lang="en-US" altLang="ja-JP" sz="1100" dirty="0">
                <a:latin typeface="HGS明朝E" pitchFamily="18" charset="-128"/>
                <a:ea typeface="HGS明朝E" pitchFamily="18" charset="-128"/>
              </a:rPr>
              <a:t>〜00</a:t>
            </a:r>
            <a:r>
              <a:rPr lang="ja-JP" altLang="en-US" sz="1100" dirty="0">
                <a:latin typeface="HGS明朝E" pitchFamily="18" charset="-128"/>
                <a:ea typeface="HGS明朝E" pitchFamily="18" charset="-128"/>
              </a:rPr>
              <a:t>時）では料金が異なります。</a:t>
            </a:r>
          </a:p>
        </p:txBody>
      </p:sp>
      <p:pic>
        <p:nvPicPr>
          <p:cNvPr id="1044" name="Picture 20" descr="C:\Users\datacheck\Desktop\名称未設定 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" y="8495873"/>
            <a:ext cx="4021072" cy="402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datacheck\Desktop\Cute\hoa (2)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528" y="8316617"/>
            <a:ext cx="195219" cy="19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正方形/長方形 45"/>
          <p:cNvSpPr/>
          <p:nvPr/>
        </p:nvSpPr>
        <p:spPr>
          <a:xfrm>
            <a:off x="1593692" y="10010754"/>
            <a:ext cx="185854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zh-TW" sz="700" dirty="0" smtClean="0">
                <a:latin typeface="HG正楷書体-PRO" pitchFamily="66" charset="-128"/>
                <a:ea typeface="HG正楷書体-PRO" pitchFamily="66" charset="-128"/>
              </a:rPr>
              <a:t>〒</a:t>
            </a:r>
            <a:r>
              <a:rPr lang="en-US" altLang="zh-TW" sz="700" dirty="0">
                <a:latin typeface="HG正楷書体-PRO" pitchFamily="66" charset="-128"/>
                <a:ea typeface="HG正楷書体-PRO" pitchFamily="66" charset="-128"/>
              </a:rPr>
              <a:t>135-0061</a:t>
            </a:r>
          </a:p>
          <a:p>
            <a:pPr>
              <a:lnSpc>
                <a:spcPts val="900"/>
              </a:lnSpc>
            </a:pPr>
            <a:r>
              <a:rPr lang="zh-TW" altLang="en-US" sz="700" dirty="0">
                <a:latin typeface="HG正楷書体-PRO" pitchFamily="66" charset="-128"/>
                <a:ea typeface="HG正楷書体-PRO" pitchFamily="66" charset="-128"/>
              </a:rPr>
              <a:t>東京都江東区豊洲</a:t>
            </a:r>
            <a:r>
              <a:rPr lang="en-US" altLang="zh-TW" sz="700" dirty="0">
                <a:latin typeface="HG正楷書体-PRO" pitchFamily="66" charset="-128"/>
                <a:ea typeface="HG正楷書体-PRO" pitchFamily="66" charset="-128"/>
              </a:rPr>
              <a:t>3-2-3</a:t>
            </a:r>
          </a:p>
          <a:p>
            <a:pPr>
              <a:lnSpc>
                <a:spcPts val="900"/>
              </a:lnSpc>
            </a:pPr>
            <a:r>
              <a:rPr lang="en-US" altLang="zh-TW" sz="700" dirty="0">
                <a:latin typeface="HG正楷書体-PRO" pitchFamily="66" charset="-128"/>
                <a:ea typeface="HG正楷書体-PRO" pitchFamily="66" charset="-128"/>
              </a:rPr>
              <a:t>FAX 03-1234-1112</a:t>
            </a:r>
            <a:r>
              <a:rPr lang="zh-TW" altLang="en-US" sz="700" dirty="0">
                <a:latin typeface="HG正楷書体-PRO" pitchFamily="66" charset="-128"/>
                <a:ea typeface="HG正楷書体-PRO" pitchFamily="66" charset="-128"/>
              </a:rPr>
              <a:t>　（代表者名：鈴木健太）</a:t>
            </a:r>
          </a:p>
          <a:p>
            <a:pPr>
              <a:lnSpc>
                <a:spcPts val="900"/>
              </a:lnSpc>
            </a:pPr>
            <a:r>
              <a:rPr lang="en-US" altLang="zh-TW" sz="700" dirty="0">
                <a:latin typeface="HG正楷書体-PRO" pitchFamily="66" charset="-128"/>
                <a:ea typeface="HG正楷書体-PRO" pitchFamily="66" charset="-128"/>
              </a:rPr>
              <a:t>http://www.askult.com/</a:t>
            </a:r>
            <a:endParaRPr lang="ja-JP" altLang="en-US" sz="700" dirty="0">
              <a:latin typeface="HG正楷書体-PRO" pitchFamily="66" charset="-128"/>
              <a:ea typeface="HG正楷書体-PRO" pitchFamily="66" charset="-128"/>
            </a:endParaRPr>
          </a:p>
        </p:txBody>
      </p:sp>
      <p:pic>
        <p:nvPicPr>
          <p:cNvPr id="1045" name="Picture 21" descr="C:\Users\datacheck\Desktop\ChamSoc\bg13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615" y="10474794"/>
            <a:ext cx="1546225" cy="2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datacheck\Desktop\名称未設定-3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407" y="10490896"/>
            <a:ext cx="1499985" cy="25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5631757" y="10449100"/>
            <a:ext cx="17776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/>
              <a:t>TEL  03-1234-1111</a:t>
            </a:r>
            <a:endParaRPr lang="ja-JP" altLang="en-US" sz="1400" dirty="0"/>
          </a:p>
        </p:txBody>
      </p:sp>
      <p:pic>
        <p:nvPicPr>
          <p:cNvPr id="1047" name="Picture 23" descr="C:\Users\datacheck\Desktop\yeah_burger_talk_bubble_logoのコピー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47368" y="9989764"/>
            <a:ext cx="638042" cy="6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4706331" y="10079451"/>
            <a:ext cx="10639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お気軽に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ご相談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ください</a:t>
            </a:r>
          </a:p>
        </p:txBody>
      </p:sp>
      <p:sp>
        <p:nvSpPr>
          <p:cNvPr id="3" name="Oval 2"/>
          <p:cNvSpPr/>
          <p:nvPr/>
        </p:nvSpPr>
        <p:spPr>
          <a:xfrm>
            <a:off x="5444751" y="812801"/>
            <a:ext cx="1555606" cy="9524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1200" dirty="0"/>
          </a:p>
        </p:txBody>
      </p:sp>
      <p:sp>
        <p:nvSpPr>
          <p:cNvPr id="4" name="Rounded Rectangle 3"/>
          <p:cNvSpPr/>
          <p:nvPr/>
        </p:nvSpPr>
        <p:spPr>
          <a:xfrm>
            <a:off x="5655758" y="3249885"/>
            <a:ext cx="1492082" cy="16904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1500" dirty="0"/>
          </a:p>
        </p:txBody>
      </p:sp>
      <p:sp>
        <p:nvSpPr>
          <p:cNvPr id="62" name="Rounded Rectangle 61"/>
          <p:cNvSpPr/>
          <p:nvPr/>
        </p:nvSpPr>
        <p:spPr>
          <a:xfrm>
            <a:off x="5655758" y="5732652"/>
            <a:ext cx="1492082" cy="16904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05918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332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2014-07-29T12:15:42Z</dcterms:created>
  <dcterms:modified xsi:type="dcterms:W3CDTF">2014-07-29T12:15:53Z</dcterms:modified>
</cp:coreProperties>
</file>