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7C9DD"/>
    <a:srgbClr val="00A0E9"/>
    <a:srgbClr val="E4007F"/>
    <a:srgbClr val="956134"/>
    <a:srgbClr val="F39700"/>
    <a:srgbClr val="906E30"/>
    <a:srgbClr val="A4723A"/>
    <a:srgbClr val="664724"/>
    <a:srgbClr val="645226"/>
    <a:srgbClr val="64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-1734" y="-72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2014/8/1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正方形/長方形 79"/>
          <p:cNvSpPr/>
          <p:nvPr/>
        </p:nvSpPr>
        <p:spPr>
          <a:xfrm>
            <a:off x="-43542" y="0"/>
            <a:ext cx="7775575" cy="10907713"/>
          </a:xfrm>
          <a:prstGeom prst="rect">
            <a:avLst/>
          </a:prstGeom>
          <a:solidFill>
            <a:srgbClr val="F7C9D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正方形/長方形 27"/>
          <p:cNvSpPr/>
          <p:nvPr/>
        </p:nvSpPr>
        <p:spPr>
          <a:xfrm>
            <a:off x="0" y="-23239"/>
            <a:ext cx="7775575" cy="5477096"/>
          </a:xfrm>
          <a:prstGeom prst="rect">
            <a:avLst/>
          </a:prstGeom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r"/>
            <a:r>
              <a:rPr kumimoji="1" lang="ja-JP" altLang="en-US" sz="3200" dirty="0" smtClean="0">
                <a:solidFill>
                  <a:schemeClr val="bg2">
                    <a:lumMod val="10000"/>
                  </a:schemeClr>
                </a:solidFill>
              </a:rPr>
              <a:t>写真を入れてください</a:t>
            </a:r>
            <a:endParaRPr kumimoji="1" lang="ja-JP" altLang="en-US" sz="3200" dirty="0">
              <a:solidFill>
                <a:schemeClr val="bg2">
                  <a:lumMod val="10000"/>
                </a:schemeClr>
              </a:solidFill>
            </a:endParaRPr>
          </a:p>
        </p:txBody>
      </p:sp>
      <p:pic>
        <p:nvPicPr>
          <p:cNvPr id="2" name="Picture 4" descr="C:\Users\vanfu-vos-01\Desktop\牧野work\@@@進行中@@@\ADP\49_七五三\イラレ\png\49_イラスト.png"/>
          <p:cNvPicPr>
            <a:picLocks noChangeAspect="1" noChangeArrowheads="1"/>
          </p:cNvPicPr>
          <p:nvPr/>
        </p:nvPicPr>
        <p:blipFill rotWithShape="1">
          <a:blip r:embed="rId2" cstate="print"/>
          <a:srcRect l="10979" t="6518" r="5541" b="12105"/>
          <a:stretch/>
        </p:blipFill>
        <p:spPr bwMode="auto">
          <a:xfrm>
            <a:off x="-91654" y="-90760"/>
            <a:ext cx="7920880" cy="11089232"/>
          </a:xfrm>
          <a:prstGeom prst="rect">
            <a:avLst/>
          </a:prstGeom>
          <a:noFill/>
        </p:spPr>
      </p:pic>
      <p:sp>
        <p:nvSpPr>
          <p:cNvPr id="73" name="円/楕円 72"/>
          <p:cNvSpPr/>
          <p:nvPr/>
        </p:nvSpPr>
        <p:spPr>
          <a:xfrm>
            <a:off x="4602480" y="4457700"/>
            <a:ext cx="1920240" cy="1920240"/>
          </a:xfrm>
          <a:prstGeom prst="ellipse">
            <a:avLst/>
          </a:prstGeom>
          <a:solidFill>
            <a:srgbClr val="00A0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円/楕円 77"/>
          <p:cNvSpPr/>
          <p:nvPr/>
        </p:nvSpPr>
        <p:spPr>
          <a:xfrm>
            <a:off x="5577840" y="6461760"/>
            <a:ext cx="1920240" cy="1920240"/>
          </a:xfrm>
          <a:prstGeom prst="ellipse">
            <a:avLst/>
          </a:prstGeom>
          <a:solidFill>
            <a:srgbClr val="00A0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9" name="円/楕円 78"/>
          <p:cNvSpPr/>
          <p:nvPr/>
        </p:nvSpPr>
        <p:spPr>
          <a:xfrm>
            <a:off x="3238500" y="7612380"/>
            <a:ext cx="1920240" cy="1920240"/>
          </a:xfrm>
          <a:prstGeom prst="ellipse">
            <a:avLst/>
          </a:prstGeom>
          <a:solidFill>
            <a:srgbClr val="00A0E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角丸四角形 64"/>
          <p:cNvSpPr/>
          <p:nvPr/>
        </p:nvSpPr>
        <p:spPr>
          <a:xfrm>
            <a:off x="471488" y="9715501"/>
            <a:ext cx="1857375" cy="133350"/>
          </a:xfrm>
          <a:prstGeom prst="roundRect">
            <a:avLst>
              <a:gd name="adj" fmla="val 30952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円/楕円 29"/>
          <p:cNvSpPr/>
          <p:nvPr/>
        </p:nvSpPr>
        <p:spPr>
          <a:xfrm>
            <a:off x="5280487" y="4556223"/>
            <a:ext cx="564417" cy="56441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1267992" y="1178057"/>
            <a:ext cx="1723549" cy="4679403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lang="ja-JP" altLang="en-US" sz="10000" dirty="0" smtClean="0">
                <a:solidFill>
                  <a:schemeClr val="bg1"/>
                </a:solidFill>
                <a:latin typeface="HGP教科書体" pitchFamily="18" charset="-128"/>
                <a:ea typeface="HGP教科書体" pitchFamily="18" charset="-128"/>
              </a:rPr>
              <a:t>七五三</a:t>
            </a:r>
            <a:endParaRPr kumimoji="1" lang="ja-JP" altLang="en-US" sz="10000" dirty="0">
              <a:solidFill>
                <a:schemeClr val="bg1"/>
              </a:solidFill>
              <a:latin typeface="HGP教科書体" pitchFamily="18" charset="-128"/>
              <a:ea typeface="HGP教科書体" pitchFamily="18" charset="-128"/>
            </a:endParaRPr>
          </a:p>
        </p:txBody>
      </p:sp>
      <p:sp>
        <p:nvSpPr>
          <p:cNvPr id="47" name="角丸四角形 46"/>
          <p:cNvSpPr/>
          <p:nvPr/>
        </p:nvSpPr>
        <p:spPr>
          <a:xfrm>
            <a:off x="469900" y="5822950"/>
            <a:ext cx="3676650" cy="355600"/>
          </a:xfrm>
          <a:prstGeom prst="roundRect">
            <a:avLst/>
          </a:prstGeom>
          <a:solidFill>
            <a:srgbClr val="E4007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304848" y="6238725"/>
            <a:ext cx="4337002" cy="13792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500"/>
              </a:lnSpc>
            </a:pP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・七才</a:t>
            </a:r>
            <a:r>
              <a:rPr lang="en-US" altLang="ja-JP" sz="2428" dirty="0" smtClean="0">
                <a:latin typeface="HG丸ｺﾞｼｯｸM-PRO" pitchFamily="50" charset="-128"/>
                <a:ea typeface="HG丸ｺﾞｼｯｸM-PRO" pitchFamily="50" charset="-128"/>
              </a:rPr>
              <a:t>14,000</a:t>
            </a: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円</a:t>
            </a:r>
          </a:p>
          <a:p>
            <a:pPr>
              <a:lnSpc>
                <a:spcPts val="3500"/>
              </a:lnSpc>
            </a:pP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・五才</a:t>
            </a:r>
            <a:r>
              <a:rPr lang="en-US" altLang="ja-JP" sz="2428" dirty="0" smtClean="0">
                <a:latin typeface="HG丸ｺﾞｼｯｸM-PRO" pitchFamily="50" charset="-128"/>
                <a:ea typeface="HG丸ｺﾞｼｯｸM-PRO" pitchFamily="50" charset="-128"/>
              </a:rPr>
              <a:t>10,000</a:t>
            </a: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円</a:t>
            </a:r>
          </a:p>
          <a:p>
            <a:pPr>
              <a:lnSpc>
                <a:spcPts val="3500"/>
              </a:lnSpc>
            </a:pP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・三才</a:t>
            </a:r>
            <a:r>
              <a:rPr lang="en-US" altLang="ja-JP" sz="2428" dirty="0" smtClean="0">
                <a:latin typeface="HG丸ｺﾞｼｯｸM-PRO" pitchFamily="50" charset="-128"/>
                <a:ea typeface="HG丸ｺﾞｼｯｸM-PRO" pitchFamily="50" charset="-128"/>
              </a:rPr>
              <a:t>8,000</a:t>
            </a:r>
            <a:r>
              <a:rPr lang="ja-JP" altLang="en-US" sz="2428" dirty="0" smtClean="0">
                <a:latin typeface="HG丸ｺﾞｼｯｸM-PRO" pitchFamily="50" charset="-128"/>
                <a:ea typeface="HG丸ｺﾞｼｯｸM-PRO" pitchFamily="50" charset="-128"/>
              </a:rPr>
              <a:t>円</a:t>
            </a:r>
            <a:endParaRPr kumimoji="1" lang="ja-JP" altLang="en-US" sz="2428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69900" y="5825975"/>
            <a:ext cx="3683000" cy="3744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200"/>
              </a:lnSpc>
            </a:pPr>
            <a:r>
              <a:rPr lang="ja-JP" altLang="en-US" sz="2069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ヘアセット・メイク・着付け</a:t>
            </a:r>
            <a:endParaRPr kumimoji="1" lang="ja-JP" altLang="en-US" sz="2069" dirty="0">
              <a:solidFill>
                <a:schemeClr val="bg1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374698" y="9312125"/>
            <a:ext cx="2368502" cy="3640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766" dirty="0" err="1" smtClean="0">
                <a:latin typeface="HG丸ｺﾞｼｯｸM-PRO" pitchFamily="50" charset="-128"/>
                <a:ea typeface="HG丸ｺﾞｼｯｸM-PRO" pitchFamily="50" charset="-128"/>
              </a:rPr>
              <a:t>Hair&amp;Make</a:t>
            </a:r>
            <a:r>
              <a:rPr lang="en-US" altLang="ja-JP" sz="1766" dirty="0" smtClean="0">
                <a:latin typeface="HG丸ｺﾞｼｯｸM-PRO" pitchFamily="50" charset="-128"/>
                <a:ea typeface="HG丸ｺﾞｼｯｸM-PRO" pitchFamily="50" charset="-128"/>
              </a:rPr>
              <a:t> ASKUL</a:t>
            </a:r>
            <a:endParaRPr kumimoji="1" lang="ja-JP" altLang="en-US" sz="1766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374698" y="9826475"/>
            <a:ext cx="2368502" cy="3371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591" dirty="0" smtClean="0">
                <a:latin typeface="HG丸ｺﾞｼｯｸM-PRO" pitchFamily="50" charset="-128"/>
                <a:ea typeface="HG丸ｺﾞｼｯｸM-PRO" pitchFamily="50" charset="-128"/>
              </a:rPr>
              <a:t>TEL.03-1234-1111</a:t>
            </a:r>
            <a:endParaRPr kumimoji="1" lang="ja-JP" altLang="en-US" sz="1591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374698" y="10150320"/>
            <a:ext cx="2368502" cy="331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950"/>
              </a:lnSpc>
            </a:pPr>
            <a:r>
              <a:rPr lang="ja-JP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営業時間：</a:t>
            </a:r>
            <a:r>
              <a:rPr lang="en-US" altLang="ja-JP" sz="700" dirty="0" smtClean="0">
                <a:latin typeface="HG丸ｺﾞｼｯｸM-PRO" pitchFamily="50" charset="-128"/>
                <a:ea typeface="HG丸ｺﾞｼｯｸM-PRO" pitchFamily="50" charset="-128"/>
              </a:rPr>
              <a:t>10:00-19:00</a:t>
            </a:r>
          </a:p>
          <a:p>
            <a:pPr>
              <a:lnSpc>
                <a:spcPts val="950"/>
              </a:lnSpc>
            </a:pPr>
            <a:r>
              <a:rPr lang="zh-TW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〒</a:t>
            </a:r>
            <a:r>
              <a:rPr lang="en-US" altLang="zh-TW" sz="700" dirty="0" smtClean="0">
                <a:latin typeface="HG丸ｺﾞｼｯｸM-PRO" pitchFamily="50" charset="-128"/>
                <a:ea typeface="HG丸ｺﾞｼｯｸM-PRO" pitchFamily="50" charset="-128"/>
              </a:rPr>
              <a:t>135-0061 </a:t>
            </a:r>
            <a:r>
              <a:rPr lang="zh-TW" altLang="en-US" sz="700" dirty="0" smtClean="0">
                <a:latin typeface="HG丸ｺﾞｼｯｸM-PRO" pitchFamily="50" charset="-128"/>
                <a:ea typeface="HG丸ｺﾞｼｯｸM-PRO" pitchFamily="50" charset="-128"/>
              </a:rPr>
              <a:t>東京都江東区豊洲</a:t>
            </a:r>
            <a:r>
              <a:rPr lang="en-US" altLang="zh-TW" sz="700" dirty="0" smtClean="0">
                <a:latin typeface="HG丸ｺﾞｼｯｸM-PRO" pitchFamily="50" charset="-128"/>
                <a:ea typeface="HG丸ｺﾞｼｯｸM-PRO" pitchFamily="50" charset="-128"/>
              </a:rPr>
              <a:t>3-2-3</a:t>
            </a:r>
            <a:endParaRPr kumimoji="1" lang="ja-JP" altLang="en-US" sz="700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474709" y="9685239"/>
            <a:ext cx="1897015" cy="2205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950"/>
              </a:lnSpc>
            </a:pPr>
            <a:r>
              <a:rPr lang="ja-JP" altLang="en-US" sz="732" dirty="0" smtClean="0">
                <a:latin typeface="HG丸ｺﾞｼｯｸM-PRO" pitchFamily="50" charset="-128"/>
                <a:ea typeface="HG丸ｺﾞｼｯｸM-PRO" pitchFamily="50" charset="-128"/>
              </a:rPr>
              <a:t>ご予約・お問い合わせはお気軽にどうぞ</a:t>
            </a:r>
            <a:endParaRPr kumimoji="1" lang="ja-JP" altLang="en-US" sz="732" dirty="0"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6" name="正方形/長方形 65"/>
          <p:cNvSpPr/>
          <p:nvPr/>
        </p:nvSpPr>
        <p:spPr>
          <a:xfrm>
            <a:off x="469734" y="8001000"/>
            <a:ext cx="1679106" cy="121158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2" tIns="45711" rIns="91422" bIns="45711"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471003" y="8314615"/>
            <a:ext cx="1662597" cy="477035"/>
          </a:xfrm>
          <a:prstGeom prst="rect">
            <a:avLst/>
          </a:prstGeom>
          <a:noFill/>
        </p:spPr>
        <p:txBody>
          <a:bodyPr wrap="square" lIns="91422" tIns="45711" rIns="91422" bIns="45711" rtlCol="0">
            <a:spAutoFit/>
          </a:bodyPr>
          <a:lstStyle/>
          <a:p>
            <a:pPr algn="ctr">
              <a:lnSpc>
                <a:spcPts val="2975"/>
              </a:lnSpc>
            </a:pPr>
            <a:r>
              <a:rPr lang="ja-JP" altLang="en-US" sz="1100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地図入る</a:t>
            </a:r>
            <a:endParaRPr lang="ja-JP" altLang="en-US" sz="1100" dirty="0">
              <a:solidFill>
                <a:schemeClr val="bg1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4587240" y="5255745"/>
            <a:ext cx="1950720" cy="7463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アットホームな雰囲気で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リラックスして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ご利用いただけます。</a:t>
            </a:r>
            <a:endParaRPr kumimoji="1" lang="ja-JP" altLang="en-US" sz="1134" dirty="0">
              <a:solidFill>
                <a:schemeClr val="bg1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5593080" y="7175985"/>
            <a:ext cx="1950720" cy="9344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数ある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ヘア・メイクの中から、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お似合いの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スタイルをご提案。</a:t>
            </a:r>
            <a:endParaRPr kumimoji="1" lang="ja-JP" altLang="en-US" sz="1134" dirty="0">
              <a:solidFill>
                <a:schemeClr val="bg1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3261360" y="8433285"/>
            <a:ext cx="1950720" cy="7164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お母さんの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着付け・アップも</a:t>
            </a:r>
          </a:p>
          <a:p>
            <a:pPr algn="ctr">
              <a:lnSpc>
                <a:spcPts val="1700"/>
              </a:lnSpc>
            </a:pPr>
            <a:r>
              <a:rPr lang="ja-JP" altLang="en-US" sz="1134" dirty="0" smtClean="0">
                <a:solidFill>
                  <a:schemeClr val="bg1"/>
                </a:solidFill>
                <a:latin typeface="HG丸ｺﾞｼｯｸM-PRO" pitchFamily="50" charset="-128"/>
                <a:ea typeface="HG丸ｺﾞｼｯｸM-PRO" pitchFamily="50" charset="-128"/>
              </a:rPr>
              <a:t>承ります。</a:t>
            </a:r>
            <a:endParaRPr kumimoji="1" lang="ja-JP" altLang="en-US" sz="1134" dirty="0">
              <a:solidFill>
                <a:schemeClr val="bg1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5265420" y="4524225"/>
            <a:ext cx="586740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ja-JP" altLang="en-US" sz="1134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特 徴</a:t>
            </a:r>
          </a:p>
          <a:p>
            <a:pPr algn="ctr">
              <a:lnSpc>
                <a:spcPts val="2000"/>
              </a:lnSpc>
            </a:pPr>
            <a:r>
              <a:rPr lang="en-US" altLang="ja-JP" sz="2000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1</a:t>
            </a:r>
            <a:endParaRPr kumimoji="1" lang="ja-JP" altLang="en-US" sz="2000" dirty="0">
              <a:solidFill>
                <a:srgbClr val="00A0E9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74" name="円/楕円 73"/>
          <p:cNvSpPr/>
          <p:nvPr/>
        </p:nvSpPr>
        <p:spPr>
          <a:xfrm>
            <a:off x="6240607" y="6575523"/>
            <a:ext cx="564417" cy="56441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6225540" y="6543525"/>
            <a:ext cx="586740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ja-JP" altLang="en-US" sz="1134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特 徴</a:t>
            </a:r>
          </a:p>
          <a:p>
            <a:pPr algn="ctr">
              <a:lnSpc>
                <a:spcPts val="2000"/>
              </a:lnSpc>
            </a:pPr>
            <a:r>
              <a:rPr lang="en-US" altLang="ja-JP" sz="2000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2</a:t>
            </a:r>
            <a:endParaRPr kumimoji="1" lang="ja-JP" altLang="en-US" sz="2000" dirty="0">
              <a:solidFill>
                <a:srgbClr val="00A0E9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sp>
        <p:nvSpPr>
          <p:cNvPr id="76" name="円/楕円 75"/>
          <p:cNvSpPr/>
          <p:nvPr/>
        </p:nvSpPr>
        <p:spPr>
          <a:xfrm>
            <a:off x="3946987" y="7733763"/>
            <a:ext cx="564417" cy="56441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テキスト ボックス 76"/>
          <p:cNvSpPr txBox="1"/>
          <p:nvPr/>
        </p:nvSpPr>
        <p:spPr>
          <a:xfrm>
            <a:off x="3931920" y="7701765"/>
            <a:ext cx="586740" cy="6052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000"/>
              </a:lnSpc>
            </a:pPr>
            <a:r>
              <a:rPr lang="ja-JP" altLang="en-US" sz="1134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特 徴</a:t>
            </a:r>
          </a:p>
          <a:p>
            <a:pPr algn="ctr">
              <a:lnSpc>
                <a:spcPts val="2000"/>
              </a:lnSpc>
            </a:pPr>
            <a:r>
              <a:rPr lang="en-US" altLang="ja-JP" sz="2000" dirty="0" smtClean="0">
                <a:solidFill>
                  <a:srgbClr val="00A0E9"/>
                </a:solidFill>
                <a:latin typeface="HG丸ｺﾞｼｯｸM-PRO" pitchFamily="50" charset="-128"/>
                <a:ea typeface="HG丸ｺﾞｼｯｸM-PRO" pitchFamily="50" charset="-128"/>
              </a:rPr>
              <a:t>3</a:t>
            </a:r>
            <a:endParaRPr kumimoji="1" lang="ja-JP" altLang="en-US" sz="2000" dirty="0">
              <a:solidFill>
                <a:srgbClr val="00A0E9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192</Words>
  <Application>Microsoft Office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2014-07-29T12:24:17Z</dcterms:created>
  <dcterms:modified xsi:type="dcterms:W3CDTF">2014-08-01T08:36:18Z</dcterms:modified>
</cp:coreProperties>
</file>

<file path=docProps/thumbnail.jpeg>
</file>