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462300"/>
    <a:srgbClr val="FFFF99"/>
    <a:srgbClr val="274B29"/>
    <a:srgbClr val="39482A"/>
    <a:srgbClr val="9D7B4C"/>
    <a:srgbClr val="E4064B"/>
    <a:srgbClr val="FF0066"/>
    <a:srgbClr val="EFFD69"/>
    <a:srgbClr val="EAE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1632" y="-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" y="8621713"/>
            <a:ext cx="7772400" cy="2286000"/>
          </a:xfrm>
          <a:prstGeom prst="rect">
            <a:avLst/>
          </a:prstGeom>
        </p:spPr>
      </p:pic>
      <p:pic>
        <p:nvPicPr>
          <p:cNvPr id="1030" name="Picture 6" descr="C:\Users\TSUKAMOTO\Desktop\png化\Grand Open\068-06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37" y="731501"/>
            <a:ext cx="700054" cy="700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TSUKAMOTO\Desktop\png化\Grand Open\124-0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8630">
            <a:off x="354373" y="1661295"/>
            <a:ext cx="933199" cy="60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SUKAMOTO\Desktop\png化\Grand Open\068-0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88" y="749967"/>
            <a:ext cx="709543" cy="709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TSUKAMOTO\Desktop\png化\Grand Open\068-06w切り抜き①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184" y="6732313"/>
            <a:ext cx="1575029" cy="200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TSUKAMOTO\Desktop\png化\Grand Open\068-06w②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729181" y="-253852"/>
            <a:ext cx="1246225" cy="1739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TSUKAMOTO\Desktop\png化\Grand Open\068-06切り抜き済み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611" y="6823881"/>
            <a:ext cx="1716964" cy="205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TSUKAMOTO\Desktop\png化\Grand Open\068-06切り抜き済み②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75516" y="-229824"/>
            <a:ext cx="1253032" cy="1684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正方形/長方形 22"/>
          <p:cNvSpPr/>
          <p:nvPr/>
        </p:nvSpPr>
        <p:spPr>
          <a:xfrm>
            <a:off x="287690" y="7781240"/>
            <a:ext cx="2217119" cy="517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 dirty="0">
                <a:solidFill>
                  <a:srgbClr val="462300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・カット／</a:t>
            </a:r>
            <a:r>
              <a:rPr lang="ja-JP" altLang="en-US" sz="1000" dirty="0" smtClean="0">
                <a:solidFill>
                  <a:srgbClr val="462300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一般　￥4,000 ～</a:t>
            </a:r>
            <a:endParaRPr lang="ja-JP" altLang="en-US" sz="1000" dirty="0">
              <a:solidFill>
                <a:srgbClr val="462300"/>
              </a:solidFill>
              <a:latin typeface="HG明朝E" panose="02020909000000000000" pitchFamily="17" charset="-128"/>
              <a:ea typeface="HG明朝E" panose="02020909000000000000" pitchFamily="17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00" dirty="0">
                <a:solidFill>
                  <a:srgbClr val="462300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・</a:t>
            </a:r>
            <a:r>
              <a:rPr lang="ja-JP" altLang="en-US" sz="1000" dirty="0" smtClean="0">
                <a:solidFill>
                  <a:srgbClr val="462300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パーマ M　　  ￥5,000 ～</a:t>
            </a:r>
            <a:endParaRPr lang="ja-JP" altLang="en-US" sz="1000" dirty="0">
              <a:solidFill>
                <a:srgbClr val="462300"/>
              </a:solidFill>
              <a:latin typeface="HG明朝E" panose="02020909000000000000" pitchFamily="17" charset="-128"/>
              <a:ea typeface="HG明朝E" panose="02020909000000000000" pitchFamily="17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044248" y="7781239"/>
            <a:ext cx="2007326" cy="517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 dirty="0">
                <a:solidFill>
                  <a:srgbClr val="462300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・</a:t>
            </a:r>
            <a:r>
              <a:rPr lang="ja-JP" altLang="en-US" sz="1000" dirty="0" smtClean="0">
                <a:solidFill>
                  <a:srgbClr val="462300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カラーM　　　￥5,000 ～</a:t>
            </a:r>
            <a:endParaRPr lang="ja-JP" altLang="en-US" sz="1000" dirty="0">
              <a:solidFill>
                <a:srgbClr val="462300"/>
              </a:solidFill>
              <a:latin typeface="HG明朝E" panose="02020909000000000000" pitchFamily="17" charset="-128"/>
              <a:ea typeface="HG明朝E" panose="02020909000000000000" pitchFamily="17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00" dirty="0">
                <a:solidFill>
                  <a:srgbClr val="462300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・</a:t>
            </a:r>
            <a:r>
              <a:rPr lang="ja-JP" altLang="en-US" sz="1000" dirty="0" smtClean="0">
                <a:solidFill>
                  <a:srgbClr val="462300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トリートメント￥3,000 ～</a:t>
            </a:r>
            <a:endParaRPr lang="ja-JP" altLang="en-US" sz="1000" dirty="0">
              <a:solidFill>
                <a:srgbClr val="462300"/>
              </a:solidFill>
              <a:latin typeface="HG明朝E" panose="02020909000000000000" pitchFamily="17" charset="-128"/>
              <a:ea typeface="HG明朝E" panose="02020909000000000000" pitchFamily="17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28634" y="8211841"/>
            <a:ext cx="32880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sz="700" dirty="0">
                <a:solidFill>
                  <a:srgbClr val="462300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※学生割引・その他メニューございます</a:t>
            </a:r>
            <a:r>
              <a:rPr lang="ja-JP" altLang="en-US" sz="700" dirty="0" smtClean="0">
                <a:solidFill>
                  <a:srgbClr val="462300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。※</a:t>
            </a:r>
            <a:r>
              <a:rPr lang="ja-JP" altLang="en-US" sz="700" dirty="0">
                <a:solidFill>
                  <a:srgbClr val="462300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表記は全て税込み価格です</a:t>
            </a:r>
          </a:p>
        </p:txBody>
      </p:sp>
      <p:pic>
        <p:nvPicPr>
          <p:cNvPr id="1035" name="Picture 11" descr="\\CTYF-SERVER1\file-share\塚本\png化\Grand Open\grand open map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804" y="8796217"/>
            <a:ext cx="3425825" cy="156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TSUKAMOTO\Desktop\png化\Grand Open\068-06切り抜き済み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1" y="5466932"/>
            <a:ext cx="2150781" cy="257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グループ化 6"/>
          <p:cNvGrpSpPr/>
          <p:nvPr/>
        </p:nvGrpSpPr>
        <p:grpSpPr>
          <a:xfrm>
            <a:off x="228014" y="5045535"/>
            <a:ext cx="3803994" cy="1072105"/>
            <a:chOff x="532584" y="5637729"/>
            <a:chExt cx="3803994" cy="1072105"/>
          </a:xfrm>
        </p:grpSpPr>
        <p:pic>
          <p:nvPicPr>
            <p:cNvPr id="1033" name="Picture 9" descr="C:\Users\TSUKAMOTO\Desktop\png化\Grand Open\hair-menu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988" y="5637729"/>
              <a:ext cx="3791590" cy="10721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正方形/長方形 2"/>
            <p:cNvSpPr/>
            <p:nvPr/>
          </p:nvSpPr>
          <p:spPr>
            <a:xfrm>
              <a:off x="532584" y="5911440"/>
              <a:ext cx="1092743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700" dirty="0" smtClean="0">
                  <a:solidFill>
                    <a:srgbClr val="CC0066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オープニング</a:t>
              </a:r>
              <a:endParaRPr lang="en-US" altLang="ja-JP" sz="700" dirty="0" smtClean="0">
                <a:solidFill>
                  <a:srgbClr val="CC0066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endParaRPr>
            </a:p>
            <a:p>
              <a:pPr algn="ctr"/>
              <a:r>
                <a:rPr lang="ja-JP" altLang="en-US" sz="700" dirty="0" smtClean="0">
                  <a:solidFill>
                    <a:srgbClr val="CC0066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記念</a:t>
              </a:r>
              <a:endParaRPr lang="en-US" altLang="ja-JP" sz="700" dirty="0" smtClean="0">
                <a:solidFill>
                  <a:srgbClr val="CC0066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endParaRPr>
            </a:p>
            <a:p>
              <a:pPr algn="ctr"/>
              <a:r>
                <a:rPr lang="ja-JP" altLang="en-US" sz="700" dirty="0" smtClean="0">
                  <a:solidFill>
                    <a:srgbClr val="CC0066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キャンペーン</a:t>
              </a:r>
              <a:endParaRPr lang="ja-JP" altLang="en-US" sz="700" dirty="0">
                <a:solidFill>
                  <a:srgbClr val="CC0066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1418477" y="5803718"/>
              <a:ext cx="283603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400" spc="300" dirty="0">
                  <a:solidFill>
                    <a:srgbClr val="FFFF99"/>
                  </a:solidFill>
                  <a:latin typeface="小塚明朝 Pro B" pitchFamily="18" charset="-128"/>
                  <a:ea typeface="小塚明朝 Pro B" pitchFamily="18" charset="-128"/>
                </a:rPr>
                <a:t>All </a:t>
              </a:r>
              <a:r>
                <a:rPr lang="ja-JP" altLang="en-US" sz="1400" spc="300" dirty="0" smtClean="0">
                  <a:solidFill>
                    <a:srgbClr val="FFFF99"/>
                  </a:solidFill>
                  <a:latin typeface="小塚明朝 Pro B" pitchFamily="18" charset="-128"/>
                  <a:ea typeface="小塚明朝 Pro B" pitchFamily="18" charset="-128"/>
                </a:rPr>
                <a:t>Menu </a:t>
              </a:r>
              <a:r>
                <a:rPr lang="ja-JP" altLang="en-US" sz="2400" spc="300" dirty="0" smtClean="0">
                  <a:solidFill>
                    <a:srgbClr val="FFFF99"/>
                  </a:solidFill>
                  <a:latin typeface="小塚明朝 Pro B" pitchFamily="18" charset="-128"/>
                  <a:ea typeface="小塚明朝 Pro B" pitchFamily="18" charset="-128"/>
                </a:rPr>
                <a:t>20%</a:t>
              </a:r>
              <a:r>
                <a:rPr lang="ja-JP" altLang="en-US" sz="1600" spc="300" dirty="0" smtClean="0">
                  <a:solidFill>
                    <a:srgbClr val="FFFF99"/>
                  </a:solidFill>
                  <a:latin typeface="小塚明朝 Pro B" pitchFamily="18" charset="-128"/>
                  <a:ea typeface="小塚明朝 Pro B" pitchFamily="18" charset="-128"/>
                </a:rPr>
                <a:t> </a:t>
              </a:r>
              <a:r>
                <a:rPr lang="ja-JP" altLang="en-US" sz="2400" spc="300" dirty="0">
                  <a:solidFill>
                    <a:srgbClr val="FFFF99"/>
                  </a:solidFill>
                  <a:latin typeface="小塚明朝 Pro B" pitchFamily="18" charset="-128"/>
                  <a:ea typeface="小塚明朝 Pro B" pitchFamily="18" charset="-128"/>
                </a:rPr>
                <a:t>OFF</a:t>
              </a:r>
              <a:endParaRPr lang="ja-JP" altLang="en-US" sz="2000" spc="300" dirty="0">
                <a:solidFill>
                  <a:srgbClr val="FFFF99"/>
                </a:solidFill>
                <a:latin typeface="小塚明朝 Pro B" pitchFamily="18" charset="-128"/>
                <a:ea typeface="小塚明朝 Pro B" pitchFamily="18" charset="-128"/>
              </a:endParaRP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1472138" y="6205930"/>
              <a:ext cx="229421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400" dirty="0">
                  <a:solidFill>
                    <a:schemeClr val="bg1"/>
                  </a:solidFill>
                  <a:latin typeface="小塚明朝 Pro B" pitchFamily="18" charset="-128"/>
                  <a:ea typeface="小塚明朝 Pro B" pitchFamily="18" charset="-128"/>
                </a:rPr>
                <a:t>有効期限2013．11月末日</a:t>
              </a: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240418" y="6244934"/>
            <a:ext cx="3803994" cy="1072105"/>
            <a:chOff x="532584" y="5637729"/>
            <a:chExt cx="3803994" cy="1072105"/>
          </a:xfrm>
        </p:grpSpPr>
        <p:pic>
          <p:nvPicPr>
            <p:cNvPr id="19" name="Picture 9" descr="C:\Users\TSUKAMOTO\Desktop\png化\Grand Open\hair-menu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988" y="5637729"/>
              <a:ext cx="3791590" cy="10721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正方形/長方形 19"/>
            <p:cNvSpPr/>
            <p:nvPr/>
          </p:nvSpPr>
          <p:spPr>
            <a:xfrm>
              <a:off x="532584" y="5911440"/>
              <a:ext cx="1092743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700" dirty="0" smtClean="0">
                  <a:solidFill>
                    <a:srgbClr val="CC0066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オープニング</a:t>
              </a:r>
              <a:endParaRPr lang="en-US" altLang="ja-JP" sz="700" dirty="0" smtClean="0">
                <a:solidFill>
                  <a:srgbClr val="CC0066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endParaRPr>
            </a:p>
            <a:p>
              <a:pPr algn="ctr"/>
              <a:r>
                <a:rPr lang="ja-JP" altLang="en-US" sz="700" dirty="0" smtClean="0">
                  <a:solidFill>
                    <a:srgbClr val="CC0066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記念</a:t>
              </a:r>
              <a:endParaRPr lang="en-US" altLang="ja-JP" sz="700" dirty="0" smtClean="0">
                <a:solidFill>
                  <a:srgbClr val="CC0066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endParaRPr>
            </a:p>
            <a:p>
              <a:pPr algn="ctr"/>
              <a:r>
                <a:rPr lang="ja-JP" altLang="en-US" sz="700" dirty="0" smtClean="0">
                  <a:solidFill>
                    <a:srgbClr val="CC0066"/>
                  </a:solidFill>
                  <a:latin typeface="ＭＳ Ｐ明朝" panose="02020600040205080304" pitchFamily="18" charset="-128"/>
                  <a:ea typeface="ＭＳ Ｐ明朝" panose="02020600040205080304" pitchFamily="18" charset="-128"/>
                </a:rPr>
                <a:t>プレゼント</a:t>
              </a:r>
              <a:endParaRPr lang="en-US" altLang="ja-JP" sz="700" dirty="0" smtClean="0">
                <a:solidFill>
                  <a:srgbClr val="CC0066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1377220" y="6173781"/>
              <a:ext cx="286488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600" spc="300" dirty="0" smtClean="0">
                  <a:solidFill>
                    <a:srgbClr val="FFFF99"/>
                  </a:solidFill>
                  <a:latin typeface="小塚明朝 Pro B" pitchFamily="18" charset="-128"/>
                  <a:ea typeface="小塚明朝 Pro B" pitchFamily="18" charset="-128"/>
                </a:rPr>
                <a:t>ヘアケア商品プレゼント</a:t>
              </a:r>
              <a:endParaRPr lang="ja-JP" altLang="en-US" sz="1600" spc="300" dirty="0">
                <a:solidFill>
                  <a:srgbClr val="FFFF99"/>
                </a:solidFill>
                <a:latin typeface="小塚明朝 Pro B" pitchFamily="18" charset="-128"/>
                <a:ea typeface="小塚明朝 Pro B" pitchFamily="18" charset="-128"/>
              </a:endParaRP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1612923" y="5773671"/>
              <a:ext cx="210185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600" dirty="0" smtClean="0">
                  <a:solidFill>
                    <a:schemeClr val="bg1"/>
                  </a:solidFill>
                  <a:latin typeface="小塚明朝 Pro B" pitchFamily="18" charset="-128"/>
                  <a:ea typeface="小塚明朝 Pro B" pitchFamily="18" charset="-128"/>
                </a:rPr>
                <a:t>先着</a:t>
              </a:r>
              <a:r>
                <a:rPr lang="en-US" altLang="ja-JP" sz="2000" dirty="0" smtClean="0">
                  <a:solidFill>
                    <a:schemeClr val="bg1"/>
                  </a:solidFill>
                  <a:latin typeface="小塚明朝 Pro B" pitchFamily="18" charset="-128"/>
                  <a:ea typeface="小塚明朝 Pro B" pitchFamily="18" charset="-128"/>
                </a:rPr>
                <a:t>100</a:t>
              </a:r>
              <a:r>
                <a:rPr lang="ja-JP" altLang="en-US" sz="1600" dirty="0" smtClean="0">
                  <a:solidFill>
                    <a:schemeClr val="bg1"/>
                  </a:solidFill>
                  <a:latin typeface="小塚明朝 Pro B" pitchFamily="18" charset="-128"/>
                  <a:ea typeface="小塚明朝 Pro B" pitchFamily="18" charset="-128"/>
                </a:rPr>
                <a:t>名様限定！</a:t>
              </a:r>
              <a:endParaRPr lang="ja-JP" altLang="en-US" sz="1600" dirty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</a:endParaRPr>
            </a:p>
          </p:txBody>
        </p:sp>
      </p:grpSp>
      <p:pic>
        <p:nvPicPr>
          <p:cNvPr id="1034" name="Picture 10" descr="C:\Users\TSUKAMOTO\Desktop\png化\Grand Open\regular-menu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89" y="7552872"/>
            <a:ext cx="3516245" cy="228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429264" y="7519630"/>
            <a:ext cx="99738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Regular Menu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171108" y="9383072"/>
            <a:ext cx="3493598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50" b="1" dirty="0" smtClean="0">
                <a:solidFill>
                  <a:srgbClr val="462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Phone</a:t>
            </a:r>
            <a:r>
              <a:rPr lang="ja-JP" altLang="en-US" sz="1050" b="1" dirty="0">
                <a:solidFill>
                  <a:srgbClr val="462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.</a:t>
            </a:r>
            <a:r>
              <a:rPr lang="ja-JP" altLang="en-US" sz="1600" b="1" dirty="0" smtClean="0">
                <a:solidFill>
                  <a:srgbClr val="462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</a:t>
            </a:r>
            <a:r>
              <a:rPr lang="en-US" altLang="ja-JP" sz="1600" b="1" dirty="0" smtClean="0">
                <a:solidFill>
                  <a:srgbClr val="462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r>
              <a:rPr lang="ja-JP" altLang="en-US" sz="1600" b="1" dirty="0" smtClean="0">
                <a:solidFill>
                  <a:srgbClr val="462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000" dirty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※ご予約優先制</a:t>
            </a:r>
          </a:p>
          <a:p>
            <a:r>
              <a:rPr lang="ja-JP" altLang="en-US" sz="1000" dirty="0" smtClean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〒</a:t>
            </a:r>
            <a:r>
              <a:rPr lang="en-US" altLang="zh-TW" sz="1000" dirty="0" smtClean="0">
                <a:solidFill>
                  <a:srgbClr val="4623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</a:t>
            </a:r>
            <a:r>
              <a:rPr lang="ja-JP" altLang="en-US" sz="1000" dirty="0" smtClean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ja-JP" altLang="en-US" sz="1000" dirty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東京都江東区</a:t>
            </a:r>
            <a:r>
              <a:rPr lang="ja-JP" altLang="en-US" sz="1000" dirty="0" smtClean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豊洲</a:t>
            </a:r>
            <a:r>
              <a:rPr lang="en-US" altLang="ja-JP" sz="1000" dirty="0" smtClean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3-2-3</a:t>
            </a:r>
            <a:r>
              <a:rPr lang="ja-JP" altLang="en-US" sz="1000" dirty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【P有り</a:t>
            </a:r>
            <a:r>
              <a:rPr lang="ja-JP" altLang="en-US" sz="1000" dirty="0" smtClean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endParaRPr lang="en-US" altLang="ja-JP" sz="1000" dirty="0" smtClean="0">
              <a:solidFill>
                <a:srgbClr val="4623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endParaRPr lang="ja-JP" altLang="en-US" sz="1000" dirty="0">
              <a:solidFill>
                <a:srgbClr val="4623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1100" dirty="0" smtClean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OPEN    平</a:t>
            </a:r>
            <a:r>
              <a:rPr lang="ja-JP" altLang="en-US" sz="1100" dirty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ja-JP" altLang="en-US" sz="1100" dirty="0" smtClean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日 10：00</a:t>
            </a:r>
            <a:r>
              <a:rPr lang="ja-JP" altLang="en-US" sz="1100" dirty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～19：00 </a:t>
            </a:r>
            <a:r>
              <a:rPr lang="ja-JP" altLang="en-US" sz="1100" dirty="0" smtClean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［</a:t>
            </a:r>
            <a:r>
              <a:rPr lang="ja-JP" altLang="en-US" sz="1100" dirty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カット受付 ］ ～18：00 </a:t>
            </a:r>
            <a:endParaRPr lang="en-US" altLang="ja-JP" sz="1100" dirty="0" smtClean="0">
              <a:solidFill>
                <a:srgbClr val="4623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en-US" altLang="ja-JP" sz="1100" dirty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en-US" altLang="ja-JP" sz="1100" dirty="0" smtClean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          </a:t>
            </a:r>
            <a:r>
              <a:rPr lang="ja-JP" altLang="en-US" sz="1100" dirty="0" smtClean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土日祝 10：00</a:t>
            </a:r>
            <a:r>
              <a:rPr lang="ja-JP" altLang="en-US" sz="1100" dirty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～</a:t>
            </a:r>
            <a:r>
              <a:rPr lang="ja-JP" altLang="en-US" sz="1100" dirty="0" smtClean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18：00　［</a:t>
            </a:r>
            <a:r>
              <a:rPr lang="ja-JP" altLang="en-US" sz="1100" dirty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カット受付 ］ ～17：00 </a:t>
            </a:r>
          </a:p>
          <a:p>
            <a:r>
              <a:rPr lang="ja-JP" altLang="en-US" sz="1100" dirty="0" smtClean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CLOSE　毎週</a:t>
            </a:r>
            <a:r>
              <a:rPr lang="ja-JP" altLang="en-US" sz="1100" dirty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月曜日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16516" y="8796217"/>
            <a:ext cx="3886200" cy="4590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spc="600" dirty="0">
                <a:solidFill>
                  <a:srgbClr val="462300"/>
                </a:solidFill>
                <a:latin typeface="小塚明朝 Pro B" pitchFamily="18" charset="-128"/>
                <a:ea typeface="小塚明朝 Pro B" pitchFamily="18" charset="-128"/>
              </a:rPr>
              <a:t>ヘアアンドメイク</a:t>
            </a:r>
            <a:r>
              <a:rPr lang="ja-JP" altLang="en-US" sz="1600" spc="600" dirty="0">
                <a:solidFill>
                  <a:srgbClr val="462300"/>
                </a:solidFill>
                <a:latin typeface="小塚明朝 Pro B" pitchFamily="18" charset="-128"/>
                <a:ea typeface="小塚明朝 Pro B" pitchFamily="18" charset="-128"/>
              </a:rPr>
              <a:t> </a:t>
            </a:r>
            <a:r>
              <a:rPr lang="ja-JP" altLang="en-US" sz="1800" spc="600" dirty="0">
                <a:solidFill>
                  <a:srgbClr val="462300"/>
                </a:solidFill>
                <a:latin typeface="小塚明朝 Pro B" pitchFamily="18" charset="-128"/>
                <a:ea typeface="小塚明朝 Pro B" pitchFamily="18" charset="-128"/>
              </a:rPr>
              <a:t>アスクル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-91075" y="3777978"/>
            <a:ext cx="458237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900" dirty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アスクル駅から徒歩5分の新しい美容室。</a:t>
            </a:r>
          </a:p>
          <a:p>
            <a:pPr algn="ctr">
              <a:lnSpc>
                <a:spcPct val="150000"/>
              </a:lnSpc>
            </a:pPr>
            <a:r>
              <a:rPr lang="ja-JP" altLang="en-US" sz="900" dirty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経験豊かなスタイリストが、シャンプーからお仕上げ</a:t>
            </a:r>
            <a:r>
              <a:rPr lang="ja-JP" altLang="en-US" sz="900" dirty="0" smtClean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まで</a:t>
            </a:r>
            <a:endParaRPr lang="en-US" altLang="ja-JP" sz="900" dirty="0" smtClean="0">
              <a:solidFill>
                <a:srgbClr val="46230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900" dirty="0" smtClean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全て</a:t>
            </a:r>
            <a:r>
              <a:rPr lang="ja-JP" altLang="en-US" sz="900" dirty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を担当するマンツーマン制。</a:t>
            </a:r>
          </a:p>
          <a:p>
            <a:pPr algn="ctr">
              <a:lnSpc>
                <a:spcPct val="150000"/>
              </a:lnSpc>
            </a:pPr>
            <a:r>
              <a:rPr lang="ja-JP" altLang="en-US" sz="900" dirty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パーマやカラーは、髪に優しい最新システムを導入しております。</a:t>
            </a:r>
          </a:p>
          <a:p>
            <a:pPr algn="ctr">
              <a:lnSpc>
                <a:spcPct val="150000"/>
              </a:lnSpc>
            </a:pPr>
            <a:r>
              <a:rPr lang="ja-JP" altLang="en-US" sz="900" dirty="0">
                <a:solidFill>
                  <a:srgbClr val="46230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白を基調とした開放的な店内で、リラックスタイムをお過ごし下さい。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1320757" y="720846"/>
            <a:ext cx="2528047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ja-JP" sz="4800" spc="600" dirty="0" smtClean="0">
                <a:solidFill>
                  <a:srgbClr val="462300"/>
                </a:solidFill>
                <a:latin typeface="Adobe Garamond Pro Bold" panose="02020702060506020403" pitchFamily="18" charset="0"/>
              </a:rPr>
              <a:t>ASKUL</a:t>
            </a:r>
            <a:endParaRPr lang="ja-JP" altLang="en-US" sz="4800" spc="600" dirty="0">
              <a:solidFill>
                <a:srgbClr val="462300"/>
              </a:solidFill>
              <a:latin typeface="Adobe Garamond Pro Bold" panose="02020702060506020403" pitchFamily="18" charset="0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1781612" y="529430"/>
            <a:ext cx="16063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spc="600" dirty="0">
                <a:solidFill>
                  <a:srgbClr val="462300"/>
                </a:solidFill>
                <a:latin typeface="Constantia" panose="02030602050306030303" pitchFamily="18" charset="0"/>
              </a:rPr>
              <a:t>hair&amp;make</a:t>
            </a:r>
          </a:p>
        </p:txBody>
      </p:sp>
      <p:pic>
        <p:nvPicPr>
          <p:cNvPr id="39" name="Picture 5" descr="C:\Users\TSUKAMOTO\Desktop\png化\Grand Open\124-0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041989">
            <a:off x="2890327" y="3103148"/>
            <a:ext cx="933199" cy="60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正方形/長方形 39"/>
          <p:cNvSpPr/>
          <p:nvPr/>
        </p:nvSpPr>
        <p:spPr>
          <a:xfrm>
            <a:off x="938534" y="1789582"/>
            <a:ext cx="26212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>
                <a:solidFill>
                  <a:srgbClr val="CC0066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201</a:t>
            </a:r>
            <a:r>
              <a:rPr lang="en-US" altLang="ja-JP" dirty="0" smtClean="0">
                <a:solidFill>
                  <a:srgbClr val="CC0066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4</a:t>
            </a:r>
            <a:r>
              <a:rPr lang="ja-JP" altLang="en-US" dirty="0" err="1" smtClean="0">
                <a:solidFill>
                  <a:srgbClr val="CC0066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.</a:t>
            </a:r>
            <a:r>
              <a:rPr lang="en-US" altLang="ja-JP" sz="4000" dirty="0">
                <a:solidFill>
                  <a:srgbClr val="CC0066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10</a:t>
            </a:r>
            <a:r>
              <a:rPr lang="ja-JP" altLang="en-US" sz="4000" dirty="0" err="1" smtClean="0">
                <a:solidFill>
                  <a:srgbClr val="CC0066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.</a:t>
            </a:r>
            <a:r>
              <a:rPr lang="en-US" altLang="ja-JP" sz="4000" dirty="0">
                <a:solidFill>
                  <a:srgbClr val="CC0066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11</a:t>
            </a:r>
            <a:r>
              <a:rPr lang="ja-JP" altLang="en-US" dirty="0" smtClean="0">
                <a:solidFill>
                  <a:srgbClr val="CC0066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 </a:t>
            </a:r>
            <a:r>
              <a:rPr lang="ja-JP" altLang="en-US" dirty="0">
                <a:solidFill>
                  <a:srgbClr val="CC0066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Sat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534099" y="2397870"/>
            <a:ext cx="31616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3600" dirty="0" smtClean="0">
                <a:solidFill>
                  <a:srgbClr val="CC0066"/>
                </a:solidFill>
                <a:latin typeface="小塚明朝 Pro B" pitchFamily="18" charset="-128"/>
                <a:ea typeface="小塚明朝 Pro B" pitchFamily="18" charset="-128"/>
              </a:rPr>
              <a:t>GRAND</a:t>
            </a:r>
          </a:p>
          <a:p>
            <a:pPr algn="ctr"/>
            <a:r>
              <a:rPr lang="en-US" altLang="ja-JP" sz="3600" dirty="0">
                <a:solidFill>
                  <a:srgbClr val="CC0066"/>
                </a:solidFill>
                <a:latin typeface="小塚明朝 Pro B" pitchFamily="18" charset="-128"/>
                <a:ea typeface="小塚明朝 Pro B" pitchFamily="18" charset="-128"/>
              </a:rPr>
              <a:t>OPEN!</a:t>
            </a:r>
            <a:endParaRPr lang="ja-JP" altLang="en-US" sz="3600" dirty="0">
              <a:solidFill>
                <a:srgbClr val="CC0066"/>
              </a:solidFill>
              <a:latin typeface="小塚明朝 Pro B" pitchFamily="18" charset="-128"/>
              <a:ea typeface="小塚明朝 Pro B" pitchFamily="18" charset="-128"/>
            </a:endParaRPr>
          </a:p>
        </p:txBody>
      </p:sp>
      <p:pic>
        <p:nvPicPr>
          <p:cNvPr id="43" name="Picture 5" descr="C:\Users\TSUKAMOTO\Desktop\png化\Grand Open\124-04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21112" flipH="1">
            <a:off x="3025166" y="1681018"/>
            <a:ext cx="859633" cy="60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5" descr="C:\Users\TSUKAMOTO\Desktop\png化\Grand Open\124-04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700000" flipH="1">
            <a:off x="345287" y="3075851"/>
            <a:ext cx="859633" cy="60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6458374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237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2014-07-29T12:25:34Z</dcterms:created>
  <dcterms:modified xsi:type="dcterms:W3CDTF">2014-07-29T12:25:41Z</dcterms:modified>
</cp:coreProperties>
</file>