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134"/>
    <a:srgbClr val="F39700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506" y="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441901" y="1507541"/>
            <a:ext cx="6863774" cy="37017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pic>
        <p:nvPicPr>
          <p:cNvPr id="1034" name="Picture 10" descr="C:\Users\vanfu-vos-01\Desktop\牧野work\@@@進行中@@@\ADP\55_ガーデニング\イラレ\png\55_オブジェクト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1" y="249238"/>
            <a:ext cx="7788275" cy="1584325"/>
          </a:xfrm>
          <a:prstGeom prst="rect">
            <a:avLst/>
          </a:prstGeom>
          <a:noFill/>
        </p:spPr>
      </p:pic>
      <p:pic>
        <p:nvPicPr>
          <p:cNvPr id="1032" name="Picture 8" descr="C:\Users\vanfu-vos-01\Desktop\牧野work\@@@進行中@@@\ADP\55_ガーデニング\イラレ\png\55_オブジェクト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613" y="5910263"/>
            <a:ext cx="2112962" cy="2301875"/>
          </a:xfrm>
          <a:prstGeom prst="rect">
            <a:avLst/>
          </a:prstGeom>
          <a:noFill/>
        </p:spPr>
      </p:pic>
      <p:pic>
        <p:nvPicPr>
          <p:cNvPr id="60" name="Picture 8" descr="C:\Users\vanfu-vos-01\Desktop\牧野work\@@@進行中@@@\ADP\55_ガーデニング\イラレ\png\55_オブジェクト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4163" y="5910263"/>
            <a:ext cx="2112962" cy="2301875"/>
          </a:xfrm>
          <a:prstGeom prst="rect">
            <a:avLst/>
          </a:prstGeom>
          <a:noFill/>
        </p:spPr>
      </p:pic>
      <p:pic>
        <p:nvPicPr>
          <p:cNvPr id="61" name="Picture 8" descr="C:\Users\vanfu-vos-01\Desktop\牧野work\@@@進行中@@@\ADP\55_ガーデニング\イラレ\png\55_オブジェクト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2713" y="5910263"/>
            <a:ext cx="2112962" cy="2301875"/>
          </a:xfrm>
          <a:prstGeom prst="rect">
            <a:avLst/>
          </a:prstGeom>
          <a:noFill/>
        </p:spPr>
      </p:pic>
      <p:sp>
        <p:nvSpPr>
          <p:cNvPr id="30" name="円/楕円 29"/>
          <p:cNvSpPr/>
          <p:nvPr/>
        </p:nvSpPr>
        <p:spPr>
          <a:xfrm>
            <a:off x="352524" y="5432523"/>
            <a:ext cx="609501" cy="609501"/>
          </a:xfrm>
          <a:prstGeom prst="ellipse">
            <a:avLst/>
          </a:prstGeom>
          <a:solidFill>
            <a:srgbClr val="9561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67348" y="409433"/>
            <a:ext cx="4408228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lang="ja-JP" altLang="en-US" sz="2362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これから始める方へ</a:t>
            </a:r>
          </a:p>
          <a:p>
            <a:pPr>
              <a:lnSpc>
                <a:spcPts val="3400"/>
              </a:lnSpc>
            </a:pPr>
            <a:r>
              <a:rPr lang="ja-JP" altLang="en-US" sz="3527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ガーデニング講習会</a:t>
            </a:r>
            <a:endParaRPr kumimoji="1" lang="ja-JP" altLang="en-US" sz="3527" dirty="0">
              <a:solidFill>
                <a:srgbClr val="956134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48325" y="6016475"/>
            <a:ext cx="1966275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3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ガーデニングの基礎知識</a:t>
            </a:r>
            <a:endParaRPr kumimoji="1" lang="ja-JP" altLang="en-US" sz="13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916875" y="6016475"/>
            <a:ext cx="1966275" cy="332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3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秋の寄せ植え</a:t>
            </a:r>
            <a:endParaRPr kumimoji="1" lang="ja-JP" altLang="en-US" sz="13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285425" y="6016475"/>
            <a:ext cx="1966275" cy="332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3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ハーブの楽しみ方</a:t>
            </a:r>
            <a:endParaRPr kumimoji="1" lang="ja-JP" altLang="en-US" sz="13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49250" y="5559275"/>
            <a:ext cx="622300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3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第１回</a:t>
            </a:r>
            <a:endParaRPr kumimoji="1" lang="ja-JP" altLang="en-US" sz="13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2711549" y="5432523"/>
            <a:ext cx="609501" cy="609501"/>
          </a:xfrm>
          <a:prstGeom prst="ellipse">
            <a:avLst/>
          </a:prstGeom>
          <a:solidFill>
            <a:srgbClr val="9561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708275" y="5559275"/>
            <a:ext cx="622300" cy="332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3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第</a:t>
            </a:r>
            <a:r>
              <a:rPr lang="en-US" altLang="ja-JP" sz="13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2</a:t>
            </a:r>
            <a:r>
              <a:rPr lang="ja-JP" altLang="en-US" sz="13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回</a:t>
            </a:r>
            <a:endParaRPr kumimoji="1" lang="ja-JP" altLang="en-US" sz="13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5089624" y="5432523"/>
            <a:ext cx="609501" cy="609501"/>
          </a:xfrm>
          <a:prstGeom prst="ellipse">
            <a:avLst/>
          </a:prstGeom>
          <a:solidFill>
            <a:srgbClr val="9561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086350" y="5559275"/>
            <a:ext cx="622300" cy="332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3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第</a:t>
            </a:r>
            <a:r>
              <a:rPr lang="en-US" altLang="ja-JP" sz="13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3</a:t>
            </a:r>
            <a:r>
              <a:rPr lang="ja-JP" altLang="en-US" sz="13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回</a:t>
            </a:r>
            <a:endParaRPr kumimoji="1" lang="ja-JP" altLang="en-US" sz="13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983300" y="5432275"/>
            <a:ext cx="1966275" cy="479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ja-JP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9</a:t>
            </a:r>
            <a:r>
              <a:rPr lang="ja-JP" altLang="en-US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月</a:t>
            </a:r>
            <a:r>
              <a:rPr lang="en-US" altLang="ja-JP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6</a:t>
            </a:r>
            <a:r>
              <a:rPr lang="ja-JP" altLang="en-US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日</a:t>
            </a:r>
          </a:p>
          <a:p>
            <a:pPr>
              <a:lnSpc>
                <a:spcPts val="1600"/>
              </a:lnSpc>
            </a:pPr>
            <a:r>
              <a:rPr lang="en-US" altLang="ja-JP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14:00</a:t>
            </a:r>
            <a:r>
              <a:rPr lang="ja-JP" altLang="en-US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ja-JP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16:00</a:t>
            </a:r>
            <a:endParaRPr kumimoji="1" lang="ja-JP" altLang="en-US" sz="1300" dirty="0">
              <a:solidFill>
                <a:srgbClr val="956134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348675" y="5432275"/>
            <a:ext cx="1966275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ja-JP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9</a:t>
            </a:r>
            <a:r>
              <a:rPr lang="ja-JP" altLang="en-US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月</a:t>
            </a:r>
            <a:r>
              <a:rPr lang="en-US" altLang="ja-JP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13</a:t>
            </a:r>
            <a:r>
              <a:rPr lang="ja-JP" altLang="en-US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日</a:t>
            </a:r>
          </a:p>
          <a:p>
            <a:pPr>
              <a:lnSpc>
                <a:spcPts val="1600"/>
              </a:lnSpc>
            </a:pPr>
            <a:r>
              <a:rPr lang="en-US" altLang="ja-JP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14:00</a:t>
            </a:r>
            <a:r>
              <a:rPr lang="ja-JP" altLang="en-US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ja-JP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16:00</a:t>
            </a:r>
            <a:endParaRPr kumimoji="1" lang="ja-JP" altLang="en-US" sz="1300" dirty="0">
              <a:solidFill>
                <a:srgbClr val="956134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710875" y="5432275"/>
            <a:ext cx="1966275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ja-JP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00</a:t>
            </a:r>
            <a:r>
              <a:rPr lang="ja-JP" altLang="en-US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月</a:t>
            </a:r>
            <a:r>
              <a:rPr lang="en-US" altLang="ja-JP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00</a:t>
            </a:r>
            <a:r>
              <a:rPr lang="ja-JP" altLang="en-US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日</a:t>
            </a:r>
          </a:p>
          <a:p>
            <a:pPr>
              <a:lnSpc>
                <a:spcPts val="1600"/>
              </a:lnSpc>
            </a:pPr>
            <a:r>
              <a:rPr lang="en-US" altLang="ja-JP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14:00</a:t>
            </a:r>
            <a:r>
              <a:rPr lang="ja-JP" altLang="en-US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ja-JP" sz="1300" dirty="0" smtClean="0">
                <a:solidFill>
                  <a:srgbClr val="956134"/>
                </a:solidFill>
                <a:latin typeface="HGPｺﾞｼｯｸE" pitchFamily="50" charset="-128"/>
                <a:ea typeface="HGPｺﾞｼｯｸE" pitchFamily="50" charset="-128"/>
              </a:rPr>
              <a:t>16:00</a:t>
            </a:r>
            <a:endParaRPr kumimoji="1" lang="ja-JP" altLang="en-US" sz="1300" dirty="0">
              <a:solidFill>
                <a:srgbClr val="956134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cxnSp>
        <p:nvCxnSpPr>
          <p:cNvPr id="39" name="直線コネクタ 38"/>
          <p:cNvCxnSpPr/>
          <p:nvPr/>
        </p:nvCxnSpPr>
        <p:spPr>
          <a:xfrm>
            <a:off x="614363" y="6396038"/>
            <a:ext cx="1814512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2976563" y="6396038"/>
            <a:ext cx="1814512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5343525" y="6396038"/>
            <a:ext cx="1814512" cy="0"/>
          </a:xfrm>
          <a:prstGeom prst="line">
            <a:avLst/>
          </a:prstGeom>
          <a:ln w="381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553083" y="6459386"/>
            <a:ext cx="1966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200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・土の作り方</a:t>
            </a:r>
          </a:p>
          <a:p>
            <a:pPr>
              <a:lnSpc>
                <a:spcPts val="1600"/>
              </a:lnSpc>
            </a:pPr>
            <a:r>
              <a:rPr lang="ja-JP" altLang="en-US" sz="1200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・施肥の方法</a:t>
            </a:r>
          </a:p>
          <a:p>
            <a:pPr>
              <a:lnSpc>
                <a:spcPts val="1600"/>
              </a:lnSpc>
            </a:pPr>
            <a:r>
              <a:rPr lang="ja-JP" altLang="en-US" sz="1200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・道具の選び方</a:t>
            </a:r>
            <a:endParaRPr kumimoji="1" lang="ja-JP" altLang="en-US" sz="1200" dirty="0">
              <a:solidFill>
                <a:schemeClr val="bg1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896227" y="6459386"/>
            <a:ext cx="1966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200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･植物の組み合わせ</a:t>
            </a:r>
          </a:p>
          <a:p>
            <a:pPr>
              <a:lnSpc>
                <a:spcPts val="1600"/>
              </a:lnSpc>
            </a:pPr>
            <a:r>
              <a:rPr lang="ja-JP" altLang="en-US" sz="1200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･カラーリング</a:t>
            </a:r>
          </a:p>
          <a:p>
            <a:pPr>
              <a:lnSpc>
                <a:spcPts val="1600"/>
              </a:lnSpc>
            </a:pPr>
            <a:r>
              <a:rPr lang="ja-JP" altLang="en-US" sz="1200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･実技</a:t>
            </a:r>
            <a:endParaRPr kumimoji="1" lang="ja-JP" altLang="en-US" sz="1200" dirty="0">
              <a:solidFill>
                <a:schemeClr val="bg1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282238" y="6459386"/>
            <a:ext cx="1966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200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・ハーブの種類</a:t>
            </a:r>
          </a:p>
          <a:p>
            <a:pPr>
              <a:lnSpc>
                <a:spcPts val="1600"/>
              </a:lnSpc>
            </a:pPr>
            <a:r>
              <a:rPr lang="ja-JP" altLang="en-US" sz="1200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・ハーブの寄せ植え（実技）</a:t>
            </a:r>
          </a:p>
          <a:p>
            <a:pPr>
              <a:lnSpc>
                <a:spcPts val="1600"/>
              </a:lnSpc>
            </a:pPr>
            <a:r>
              <a:rPr lang="ja-JP" altLang="en-US" sz="1200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・ハーブを使ったミニレシピ</a:t>
            </a:r>
            <a:endParaRPr kumimoji="1" lang="ja-JP" altLang="en-US" sz="1200" dirty="0">
              <a:solidFill>
                <a:schemeClr val="bg1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00676" y="8350087"/>
            <a:ext cx="3033087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69"/>
              </a:lnSpc>
            </a:pPr>
            <a:r>
              <a:rPr lang="ja-JP" altLang="en-US" sz="1400" dirty="0" smtClean="0">
                <a:latin typeface="HGPｺﾞｼｯｸM" pitchFamily="50" charset="-128"/>
                <a:ea typeface="HGPｺﾞｼｯｸM" pitchFamily="50" charset="-128"/>
              </a:rPr>
              <a:t>★参加料：￥</a:t>
            </a:r>
            <a:r>
              <a:rPr lang="en-US" altLang="ja-JP" sz="1400" dirty="0" smtClean="0">
                <a:latin typeface="HGPｺﾞｼｯｸM" pitchFamily="50" charset="-128"/>
                <a:ea typeface="HGPｺﾞｼｯｸM" pitchFamily="50" charset="-128"/>
              </a:rPr>
              <a:t>3,000</a:t>
            </a:r>
            <a:r>
              <a:rPr lang="ja-JP" altLang="en-US" sz="1400" dirty="0" smtClean="0">
                <a:latin typeface="HGPｺﾞｼｯｸM" pitchFamily="50" charset="-128"/>
                <a:ea typeface="HGPｺﾞｼｯｸM" pitchFamily="50" charset="-128"/>
              </a:rPr>
              <a:t>（</a:t>
            </a:r>
            <a:r>
              <a:rPr lang="en-US" altLang="ja-JP" sz="1400" dirty="0" smtClean="0">
                <a:latin typeface="HGPｺﾞｼｯｸM" pitchFamily="50" charset="-128"/>
                <a:ea typeface="HGPｺﾞｼｯｸM" pitchFamily="50" charset="-128"/>
              </a:rPr>
              <a:t>3</a:t>
            </a:r>
            <a:r>
              <a:rPr lang="ja-JP" altLang="en-US" sz="1400" dirty="0" smtClean="0">
                <a:latin typeface="HGPｺﾞｼｯｸM" pitchFamily="50" charset="-128"/>
                <a:ea typeface="HGPｺﾞｼｯｸM" pitchFamily="50" charset="-128"/>
              </a:rPr>
              <a:t>回）</a:t>
            </a:r>
          </a:p>
          <a:p>
            <a:pPr>
              <a:lnSpc>
                <a:spcPts val="2469"/>
              </a:lnSpc>
            </a:pPr>
            <a:r>
              <a:rPr lang="ja-JP" altLang="en-US" sz="1400" dirty="0" smtClean="0">
                <a:latin typeface="HGPｺﾞｼｯｸM" pitchFamily="50" charset="-128"/>
                <a:ea typeface="HGPｺﾞｼｯｸM" pitchFamily="50" charset="-128"/>
              </a:rPr>
              <a:t>★定員：</a:t>
            </a:r>
            <a:r>
              <a:rPr lang="en-US" altLang="ja-JP" sz="1400" dirty="0" smtClean="0">
                <a:latin typeface="HGPｺﾞｼｯｸM" pitchFamily="50" charset="-128"/>
                <a:ea typeface="HGPｺﾞｼｯｸM" pitchFamily="50" charset="-128"/>
              </a:rPr>
              <a:t>20</a:t>
            </a:r>
            <a:r>
              <a:rPr lang="ja-JP" altLang="en-US" sz="1400" dirty="0" smtClean="0">
                <a:latin typeface="HGPｺﾞｼｯｸM" pitchFamily="50" charset="-128"/>
                <a:ea typeface="HGPｺﾞｼｯｸM" pitchFamily="50" charset="-128"/>
              </a:rPr>
              <a:t>人（先着）</a:t>
            </a:r>
          </a:p>
          <a:p>
            <a:pPr>
              <a:lnSpc>
                <a:spcPts val="2469"/>
              </a:lnSpc>
            </a:pPr>
            <a:r>
              <a:rPr lang="ja-JP" altLang="en-US" sz="1400" dirty="0" smtClean="0">
                <a:latin typeface="HGPｺﾞｼｯｸM" pitchFamily="50" charset="-128"/>
                <a:ea typeface="HGPｺﾞｼｯｸM" pitchFamily="50" charset="-128"/>
              </a:rPr>
              <a:t>★場所：大会議室</a:t>
            </a:r>
          </a:p>
          <a:p>
            <a:pPr>
              <a:lnSpc>
                <a:spcPts val="2469"/>
              </a:lnSpc>
            </a:pPr>
            <a:r>
              <a:rPr lang="ja-JP" altLang="en-US" sz="1400" dirty="0" smtClean="0">
                <a:latin typeface="HGPｺﾞｼｯｸM" pitchFamily="50" charset="-128"/>
                <a:ea typeface="HGPｺﾞｼｯｸM" pitchFamily="50" charset="-128"/>
              </a:rPr>
              <a:t>★持ち物：軍手・スコップ</a:t>
            </a:r>
            <a:endParaRPr kumimoji="1" lang="ja-JP" altLang="en-US" sz="1400" dirty="0">
              <a:latin typeface="HGPｺﾞｼｯｸM" pitchFamily="50" charset="-128"/>
              <a:ea typeface="HGPｺﾞｼｯｸM" pitchFamily="50" charset="-128"/>
            </a:endParaRPr>
          </a:p>
        </p:txBody>
      </p:sp>
      <p:cxnSp>
        <p:nvCxnSpPr>
          <p:cNvPr id="46" name="直線コネクタ 45"/>
          <p:cNvCxnSpPr/>
          <p:nvPr/>
        </p:nvCxnSpPr>
        <p:spPr>
          <a:xfrm>
            <a:off x="514340" y="8724901"/>
            <a:ext cx="274321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514340" y="9039226"/>
            <a:ext cx="274321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>
            <a:off x="514340" y="9353551"/>
            <a:ext cx="274321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514340" y="9663114"/>
            <a:ext cx="2743210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400676" y="9545468"/>
            <a:ext cx="3033087" cy="350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69"/>
              </a:lnSpc>
            </a:pPr>
            <a:r>
              <a:rPr lang="en-US" altLang="ja-JP" sz="800" dirty="0" smtClean="0">
                <a:latin typeface="HGPｺﾞｼｯｸM" pitchFamily="50" charset="-128"/>
                <a:ea typeface="HGPｺﾞｼｯｸM" pitchFamily="50" charset="-128"/>
              </a:rPr>
              <a:t>※</a:t>
            </a:r>
            <a:r>
              <a:rPr lang="ja-JP" altLang="en-US" sz="800" dirty="0" smtClean="0">
                <a:latin typeface="HGPｺﾞｼｯｸM" pitchFamily="50" charset="-128"/>
                <a:ea typeface="HGPｺﾞｼｯｸM" pitchFamily="50" charset="-128"/>
              </a:rPr>
              <a:t>当日は汚れても良い服装でご参加ください。</a:t>
            </a:r>
            <a:endParaRPr kumimoji="1" lang="ja-JP" altLang="en-US" sz="800" dirty="0">
              <a:latin typeface="HGPｺﾞｼｯｸM" pitchFamily="50" charset="-128"/>
              <a:ea typeface="HGPｺﾞｼｯｸM" pitchFamily="50" charset="-128"/>
            </a:endParaRPr>
          </a:p>
        </p:txBody>
      </p:sp>
      <p:pic>
        <p:nvPicPr>
          <p:cNvPr id="1031" name="Picture 7" descr="C:\Users\vanfu-vos-01\Desktop\牧野work\@@@進行中@@@\ADP\55_ガーデニング\イラレ\png\55_オブジェクト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851" y="10037763"/>
            <a:ext cx="1960562" cy="400050"/>
          </a:xfrm>
          <a:prstGeom prst="rect">
            <a:avLst/>
          </a:prstGeom>
          <a:noFill/>
        </p:spPr>
      </p:pic>
      <p:sp>
        <p:nvSpPr>
          <p:cNvPr id="52" name="テキスト ボックス 51"/>
          <p:cNvSpPr txBox="1"/>
          <p:nvPr/>
        </p:nvSpPr>
        <p:spPr>
          <a:xfrm>
            <a:off x="497525" y="10036025"/>
            <a:ext cx="1966275" cy="326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063" dirty="0" smtClean="0">
                <a:latin typeface="HGPｺﾞｼｯｸE" pitchFamily="50" charset="-128"/>
                <a:ea typeface="HGPｺﾞｼｯｸE" pitchFamily="50" charset="-128"/>
              </a:rPr>
              <a:t>お申込み・お問い合わせ先</a:t>
            </a:r>
            <a:endParaRPr kumimoji="1" lang="ja-JP" altLang="en-US" sz="1063" dirty="0"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432676" y="9939378"/>
            <a:ext cx="3033087" cy="27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5" dirty="0" smtClean="0">
                <a:latin typeface="HGPｺﾞｼｯｸM" pitchFamily="50" charset="-128"/>
                <a:ea typeface="HGPｺﾞｼｯｸM" pitchFamily="50" charset="-128"/>
              </a:rPr>
              <a:t>ガーデニング講習会事務局</a:t>
            </a:r>
            <a:endParaRPr kumimoji="1" lang="ja-JP" altLang="en-US" sz="1205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432676" y="10129878"/>
            <a:ext cx="3033087" cy="397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984" dirty="0" smtClean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TEL 03‐1234‐1111</a:t>
            </a:r>
            <a:endParaRPr kumimoji="1" lang="ja-JP" altLang="en-US" sz="1984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026527" y="8497928"/>
            <a:ext cx="1771024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講師：アスクル園芸・</a:t>
            </a:r>
          </a:p>
          <a:p>
            <a:pPr algn="r">
              <a:lnSpc>
                <a:spcPts val="1600"/>
              </a:lnSpc>
            </a:pP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鈴木健太先生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5842000" y="8531795"/>
            <a:ext cx="1450506" cy="19076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835649" y="9190915"/>
            <a:ext cx="1454151" cy="477035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>
              <a:lnSpc>
                <a:spcPts val="2975"/>
              </a:lnSpc>
            </a:pPr>
            <a:r>
              <a:rPr lang="ja-JP" altLang="en-US" sz="11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顔写真</a:t>
            </a:r>
            <a:endParaRPr lang="ja-JP" altLang="en-US" sz="1100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603622" y="7167272"/>
            <a:ext cx="1835994" cy="950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2997008" y="7167272"/>
            <a:ext cx="1835994" cy="950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5327947" y="7167272"/>
            <a:ext cx="1835994" cy="9508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246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2014-07-29T12:30:16Z</dcterms:created>
  <dcterms:modified xsi:type="dcterms:W3CDTF">2014-07-29T12:30:21Z</dcterms:modified>
</cp:coreProperties>
</file>