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FF9900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5" d="100"/>
          <a:sy n="55" d="100"/>
        </p:scale>
        <p:origin x="-1992" y="4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198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997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1108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5802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1658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6799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540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6942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034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5731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6278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0692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272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7775575" cy="10907713"/>
            <a:chOff x="0" y="0"/>
            <a:chExt cx="7775575" cy="10907713"/>
          </a:xfrm>
        </p:grpSpPr>
        <p:sp>
          <p:nvSpPr>
            <p:cNvPr id="2" name="正方形/長方形 1"/>
            <p:cNvSpPr/>
            <p:nvPr/>
          </p:nvSpPr>
          <p:spPr>
            <a:xfrm>
              <a:off x="0" y="0"/>
              <a:ext cx="7775575" cy="10907713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正方形/長方形 2"/>
            <p:cNvSpPr/>
            <p:nvPr/>
          </p:nvSpPr>
          <p:spPr>
            <a:xfrm>
              <a:off x="107950" y="107950"/>
              <a:ext cx="7559675" cy="1069181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179388" y="179388"/>
              <a:ext cx="7416800" cy="10548937"/>
            </a:xfrm>
            <a:prstGeom prst="rect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53030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1332548" y="196056"/>
            <a:ext cx="5714637" cy="414845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endParaRPr kumimoji="1" lang="ja-JP" altLang="en-US" sz="800" dirty="0">
              <a:solidFill>
                <a:schemeClr val="accent1">
                  <a:lumMod val="75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4056" y="1877141"/>
            <a:ext cx="72211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000" b="1" dirty="0">
                <a:solidFill>
                  <a:schemeClr val="accent6">
                    <a:lumMod val="50000"/>
                  </a:schemeClr>
                </a:solidFill>
              </a:rPr>
              <a:t>写真を入れ</a:t>
            </a:r>
            <a:r>
              <a:rPr lang="ja-JP" altLang="en-US" sz="3000" b="1" dirty="0" smtClean="0">
                <a:solidFill>
                  <a:schemeClr val="accent6">
                    <a:lumMod val="50000"/>
                  </a:schemeClr>
                </a:solidFill>
              </a:rPr>
              <a:t>て</a:t>
            </a:r>
            <a:endParaRPr lang="en-US" altLang="ja-JP" sz="3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ja-JP" altLang="en-US" sz="3000" b="1" dirty="0" smtClean="0">
                <a:solidFill>
                  <a:schemeClr val="accent6">
                    <a:lumMod val="50000"/>
                  </a:schemeClr>
                </a:solidFill>
              </a:rPr>
              <a:t>く</a:t>
            </a:r>
            <a:r>
              <a:rPr lang="ja-JP" altLang="en-US" sz="3000" b="1" dirty="0">
                <a:solidFill>
                  <a:schemeClr val="accent6">
                    <a:lumMod val="50000"/>
                  </a:schemeClr>
                </a:solidFill>
              </a:rPr>
              <a:t>ださ</a:t>
            </a:r>
            <a:r>
              <a:rPr lang="ja-JP" altLang="en-US" sz="3000" b="1" dirty="0" smtClean="0">
                <a:solidFill>
                  <a:schemeClr val="accent6">
                    <a:lumMod val="50000"/>
                  </a:schemeClr>
                </a:solidFill>
              </a:rPr>
              <a:t>い</a:t>
            </a:r>
            <a:endParaRPr lang="ja-JP" altLang="en-US" sz="3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DATACHECK\Desktop\Hoi thao phap luat\hoi thao phap lua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7773987" cy="39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ATACHECK\Desktop\Hoi thao phap luat\nnnnnnnnnnnnn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5271" y="8423680"/>
            <a:ext cx="8518526" cy="349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DATACHECK\Desktop\Hoi thao phap luat\sdsds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0" y="640539"/>
            <a:ext cx="1987550" cy="140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55387" y="5253352"/>
            <a:ext cx="6264613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solidFill>
                  <a:srgbClr val="0099CC"/>
                </a:solidFill>
                <a:latin typeface="HGPｺﾞｼｯｸE" pitchFamily="50" charset="-128"/>
                <a:ea typeface="HGPｺﾞｼｯｸE" pitchFamily="50" charset="-128"/>
              </a:rPr>
              <a:t>「相続」が「争続」ならない為に早めの対策が必要です。</a:t>
            </a:r>
            <a:endParaRPr kumimoji="1" lang="ja-JP" altLang="en-US" dirty="0">
              <a:solidFill>
                <a:srgbClr val="0099CC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65541" y="5701039"/>
            <a:ext cx="4189614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0099CC"/>
                </a:solidFill>
                <a:latin typeface="HGSｺﾞｼｯｸM" pitchFamily="50" charset="-128"/>
                <a:ea typeface="HGSｺﾞｼｯｸM" pitchFamily="50" charset="-128"/>
              </a:rPr>
              <a:t>2014</a:t>
            </a:r>
            <a:r>
              <a:rPr lang="ja-JP" altLang="en-US" dirty="0">
                <a:solidFill>
                  <a:srgbClr val="0099CC"/>
                </a:solidFill>
                <a:latin typeface="HGSｺﾞｼｯｸM" pitchFamily="50" charset="-128"/>
                <a:ea typeface="HGSｺﾞｼｯｸM" pitchFamily="50" charset="-128"/>
              </a:rPr>
              <a:t>年</a:t>
            </a:r>
            <a:r>
              <a:rPr lang="en-US" altLang="ja-JP" dirty="0">
                <a:solidFill>
                  <a:srgbClr val="0099CC"/>
                </a:solidFill>
                <a:latin typeface="HGSｺﾞｼｯｸM" pitchFamily="50" charset="-128"/>
                <a:ea typeface="HGSｺﾞｼｯｸM" pitchFamily="50" charset="-128"/>
              </a:rPr>
              <a:t>9</a:t>
            </a:r>
            <a:r>
              <a:rPr lang="ja-JP" altLang="en-US" dirty="0">
                <a:solidFill>
                  <a:srgbClr val="0099CC"/>
                </a:solidFill>
                <a:latin typeface="HGSｺﾞｼｯｸM" pitchFamily="50" charset="-128"/>
                <a:ea typeface="HGSｺﾞｼｯｸM" pitchFamily="50" charset="-128"/>
              </a:rPr>
              <a:t>月</a:t>
            </a:r>
            <a:r>
              <a:rPr lang="en-US" altLang="ja-JP" dirty="0">
                <a:solidFill>
                  <a:srgbClr val="0099CC"/>
                </a:solidFill>
                <a:latin typeface="HGSｺﾞｼｯｸM" pitchFamily="50" charset="-128"/>
                <a:ea typeface="HGSｺﾞｼｯｸM" pitchFamily="50" charset="-128"/>
              </a:rPr>
              <a:t>12</a:t>
            </a:r>
            <a:r>
              <a:rPr lang="ja-JP" altLang="en-US" dirty="0">
                <a:solidFill>
                  <a:srgbClr val="0099CC"/>
                </a:solidFill>
                <a:latin typeface="HGSｺﾞｼｯｸM" pitchFamily="50" charset="-128"/>
                <a:ea typeface="HGSｺﾞｼｯｸM" pitchFamily="50" charset="-128"/>
              </a:rPr>
              <a:t>日（土曜日</a:t>
            </a:r>
            <a:r>
              <a:rPr lang="ja-JP" altLang="en-US" dirty="0">
                <a:solidFill>
                  <a:srgbClr val="0099CC"/>
                </a:solidFill>
              </a:rPr>
              <a:t>）</a:t>
            </a:r>
            <a:endParaRPr kumimoji="1" lang="ja-JP" altLang="en-US" dirty="0">
              <a:solidFill>
                <a:srgbClr val="0099CC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92826" y="5519276"/>
            <a:ext cx="3227165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500" dirty="0" smtClean="0">
                <a:solidFill>
                  <a:srgbClr val="FF9900"/>
                </a:solidFill>
                <a:latin typeface="HGSｺﾞｼｯｸM" pitchFamily="50" charset="-128"/>
                <a:ea typeface="HGSｺﾞｼｯｸM" pitchFamily="50" charset="-128"/>
              </a:rPr>
              <a:t> 13:00</a:t>
            </a:r>
            <a:r>
              <a:rPr lang="ja-JP" altLang="en-US" sz="3500" dirty="0">
                <a:solidFill>
                  <a:srgbClr val="FF9900"/>
                </a:solidFill>
                <a:latin typeface="HGSｺﾞｼｯｸM" pitchFamily="50" charset="-128"/>
                <a:ea typeface="HGSｺﾞｼｯｸM" pitchFamily="50" charset="-128"/>
              </a:rPr>
              <a:t>～</a:t>
            </a:r>
            <a:r>
              <a:rPr lang="en-US" altLang="ja-JP" sz="3500" dirty="0">
                <a:solidFill>
                  <a:srgbClr val="FF9900"/>
                </a:solidFill>
                <a:latin typeface="HGSｺﾞｼｯｸM" pitchFamily="50" charset="-128"/>
                <a:ea typeface="HGSｺﾞｼｯｸM" pitchFamily="50" charset="-128"/>
              </a:rPr>
              <a:t>16:00</a:t>
            </a:r>
            <a:r>
              <a:rPr lang="ja-JP" altLang="en-US" dirty="0">
                <a:solidFill>
                  <a:srgbClr val="FF9900"/>
                </a:solidFill>
              </a:rPr>
              <a:t>　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68507" y="6083718"/>
            <a:ext cx="5353887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rgbClr val="0099CC"/>
                </a:solidFill>
                <a:latin typeface="HGSｺﾞｼｯｸM" pitchFamily="50" charset="-128"/>
                <a:ea typeface="HGSｺﾞｼｯｸM" pitchFamily="50" charset="-128"/>
              </a:rPr>
              <a:t>アスクルコンサルタント事務所会議室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11225" y="6385220"/>
            <a:ext cx="3009207" cy="414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SｺﾞｼｯｸM" pitchFamily="50" charset="-128"/>
                <a:ea typeface="HGSｺﾞｼｯｸM" pitchFamily="50" charset="-128"/>
              </a:rPr>
              <a:t>セミナー内容</a:t>
            </a:r>
            <a:endParaRPr kumimoji="1" lang="ja-JP" altLang="en-US" dirty="0"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17175" y="6791731"/>
            <a:ext cx="7148944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SｺﾞｼｯｸM" pitchFamily="50" charset="-128"/>
                <a:ea typeface="HGSｺﾞｼｯｸM" pitchFamily="50" charset="-128"/>
              </a:rPr>
              <a:t>・遺産相続と遺言書の基礎知識</a:t>
            </a:r>
            <a:endParaRPr kumimoji="1" lang="ja-JP" altLang="en-US" dirty="0"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14750" y="7130331"/>
            <a:ext cx="4469114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SｺﾞｼｯｸM" pitchFamily="50" charset="-128"/>
                <a:ea typeface="HGSｺﾞｼｯｸM" pitchFamily="50" charset="-128"/>
              </a:rPr>
              <a:t>・税制改革のポイント</a:t>
            </a:r>
            <a:endParaRPr kumimoji="1" lang="ja-JP" altLang="en-US" dirty="0"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10261" y="7492236"/>
            <a:ext cx="4123112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SｺﾞｼｯｸM" pitchFamily="50" charset="-128"/>
                <a:ea typeface="HGSｺﾞｼｯｸM" pitchFamily="50" charset="-128"/>
              </a:rPr>
              <a:t>・具体的な手続き</a:t>
            </a:r>
            <a:endParaRPr kumimoji="1" lang="ja-JP" altLang="en-US" dirty="0"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14751" y="7825954"/>
            <a:ext cx="3541221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SｺﾞｼｯｸM" pitchFamily="50" charset="-128"/>
                <a:ea typeface="HGSｺﾞｼｯｸM" pitchFamily="50" charset="-128"/>
              </a:rPr>
              <a:t>・資産活用による対策</a:t>
            </a:r>
            <a:endParaRPr kumimoji="1" lang="ja-JP" altLang="en-US" dirty="0"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12325" y="8190929"/>
            <a:ext cx="3341716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SｺﾞｼｯｸM" pitchFamily="50" charset="-128"/>
                <a:ea typeface="HGSｺﾞｼｯｸM" pitchFamily="50" charset="-128"/>
              </a:rPr>
              <a:t>・質疑応答</a:t>
            </a:r>
            <a:endParaRPr kumimoji="1" lang="ja-JP" altLang="en-US" dirty="0"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79847" y="8492186"/>
            <a:ext cx="5998015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SｺﾞｼｯｸM" pitchFamily="50" charset="-128"/>
                <a:ea typeface="HGSｺﾞｼｯｸM" pitchFamily="50" charset="-128"/>
              </a:rPr>
              <a:t>講師：鈴木健太（ファイナンシャルプランナー）</a:t>
            </a:r>
            <a:endParaRPr kumimoji="1" lang="ja-JP" altLang="en-US" dirty="0"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66625" y="8859943"/>
            <a:ext cx="4729762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SｺﾞｼｯｸM" pitchFamily="50" charset="-128"/>
                <a:ea typeface="HGSｺﾞｼｯｸM" pitchFamily="50" charset="-128"/>
              </a:rPr>
              <a:t>ご予約・お問い合わせは</a:t>
            </a:r>
            <a:endParaRPr kumimoji="1" lang="ja-JP" altLang="en-US" dirty="0"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79134" y="9227700"/>
            <a:ext cx="4123112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SｺﾞｼｯｸM" pitchFamily="50" charset="-128"/>
                <a:ea typeface="HGSｺﾞｼｯｸM" pitchFamily="50" charset="-128"/>
              </a:rPr>
              <a:t>アスクルコンサルタント事務所</a:t>
            </a:r>
            <a:endParaRPr kumimoji="1" lang="ja-JP" altLang="en-US" dirty="0"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81217" y="9548646"/>
            <a:ext cx="36324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000" dirty="0">
                <a:solidFill>
                  <a:srgbClr val="FF9900"/>
                </a:solidFill>
                <a:latin typeface="HGP明朝B" pitchFamily="18" charset="-128"/>
                <a:ea typeface="HGP明朝B" pitchFamily="18" charset="-128"/>
              </a:rPr>
              <a:t>03-1234-1111</a:t>
            </a:r>
            <a:endParaRPr kumimoji="1" lang="ja-JP" altLang="en-US" sz="3000" dirty="0">
              <a:solidFill>
                <a:srgbClr val="FF9900"/>
              </a:solidFill>
              <a:latin typeface="HGP明朝B" pitchFamily="18" charset="-128"/>
              <a:ea typeface="HGP明朝B" pitchFamily="18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32549" y="4852345"/>
            <a:ext cx="4904509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accent5">
                    <a:lumMod val="75000"/>
                  </a:schemeClr>
                </a:solidFill>
                <a:latin typeface="HGSｺﾞｼｯｸM" pitchFamily="50" charset="-128"/>
                <a:ea typeface="HGSｺﾞｼｯｸM" pitchFamily="50" charset="-128"/>
              </a:rPr>
              <a:t>アスクルコンサルタント事務所の</a:t>
            </a:r>
            <a:endParaRPr kumimoji="1" lang="ja-JP" altLang="en-US" b="1" dirty="0">
              <a:solidFill>
                <a:schemeClr val="accent5">
                  <a:lumMod val="75000"/>
                </a:schemeClr>
              </a:solidFill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09509" y="6791731"/>
            <a:ext cx="2041380" cy="14675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ja-JP" altLang="en-US" sz="2000" b="1" dirty="0">
                <a:solidFill>
                  <a:schemeClr val="accent6">
                    <a:lumMod val="50000"/>
                  </a:schemeClr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地図</a:t>
            </a:r>
            <a:endParaRPr kumimoji="1" lang="ja-JP" altLang="en-US" sz="2000" b="1" dirty="0">
              <a:solidFill>
                <a:schemeClr val="accent6">
                  <a:lumMod val="50000"/>
                </a:schemeClr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404945" y="9968048"/>
            <a:ext cx="3374967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HGP明朝B" pitchFamily="18" charset="-128"/>
                <a:ea typeface="HGP明朝B" pitchFamily="18" charset="-128"/>
              </a:rPr>
              <a:t>http://asukut.com</a:t>
            </a:r>
            <a:endParaRPr kumimoji="1" lang="ja-JP" altLang="en-US" dirty="0">
              <a:latin typeface="HGP明朝B" pitchFamily="18" charset="-128"/>
              <a:ea typeface="HGP明朝B" pitchFamily="18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79586" y="10268487"/>
            <a:ext cx="3906981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SｺﾞｼｯｸM" pitchFamily="50" charset="-128"/>
                <a:ea typeface="HGSｺﾞｼｯｸM" pitchFamily="50" charset="-128"/>
              </a:rPr>
              <a:t>東京都豊洲</a:t>
            </a:r>
            <a:r>
              <a:rPr lang="en-US" altLang="ja-JP" dirty="0">
                <a:latin typeface="HGSｺﾞｼｯｸM" pitchFamily="50" charset="-128"/>
                <a:ea typeface="HGSｺﾞｼｯｸM" pitchFamily="50" charset="-128"/>
              </a:rPr>
              <a:t>3</a:t>
            </a:r>
            <a:r>
              <a:rPr lang="ja-JP" altLang="en-US" dirty="0">
                <a:latin typeface="HGSｺﾞｼｯｸM" pitchFamily="50" charset="-128"/>
                <a:ea typeface="HGSｺﾞｼｯｸM" pitchFamily="50" charset="-128"/>
              </a:rPr>
              <a:t>－</a:t>
            </a:r>
            <a:r>
              <a:rPr lang="en-US" altLang="ja-JP" dirty="0">
                <a:latin typeface="HGSｺﾞｼｯｸM" pitchFamily="50" charset="-128"/>
                <a:ea typeface="HGSｺﾞｼｯｸM" pitchFamily="50" charset="-128"/>
              </a:rPr>
              <a:t>2</a:t>
            </a:r>
            <a:r>
              <a:rPr lang="ja-JP" altLang="en-US" dirty="0">
                <a:latin typeface="HGSｺﾞｼｯｸM" pitchFamily="50" charset="-128"/>
                <a:ea typeface="HGSｺﾞｼｯｸM" pitchFamily="50" charset="-128"/>
              </a:rPr>
              <a:t>－</a:t>
            </a:r>
            <a:r>
              <a:rPr lang="en-US" altLang="ja-JP" dirty="0">
                <a:latin typeface="HGSｺﾞｼｯｸM" pitchFamily="50" charset="-128"/>
                <a:ea typeface="HGSｺﾞｼｯｸM" pitchFamily="50" charset="-128"/>
              </a:rPr>
              <a:t>3</a:t>
            </a:r>
            <a:endParaRPr kumimoji="1" lang="ja-JP" altLang="en-US" dirty="0">
              <a:latin typeface="HGSｺﾞｼｯｸM" pitchFamily="50" charset="-128"/>
              <a:ea typeface="HGSｺﾞｼｯｸM" pitchFamily="50" charset="-128"/>
            </a:endParaRPr>
          </a:p>
        </p:txBody>
      </p:sp>
      <p:pic>
        <p:nvPicPr>
          <p:cNvPr id="4" name="Picture 2" descr="C:\Users\DATACHECK\Desktop\â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202" y="8341758"/>
            <a:ext cx="2071687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555833" y="2172758"/>
            <a:ext cx="754053" cy="800034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r>
              <a:rPr lang="ja-JP" altLang="en-US" sz="3700" b="1" spc="1050" dirty="0">
                <a:solidFill>
                  <a:srgbClr val="FF9900"/>
                </a:solidFill>
                <a:latin typeface="HGP明朝E" pitchFamily="18" charset="-128"/>
                <a:ea typeface="HGP明朝E" pitchFamily="18" charset="-128"/>
              </a:rPr>
              <a:t>ご家族の為の相続セミ</a:t>
            </a:r>
            <a:r>
              <a:rPr lang="ja-JP" altLang="en-US" sz="3700" b="1" spc="1050" dirty="0" smtClean="0">
                <a:solidFill>
                  <a:srgbClr val="FF9900"/>
                </a:solidFill>
                <a:latin typeface="HGP明朝E" pitchFamily="18" charset="-128"/>
                <a:ea typeface="HGP明朝E" pitchFamily="18" charset="-128"/>
              </a:rPr>
              <a:t>ナー</a:t>
            </a:r>
            <a:endParaRPr lang="ja-JP" altLang="en-US" sz="3700" b="1" spc="1050" dirty="0">
              <a:latin typeface="HGP明朝E" pitchFamily="18" charset="-128"/>
              <a:ea typeface="HGP明朝E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7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1AB9D3B3-C864-4D33-86DD-8BCA8018B673}" vid="{F68D0221-22D9-4066-842D-C62C85520585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37</Template>
  <TotalTime>0</TotalTime>
  <Words>207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37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2013-07-04T12:03:22Z</dcterms:created>
  <dcterms:modified xsi:type="dcterms:W3CDTF">2014-07-29T12:35:03Z</dcterms:modified>
</cp:coreProperties>
</file>