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8F8F8"/>
    <a:srgbClr val="E9545D"/>
    <a:srgbClr val="81512C"/>
    <a:srgbClr val="906E30"/>
    <a:srgbClr val="A4723A"/>
    <a:srgbClr val="664724"/>
    <a:srgbClr val="645226"/>
    <a:srgbClr val="640000"/>
    <a:srgbClr val="3E0000"/>
    <a:srgbClr val="FFC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78" d="100"/>
          <a:sy n="78" d="100"/>
        </p:scale>
        <p:origin x="-2022" y="-150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2015/3/2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 smtClean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3/2/2015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正方形/長方形 33"/>
          <p:cNvSpPr/>
          <p:nvPr/>
        </p:nvSpPr>
        <p:spPr>
          <a:xfrm>
            <a:off x="-252" y="-1"/>
            <a:ext cx="7775575" cy="5408865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en-US" altLang="ja-JP" sz="4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endParaRPr lang="en-US" altLang="ja-JP" sz="4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en-US" altLang="ja-JP" sz="4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			</a:t>
            </a:r>
            <a:r>
              <a:rPr kumimoji="1" lang="ja-JP" altLang="en-US" sz="4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4400" b="1" dirty="0" smtClean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kumimoji="1" lang="en-US" altLang="ja-JP" sz="4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			</a:t>
            </a:r>
            <a:r>
              <a:rPr kumimoji="1" lang="ja-JP" altLang="en-US" sz="4400" b="1" dirty="0" smtClean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4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pic>
        <p:nvPicPr>
          <p:cNvPr id="33" name="図 3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251" y="7491"/>
            <a:ext cx="7775378" cy="10908000"/>
          </a:xfrm>
          <a:prstGeom prst="rect">
            <a:avLst/>
          </a:prstGeom>
        </p:spPr>
      </p:pic>
      <p:sp>
        <p:nvSpPr>
          <p:cNvPr id="4" name="正方形/長方形 3"/>
          <p:cNvSpPr/>
          <p:nvPr/>
        </p:nvSpPr>
        <p:spPr>
          <a:xfrm>
            <a:off x="638263" y="528598"/>
            <a:ext cx="2321469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宅配専門 アスクル鮨の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363648" y="3513304"/>
            <a:ext cx="158962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0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３</a:t>
            </a:r>
            <a:r>
              <a:rPr lang="ja-JP" altLang="en-US" sz="1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月</a:t>
            </a:r>
            <a:r>
              <a:rPr lang="ja-JP" altLang="en-US" sz="20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２０</a:t>
            </a:r>
            <a:r>
              <a:rPr lang="ja-JP" altLang="en-US" sz="1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日</a:t>
            </a:r>
          </a:p>
          <a:p>
            <a:pPr algn="ctr"/>
            <a:r>
              <a:rPr lang="ja-JP" altLang="en-US" sz="1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から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1496652" y="4098079"/>
            <a:ext cx="1475112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0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５</a:t>
            </a:r>
            <a:r>
              <a:rPr lang="ja-JP" altLang="en-US" sz="1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月</a:t>
            </a:r>
            <a:r>
              <a:rPr lang="ja-JP" altLang="en-US" sz="20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２０</a:t>
            </a:r>
            <a:r>
              <a:rPr lang="ja-JP" altLang="en-US" sz="1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日</a:t>
            </a:r>
          </a:p>
          <a:p>
            <a:pPr algn="ctr"/>
            <a:r>
              <a:rPr lang="ja-JP" altLang="en-US" sz="1600" b="1" dirty="0">
                <a:solidFill>
                  <a:schemeClr val="bg1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まで</a:t>
            </a:r>
          </a:p>
        </p:txBody>
      </p:sp>
      <p:sp>
        <p:nvSpPr>
          <p:cNvPr id="8" name="正方形/長方形 7"/>
          <p:cNvSpPr/>
          <p:nvPr/>
        </p:nvSpPr>
        <p:spPr>
          <a:xfrm>
            <a:off x="821743" y="5609950"/>
            <a:ext cx="6192662" cy="8643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altLang="ja-JP" sz="2100" b="1" dirty="0">
                <a:ln w="9525">
                  <a:solidFill>
                    <a:srgbClr val="F8F8F8"/>
                  </a:solidFill>
                </a:ln>
                <a:solidFill>
                  <a:srgbClr val="E9545D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5,000</a:t>
            </a:r>
            <a:r>
              <a:rPr lang="ja-JP" altLang="en-US" sz="2100" b="1" dirty="0">
                <a:ln w="9525">
                  <a:solidFill>
                    <a:srgbClr val="F8F8F8"/>
                  </a:solidFill>
                </a:ln>
                <a:solidFill>
                  <a:srgbClr val="E9545D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円以上のご注文で</a:t>
            </a:r>
          </a:p>
          <a:p>
            <a:pPr algn="ctr">
              <a:lnSpc>
                <a:spcPts val="3500"/>
              </a:lnSpc>
            </a:pPr>
            <a:r>
              <a:rPr lang="ja-JP" altLang="en-US" sz="2100" b="1" dirty="0">
                <a:ln w="9525">
                  <a:solidFill>
                    <a:srgbClr val="F8F8F8"/>
                  </a:solidFill>
                </a:ln>
                <a:solidFill>
                  <a:srgbClr val="E9545D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かわいいキャラクターのお寿司が</a:t>
            </a:r>
            <a:r>
              <a:rPr lang="en-US" altLang="ja-JP" sz="2100" b="1" dirty="0">
                <a:ln w="9525">
                  <a:solidFill>
                    <a:srgbClr val="F8F8F8"/>
                  </a:solidFill>
                </a:ln>
                <a:solidFill>
                  <a:srgbClr val="E9545D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1</a:t>
            </a:r>
            <a:r>
              <a:rPr lang="ja-JP" altLang="en-US" sz="2100" b="1" dirty="0">
                <a:ln w="9525">
                  <a:solidFill>
                    <a:srgbClr val="F8F8F8"/>
                  </a:solidFill>
                </a:ln>
                <a:solidFill>
                  <a:srgbClr val="E9545D"/>
                </a:solidFill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人前無料！！</a:t>
            </a:r>
          </a:p>
        </p:txBody>
      </p:sp>
      <p:sp>
        <p:nvSpPr>
          <p:cNvPr id="9" name="正方形/長方形 8"/>
          <p:cNvSpPr/>
          <p:nvPr/>
        </p:nvSpPr>
        <p:spPr>
          <a:xfrm>
            <a:off x="814330" y="6859542"/>
            <a:ext cx="304780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sz="1600" dirty="0">
                <a:solidFill>
                  <a:srgbClr val="81512C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◆</a:t>
            </a:r>
            <a:r>
              <a:rPr lang="en-US" altLang="zh-CN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5</a:t>
            </a:r>
            <a:r>
              <a:rPr lang="zh-CN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人前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（</a:t>
            </a:r>
            <a:r>
              <a:rPr lang="en-US" altLang="zh-CN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50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貫）</a:t>
            </a:r>
            <a:r>
              <a:rPr lang="zh-CN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　 ￥</a:t>
            </a:r>
            <a:r>
              <a:rPr lang="en-US" altLang="zh-CN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10,260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（税込）</a:t>
            </a:r>
          </a:p>
          <a:p>
            <a:pPr>
              <a:tabLst>
                <a:tab pos="1528763" algn="l"/>
              </a:tabLst>
            </a:pPr>
            <a:r>
              <a:rPr lang="en-US" altLang="zh-CN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	</a:t>
            </a:r>
            <a:r>
              <a:rPr lang="zh-CN" altLang="en-US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（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税抜￥</a:t>
            </a:r>
            <a:r>
              <a:rPr lang="en-US" altLang="zh-CN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9,500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）</a:t>
            </a:r>
          </a:p>
        </p:txBody>
      </p:sp>
      <p:sp>
        <p:nvSpPr>
          <p:cNvPr id="10" name="正方形/長方形 9"/>
          <p:cNvSpPr/>
          <p:nvPr/>
        </p:nvSpPr>
        <p:spPr>
          <a:xfrm>
            <a:off x="814330" y="7707616"/>
            <a:ext cx="304780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sz="1600" dirty="0">
                <a:solidFill>
                  <a:srgbClr val="81512C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◆</a:t>
            </a:r>
            <a:r>
              <a:rPr lang="en-US" altLang="zh-CN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3</a:t>
            </a:r>
            <a:r>
              <a:rPr lang="zh-CN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人前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（</a:t>
            </a:r>
            <a:r>
              <a:rPr lang="en-US" altLang="zh-CN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30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貫）</a:t>
            </a:r>
            <a:r>
              <a:rPr lang="zh-CN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　 ￥</a:t>
            </a:r>
            <a:r>
              <a:rPr lang="en-US" altLang="zh-CN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8,100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（税込）</a:t>
            </a:r>
          </a:p>
          <a:p>
            <a:pPr>
              <a:tabLst>
                <a:tab pos="1528763" algn="l"/>
              </a:tabLst>
            </a:pPr>
            <a:r>
              <a:rPr lang="en-US" altLang="zh-CN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	</a:t>
            </a:r>
            <a:r>
              <a:rPr lang="zh-CN" altLang="en-US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（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税抜￥</a:t>
            </a:r>
            <a:r>
              <a:rPr lang="en-US" altLang="zh-CN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7,500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）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814330" y="8515108"/>
            <a:ext cx="3047807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sz="1600" dirty="0">
                <a:solidFill>
                  <a:srgbClr val="81512C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◆</a:t>
            </a:r>
            <a:r>
              <a:rPr lang="en-US" altLang="zh-CN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1</a:t>
            </a:r>
            <a:r>
              <a:rPr lang="zh-CN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人前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（</a:t>
            </a:r>
            <a:r>
              <a:rPr lang="en-US" altLang="zh-CN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10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貫）</a:t>
            </a:r>
            <a:r>
              <a:rPr lang="zh-CN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　 ￥</a:t>
            </a:r>
            <a:r>
              <a:rPr lang="en-US" altLang="zh-CN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3,240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（税込）</a:t>
            </a:r>
          </a:p>
          <a:p>
            <a:pPr>
              <a:tabLst>
                <a:tab pos="1528763" algn="l"/>
              </a:tabLst>
            </a:pPr>
            <a:r>
              <a:rPr lang="en-US" altLang="zh-CN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	</a:t>
            </a:r>
            <a:r>
              <a:rPr lang="zh-CN" altLang="en-US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（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税抜￥</a:t>
            </a:r>
            <a:r>
              <a:rPr lang="en-US" altLang="zh-CN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3,000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）</a:t>
            </a:r>
          </a:p>
        </p:txBody>
      </p:sp>
      <p:sp>
        <p:nvSpPr>
          <p:cNvPr id="13" name="正方形/長方形 12"/>
          <p:cNvSpPr/>
          <p:nvPr/>
        </p:nvSpPr>
        <p:spPr>
          <a:xfrm>
            <a:off x="4002089" y="6859542"/>
            <a:ext cx="3180764" cy="5386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sz="1600" dirty="0">
                <a:solidFill>
                  <a:srgbClr val="81512C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◆</a:t>
            </a:r>
            <a:r>
              <a:rPr lang="en-US" altLang="zh-CN" sz="1700" dirty="0">
                <a:latin typeface="HGP明朝E" panose="02020900000000000000" pitchFamily="18" charset="-128"/>
                <a:ea typeface="HGP明朝E" panose="02020900000000000000" pitchFamily="18" charset="-128"/>
              </a:rPr>
              <a:t>4</a:t>
            </a:r>
            <a:r>
              <a:rPr lang="zh-CN" altLang="en-US" sz="1700" dirty="0">
                <a:latin typeface="HGP明朝E" panose="02020900000000000000" pitchFamily="18" charset="-128"/>
                <a:ea typeface="HGP明朝E" panose="02020900000000000000" pitchFamily="18" charset="-128"/>
              </a:rPr>
              <a:t>人前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（</a:t>
            </a:r>
            <a:r>
              <a:rPr lang="en-US" altLang="zh-CN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40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貫）</a:t>
            </a:r>
            <a:r>
              <a:rPr lang="zh-CN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　 ￥</a:t>
            </a:r>
            <a:r>
              <a:rPr lang="en-US" altLang="zh-CN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9,180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（税込）</a:t>
            </a:r>
          </a:p>
          <a:p>
            <a:pPr>
              <a:tabLst>
                <a:tab pos="1528763" algn="l"/>
              </a:tabLst>
            </a:pPr>
            <a:r>
              <a:rPr lang="en-US" altLang="zh-CN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	</a:t>
            </a:r>
            <a:r>
              <a:rPr lang="zh-CN" altLang="en-US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（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税抜￥</a:t>
            </a:r>
            <a:r>
              <a:rPr lang="en-US" altLang="zh-CN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8,500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）</a:t>
            </a:r>
          </a:p>
        </p:txBody>
      </p:sp>
      <p:sp>
        <p:nvSpPr>
          <p:cNvPr id="14" name="正方形/長方形 13"/>
          <p:cNvSpPr/>
          <p:nvPr/>
        </p:nvSpPr>
        <p:spPr>
          <a:xfrm>
            <a:off x="4002089" y="7707616"/>
            <a:ext cx="318076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CN" altLang="en-US" sz="1600" dirty="0">
                <a:solidFill>
                  <a:srgbClr val="81512C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◆</a:t>
            </a:r>
            <a:r>
              <a:rPr lang="en-US" altLang="zh-CN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2</a:t>
            </a:r>
            <a:r>
              <a:rPr lang="zh-CN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人前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（</a:t>
            </a:r>
            <a:r>
              <a:rPr lang="en-US" altLang="zh-CN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20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貫）</a:t>
            </a:r>
            <a:r>
              <a:rPr lang="zh-CN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　 ￥</a:t>
            </a:r>
            <a:r>
              <a:rPr lang="en-US" altLang="zh-CN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5,940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（税込）</a:t>
            </a:r>
          </a:p>
          <a:p>
            <a:pPr>
              <a:tabLst>
                <a:tab pos="1528763" algn="l"/>
              </a:tabLst>
            </a:pPr>
            <a:r>
              <a:rPr lang="en-US" altLang="zh-CN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	</a:t>
            </a:r>
            <a:r>
              <a:rPr lang="zh-CN" altLang="en-US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（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税抜￥</a:t>
            </a:r>
            <a:r>
              <a:rPr lang="en-US" altLang="zh-CN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5,500</a:t>
            </a:r>
            <a:r>
              <a:rPr lang="zh-CN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）</a:t>
            </a:r>
          </a:p>
        </p:txBody>
      </p:sp>
      <p:sp>
        <p:nvSpPr>
          <p:cNvPr id="15" name="正方形/長方形 14"/>
          <p:cNvSpPr/>
          <p:nvPr/>
        </p:nvSpPr>
        <p:spPr>
          <a:xfrm>
            <a:off x="4002089" y="8515108"/>
            <a:ext cx="3180764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zh-TW" altLang="en-US" sz="1600" dirty="0">
                <a:solidFill>
                  <a:srgbClr val="81512C"/>
                </a:solidFill>
                <a:latin typeface="HGP明朝E" panose="02020900000000000000" pitchFamily="18" charset="-128"/>
                <a:ea typeface="HGP明朝E" panose="02020900000000000000" pitchFamily="18" charset="-128"/>
              </a:rPr>
              <a:t>◆</a:t>
            </a:r>
            <a:r>
              <a:rPr lang="zh-TW" altLang="en-US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特選海鮮丼　 ￥</a:t>
            </a:r>
            <a:r>
              <a:rPr lang="en-US" altLang="zh-TW" sz="1600" dirty="0">
                <a:latin typeface="HGP明朝E" panose="02020900000000000000" pitchFamily="18" charset="-128"/>
                <a:ea typeface="HGP明朝E" panose="02020900000000000000" pitchFamily="18" charset="-128"/>
              </a:rPr>
              <a:t>2,160</a:t>
            </a:r>
            <a:r>
              <a:rPr lang="zh-TW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（税込）</a:t>
            </a:r>
          </a:p>
          <a:p>
            <a:pPr>
              <a:tabLst>
                <a:tab pos="1528763" algn="l"/>
              </a:tabLst>
            </a:pPr>
            <a:r>
              <a:rPr lang="en-US" altLang="zh-TW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	</a:t>
            </a:r>
            <a:r>
              <a:rPr lang="zh-TW" altLang="en-US" sz="1200" dirty="0" smtClean="0">
                <a:latin typeface="HGP明朝E" panose="02020900000000000000" pitchFamily="18" charset="-128"/>
                <a:ea typeface="HGP明朝E" panose="02020900000000000000" pitchFamily="18" charset="-128"/>
              </a:rPr>
              <a:t>（</a:t>
            </a:r>
            <a:r>
              <a:rPr lang="zh-TW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税抜￥</a:t>
            </a:r>
            <a:r>
              <a:rPr lang="en-US" altLang="zh-TW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2,000</a:t>
            </a:r>
            <a:r>
              <a:rPr lang="zh-TW" altLang="en-US" sz="1200" dirty="0">
                <a:latin typeface="HGP明朝E" panose="02020900000000000000" pitchFamily="18" charset="-128"/>
                <a:ea typeface="HGP明朝E" panose="02020900000000000000" pitchFamily="18" charset="-128"/>
              </a:rPr>
              <a:t>）</a:t>
            </a:r>
          </a:p>
        </p:txBody>
      </p:sp>
      <p:sp>
        <p:nvSpPr>
          <p:cNvPr id="17" name="正方形/長方形 16"/>
          <p:cNvSpPr/>
          <p:nvPr/>
        </p:nvSpPr>
        <p:spPr>
          <a:xfrm>
            <a:off x="814330" y="9241105"/>
            <a:ext cx="5213437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200" b="1" dirty="0">
                <a:solidFill>
                  <a:srgbClr val="81512C"/>
                </a:solidFill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＊その他お好みも１貫から承ります　＊各種サイドメニューあります</a:t>
            </a:r>
          </a:p>
        </p:txBody>
      </p:sp>
      <p:sp>
        <p:nvSpPr>
          <p:cNvPr id="26" name="正方形/長方形 25"/>
          <p:cNvSpPr/>
          <p:nvPr/>
        </p:nvSpPr>
        <p:spPr>
          <a:xfrm>
            <a:off x="348831" y="10000356"/>
            <a:ext cx="1282723" cy="353943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ja-JP" altLang="en-US" sz="17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アスクル鮨</a:t>
            </a:r>
          </a:p>
        </p:txBody>
      </p:sp>
      <p:sp>
        <p:nvSpPr>
          <p:cNvPr id="27" name="正方形/長方形 26"/>
          <p:cNvSpPr/>
          <p:nvPr/>
        </p:nvSpPr>
        <p:spPr>
          <a:xfrm>
            <a:off x="2121725" y="9984967"/>
            <a:ext cx="3187091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altLang="ja-JP" sz="12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TEL</a:t>
            </a:r>
            <a:r>
              <a:rPr lang="en-US" altLang="ja-JP" sz="16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 </a:t>
            </a:r>
            <a:r>
              <a:rPr lang="ja-JP" altLang="en-US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０３</a:t>
            </a:r>
            <a:r>
              <a:rPr lang="en-US" alt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-</a:t>
            </a:r>
            <a:r>
              <a:rPr lang="ja-JP" altLang="en-US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１２３４</a:t>
            </a:r>
            <a:r>
              <a:rPr lang="en-US" altLang="ja-JP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-</a:t>
            </a:r>
            <a:r>
              <a:rPr lang="ja-JP" altLang="en-US" sz="18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１１１１</a:t>
            </a:r>
          </a:p>
        </p:txBody>
      </p:sp>
      <p:sp>
        <p:nvSpPr>
          <p:cNvPr id="28" name="正方形/長方形 27"/>
          <p:cNvSpPr/>
          <p:nvPr/>
        </p:nvSpPr>
        <p:spPr>
          <a:xfrm>
            <a:off x="5297376" y="10092689"/>
            <a:ext cx="2066591" cy="2616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zh-TW" altLang="en-US" sz="11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年中無休 </a:t>
            </a:r>
            <a:r>
              <a:rPr lang="en-US" altLang="zh-TW" sz="11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11</a:t>
            </a:r>
            <a:r>
              <a:rPr lang="zh-TW" altLang="en-US" sz="11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：</a:t>
            </a:r>
            <a:r>
              <a:rPr lang="en-US" altLang="zh-TW" sz="11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00</a:t>
            </a:r>
            <a:r>
              <a:rPr lang="zh-TW" altLang="en-US" sz="11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～</a:t>
            </a:r>
            <a:r>
              <a:rPr lang="en-US" altLang="zh-TW" sz="11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21</a:t>
            </a:r>
            <a:r>
              <a:rPr lang="zh-TW" altLang="en-US" sz="11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：</a:t>
            </a:r>
            <a:r>
              <a:rPr lang="en-US" altLang="zh-TW" sz="1100" b="1" dirty="0">
                <a:latin typeface="HG丸ｺﾞｼｯｸM-PRO" panose="020F0600000000000000" pitchFamily="50" charset="-128"/>
                <a:ea typeface="HG丸ｺﾞｼｯｸM-PRO" panose="020F0600000000000000" pitchFamily="50" charset="-128"/>
              </a:rPr>
              <a:t>00</a:t>
            </a:r>
            <a:endParaRPr lang="ja-JP" altLang="en-US" sz="1100" b="1" dirty="0">
              <a:latin typeface="HG丸ｺﾞｼｯｸM-PRO" panose="020F0600000000000000" pitchFamily="50" charset="-128"/>
              <a:ea typeface="HG丸ｺﾞｼｯｸM-PRO" panose="020F0600000000000000" pitchFamily="50" charset="-128"/>
            </a:endParaRPr>
          </a:p>
        </p:txBody>
      </p:sp>
      <p:pic>
        <p:nvPicPr>
          <p:cNvPr id="29" name="図 28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935612" y="9063728"/>
            <a:ext cx="1285341" cy="1037155"/>
          </a:xfrm>
          <a:prstGeom prst="rect">
            <a:avLst/>
          </a:prstGeom>
        </p:spPr>
      </p:pic>
      <p:pic>
        <p:nvPicPr>
          <p:cNvPr id="30" name="図 29"/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0738" y="968826"/>
            <a:ext cx="2996517" cy="1980261"/>
          </a:xfrm>
          <a:prstGeom prst="rect">
            <a:avLst/>
          </a:prstGeom>
        </p:spPr>
      </p:pic>
      <p:pic>
        <p:nvPicPr>
          <p:cNvPr id="31" name="図 30"/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144849" y="697875"/>
            <a:ext cx="501597" cy="67663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184</TotalTime>
  <Words>197</Words>
  <Application>Microsoft Office PowerPoint</Application>
  <PresentationFormat>ユーザー設定</PresentationFormat>
  <Paragraphs>44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赤星真人(d006033)</dc:creator>
  <cp:lastModifiedBy>astra</cp:lastModifiedBy>
  <cp:revision>17</cp:revision>
  <cp:lastPrinted>2013-10-11T08:12:09Z</cp:lastPrinted>
  <dcterms:created xsi:type="dcterms:W3CDTF">2013-08-07T01:16:52Z</dcterms:created>
  <dcterms:modified xsi:type="dcterms:W3CDTF">2015-03-02T04:41:14Z</dcterms:modified>
</cp:coreProperties>
</file>

<file path=docProps/thumbnail.jpeg>
</file>