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10907713" cy="7775575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00478B"/>
    <a:srgbClr val="000099"/>
    <a:srgbClr val="F0F4FA"/>
    <a:srgbClr val="E8EEF8"/>
    <a:srgbClr val="203864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00" d="100"/>
          <a:sy n="100" d="100"/>
        </p:scale>
        <p:origin x="-504" y="-384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2015/3/18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1239838"/>
            <a:ext cx="46990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274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613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423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12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04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34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0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54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25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307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3/18/2015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44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178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図 3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08000" cy="7777241"/>
          </a:xfrm>
          <a:prstGeom prst="rect">
            <a:avLst/>
          </a:prstGeom>
        </p:spPr>
      </p:pic>
      <p:sp>
        <p:nvSpPr>
          <p:cNvPr id="40" name="正方形/長方形 39"/>
          <p:cNvSpPr/>
          <p:nvPr/>
        </p:nvSpPr>
        <p:spPr>
          <a:xfrm>
            <a:off x="5801467" y="457116"/>
            <a:ext cx="2314800" cy="2278800"/>
          </a:xfrm>
          <a:prstGeom prst="rect">
            <a:avLst/>
          </a:prstGeom>
          <a:solidFill>
            <a:srgbClr val="FF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2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kumimoji="1" lang="en-US" altLang="ja-JP" sz="2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8112950" y="457116"/>
            <a:ext cx="2314800" cy="2278800"/>
          </a:xfrm>
          <a:prstGeom prst="rect">
            <a:avLst/>
          </a:prstGeom>
          <a:solidFill>
            <a:srgbClr val="FF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2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kumimoji="1" lang="en-US" altLang="ja-JP" sz="2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2" name="正方形/長方形 41"/>
          <p:cNvSpPr/>
          <p:nvPr/>
        </p:nvSpPr>
        <p:spPr>
          <a:xfrm>
            <a:off x="8112950" y="2735200"/>
            <a:ext cx="2314800" cy="2278800"/>
          </a:xfrm>
          <a:prstGeom prst="rect">
            <a:avLst/>
          </a:prstGeom>
          <a:solidFill>
            <a:srgbClr val="FF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3" name="正方形/長方形 42"/>
          <p:cNvSpPr/>
          <p:nvPr/>
        </p:nvSpPr>
        <p:spPr>
          <a:xfrm>
            <a:off x="5801467" y="2735200"/>
            <a:ext cx="2314800" cy="2278800"/>
          </a:xfrm>
          <a:prstGeom prst="rect">
            <a:avLst/>
          </a:prstGeom>
          <a:solidFill>
            <a:srgbClr val="FF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2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kumimoji="1" lang="en-US" altLang="ja-JP" sz="2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28" name="図 2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527" y="1385573"/>
            <a:ext cx="5238026" cy="3620900"/>
          </a:xfrm>
          <a:prstGeom prst="rect">
            <a:avLst/>
          </a:prstGeom>
        </p:spPr>
      </p:pic>
      <p:pic>
        <p:nvPicPr>
          <p:cNvPr id="39" name="図 3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446" y="5112339"/>
            <a:ext cx="5264151" cy="1935849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3205183" y="1614524"/>
            <a:ext cx="2323072" cy="32342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4900"/>
              </a:lnSpc>
            </a:pPr>
            <a:r>
              <a:rPr lang="en-US" altLang="ja-JP" sz="1900" dirty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  <a:cs typeface="メイリオ" panose="020B0604030504040204" pitchFamily="50" charset="-128"/>
              </a:rPr>
              <a:t>Wi-Fi</a:t>
            </a:r>
            <a:r>
              <a:rPr lang="ja-JP" altLang="en-US" sz="1900" dirty="0" smtClean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  <a:cs typeface="メイリオ" panose="020B0604030504040204" pitchFamily="50" charset="-128"/>
              </a:rPr>
              <a:t>無料</a:t>
            </a:r>
            <a:endParaRPr lang="en-US" altLang="ja-JP" sz="1900" dirty="0" smtClean="0">
              <a:latin typeface="HGP創英ﾌﾟﾚｾﾞﾝｽEB" panose="02020800000000000000" pitchFamily="18" charset="-128"/>
              <a:ea typeface="HGP創英ﾌﾟﾚｾﾞﾝｽEB" panose="02020800000000000000" pitchFamily="18" charset="-128"/>
              <a:cs typeface="メイリオ" panose="020B0604030504040204" pitchFamily="50" charset="-128"/>
            </a:endParaRPr>
          </a:p>
          <a:p>
            <a:pPr algn="ctr">
              <a:lnSpc>
                <a:spcPts val="4900"/>
              </a:lnSpc>
            </a:pPr>
            <a:r>
              <a:rPr lang="ja-JP" altLang="en-US" sz="1900" dirty="0" smtClean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  <a:cs typeface="メイリオ" panose="020B0604030504040204" pitchFamily="50" charset="-128"/>
              </a:rPr>
              <a:t>２４</a:t>
            </a:r>
            <a:r>
              <a:rPr lang="zh-TW" altLang="en-US" sz="1900" dirty="0" smtClean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  <a:cs typeface="メイリオ" panose="020B0604030504040204" pitchFamily="50" charset="-128"/>
              </a:rPr>
              <a:t>時間</a:t>
            </a:r>
            <a:r>
              <a:rPr lang="zh-TW" altLang="en-US" sz="1900" dirty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  <a:cs typeface="メイリオ" panose="020B0604030504040204" pitchFamily="50" charset="-128"/>
              </a:rPr>
              <a:t>利用</a:t>
            </a:r>
            <a:r>
              <a:rPr lang="zh-TW" altLang="en-US" sz="1900" dirty="0" smtClean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  <a:cs typeface="メイリオ" panose="020B0604030504040204" pitchFamily="50" charset="-128"/>
              </a:rPr>
              <a:t>可能</a:t>
            </a:r>
            <a:endParaRPr lang="en-US" altLang="zh-TW" sz="1900" dirty="0" smtClean="0">
              <a:latin typeface="HGP創英ﾌﾟﾚｾﾞﾝｽEB" panose="02020800000000000000" pitchFamily="18" charset="-128"/>
              <a:ea typeface="HGP創英ﾌﾟﾚｾﾞﾝｽEB" panose="02020800000000000000" pitchFamily="18" charset="-128"/>
              <a:cs typeface="メイリオ" panose="020B0604030504040204" pitchFamily="50" charset="-128"/>
            </a:endParaRPr>
          </a:p>
          <a:p>
            <a:pPr algn="ctr">
              <a:lnSpc>
                <a:spcPts val="4900"/>
              </a:lnSpc>
            </a:pPr>
            <a:r>
              <a:rPr lang="ja-JP" altLang="en-US" sz="1900" dirty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  <a:cs typeface="メイリオ" panose="020B0604030504040204" pitchFamily="50" charset="-128"/>
              </a:rPr>
              <a:t>駐車場</a:t>
            </a:r>
            <a:r>
              <a:rPr lang="ja-JP" altLang="en-US" sz="1900" dirty="0" smtClean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  <a:cs typeface="メイリオ" panose="020B0604030504040204" pitchFamily="50" charset="-128"/>
              </a:rPr>
              <a:t>完備</a:t>
            </a:r>
            <a:endParaRPr lang="en-US" altLang="ja-JP" sz="1900" dirty="0" smtClean="0">
              <a:latin typeface="HGP創英ﾌﾟﾚｾﾞﾝｽEB" panose="02020800000000000000" pitchFamily="18" charset="-128"/>
              <a:ea typeface="HGP創英ﾌﾟﾚｾﾞﾝｽEB" panose="02020800000000000000" pitchFamily="18" charset="-128"/>
              <a:cs typeface="メイリオ" panose="020B0604030504040204" pitchFamily="50" charset="-128"/>
            </a:endParaRPr>
          </a:p>
          <a:p>
            <a:pPr algn="ctr">
              <a:lnSpc>
                <a:spcPts val="4900"/>
              </a:lnSpc>
            </a:pPr>
            <a:r>
              <a:rPr lang="ja-JP" altLang="en-US" sz="1900" dirty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  <a:cs typeface="メイリオ" panose="020B0604030504040204" pitchFamily="50" charset="-128"/>
              </a:rPr>
              <a:t>宴会・パーティー</a:t>
            </a:r>
            <a:r>
              <a:rPr lang="ja-JP" altLang="en-US" sz="1900" dirty="0" smtClean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  <a:cs typeface="メイリオ" panose="020B0604030504040204" pitchFamily="50" charset="-128"/>
              </a:rPr>
              <a:t>可能</a:t>
            </a:r>
            <a:endParaRPr lang="en-US" altLang="ja-JP" sz="1900" dirty="0" smtClean="0">
              <a:latin typeface="HGP創英ﾌﾟﾚｾﾞﾝｽEB" panose="02020800000000000000" pitchFamily="18" charset="-128"/>
              <a:ea typeface="HGP創英ﾌﾟﾚｾﾞﾝｽEB" panose="02020800000000000000" pitchFamily="18" charset="-128"/>
              <a:cs typeface="メイリオ" panose="020B0604030504040204" pitchFamily="50" charset="-128"/>
            </a:endParaRPr>
          </a:p>
          <a:p>
            <a:pPr algn="ctr">
              <a:lnSpc>
                <a:spcPts val="4900"/>
              </a:lnSpc>
            </a:pPr>
            <a:r>
              <a:rPr lang="ja-JP" altLang="en-US" sz="1900" smtClean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  <a:cs typeface="メイリオ" panose="020B0604030504040204" pitchFamily="50" charset="-128"/>
              </a:rPr>
              <a:t>１年前</a:t>
            </a:r>
            <a:r>
              <a:rPr lang="ja-JP" altLang="en-US" sz="1900" dirty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  <a:cs typeface="メイリオ" panose="020B0604030504040204" pitchFamily="50" charset="-128"/>
              </a:rPr>
              <a:t>から予約</a:t>
            </a:r>
            <a:r>
              <a:rPr lang="ja-JP" altLang="en-US" sz="1900" dirty="0" smtClean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  <a:cs typeface="メイリオ" panose="020B0604030504040204" pitchFamily="50" charset="-128"/>
              </a:rPr>
              <a:t>可能</a:t>
            </a:r>
            <a:endParaRPr lang="en-US" altLang="ja-JP" sz="1900" dirty="0" smtClean="0">
              <a:latin typeface="HGP創英ﾌﾟﾚｾﾞﾝｽEB" panose="02020800000000000000" pitchFamily="18" charset="-128"/>
              <a:ea typeface="HGP創英ﾌﾟﾚｾﾞﾝｽEB" panose="02020800000000000000" pitchFamily="18" charset="-128"/>
              <a:cs typeface="メイリオ" panose="020B0604030504040204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1323809" y="5093319"/>
            <a:ext cx="3539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0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料金表（スクロール使用時</a:t>
            </a:r>
            <a:r>
              <a:rPr lang="ja-JP" altLang="en-US" sz="2000" b="1" dirty="0" smtClean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  <a:endParaRPr lang="ja-JP" altLang="en-US" sz="2000" b="1" dirty="0">
              <a:solidFill>
                <a:schemeClr val="bg1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722778" y="5821324"/>
            <a:ext cx="333745" cy="12464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3000"/>
              </a:lnSpc>
            </a:pPr>
            <a:r>
              <a:rPr lang="en-US" altLang="ja-JP" sz="2000" dirty="0" smtClean="0">
                <a:ea typeface="HG丸ｺﾞｼｯｸM-PRO" panose="020F0600000000000000" pitchFamily="50" charset="-128"/>
              </a:rPr>
              <a:t>A</a:t>
            </a:r>
          </a:p>
          <a:p>
            <a:pPr algn="ctr">
              <a:lnSpc>
                <a:spcPts val="3000"/>
              </a:lnSpc>
            </a:pPr>
            <a:r>
              <a:rPr lang="en-US" altLang="ja-JP" sz="2000" dirty="0" smtClean="0">
                <a:ea typeface="HG丸ｺﾞｼｯｸM-PRO" panose="020F0600000000000000" pitchFamily="50" charset="-128"/>
              </a:rPr>
              <a:t>B</a:t>
            </a:r>
          </a:p>
          <a:p>
            <a:pPr algn="ctr">
              <a:lnSpc>
                <a:spcPts val="3000"/>
              </a:lnSpc>
            </a:pPr>
            <a:r>
              <a:rPr lang="en-US" altLang="ja-JP" sz="2000" dirty="0" smtClean="0">
                <a:ea typeface="HG丸ｺﾞｼｯｸM-PRO" panose="020F0600000000000000" pitchFamily="50" charset="-128"/>
              </a:rPr>
              <a:t>C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1702476" y="5821324"/>
            <a:ext cx="574195" cy="12464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ts val="3000"/>
              </a:lnSpc>
            </a:pPr>
            <a:r>
              <a:rPr lang="en-US" altLang="ja-JP" sz="2000" dirty="0" smtClean="0">
                <a:ea typeface="HG丸ｺﾞｼｯｸM-PRO" panose="020F0600000000000000" pitchFamily="50" charset="-128"/>
              </a:rPr>
              <a:t>20</a:t>
            </a:r>
          </a:p>
          <a:p>
            <a:pPr algn="r">
              <a:lnSpc>
                <a:spcPts val="3000"/>
              </a:lnSpc>
            </a:pPr>
            <a:r>
              <a:rPr lang="en-US" altLang="ja-JP" sz="2000" dirty="0" smtClean="0">
                <a:ea typeface="HG丸ｺﾞｼｯｸM-PRO" panose="020F0600000000000000" pitchFamily="50" charset="-128"/>
              </a:rPr>
              <a:t>50</a:t>
            </a:r>
          </a:p>
          <a:p>
            <a:pPr algn="r">
              <a:lnSpc>
                <a:spcPts val="3000"/>
              </a:lnSpc>
            </a:pPr>
            <a:r>
              <a:rPr lang="en-US" altLang="ja-JP" sz="2000" dirty="0">
                <a:ea typeface="HG丸ｺﾞｼｯｸM-PRO" panose="020F0600000000000000" pitchFamily="50" charset="-128"/>
              </a:rPr>
              <a:t>100</a:t>
            </a:r>
            <a:endParaRPr lang="ja-JP" altLang="en-US" sz="2000" dirty="0">
              <a:ea typeface="HG丸ｺﾞｼｯｸM-PRO" panose="020F0600000000000000" pitchFamily="50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2882192" y="5821324"/>
            <a:ext cx="444352" cy="12464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ts val="3000"/>
              </a:lnSpc>
            </a:pPr>
            <a:r>
              <a:rPr lang="en-US" altLang="ja-JP" sz="2000" dirty="0" smtClean="0">
                <a:ea typeface="HG丸ｺﾞｼｯｸM-PRO" panose="020F0600000000000000" pitchFamily="50" charset="-128"/>
              </a:rPr>
              <a:t>15</a:t>
            </a:r>
          </a:p>
          <a:p>
            <a:pPr algn="r">
              <a:lnSpc>
                <a:spcPts val="3000"/>
              </a:lnSpc>
            </a:pPr>
            <a:r>
              <a:rPr lang="en-US" altLang="ja-JP" sz="2000" dirty="0" smtClean="0">
                <a:ea typeface="HG丸ｺﾞｼｯｸM-PRO" panose="020F0600000000000000" pitchFamily="50" charset="-128"/>
              </a:rPr>
              <a:t>25</a:t>
            </a:r>
          </a:p>
          <a:p>
            <a:pPr algn="r">
              <a:lnSpc>
                <a:spcPts val="3000"/>
              </a:lnSpc>
            </a:pPr>
            <a:r>
              <a:rPr lang="en-US" altLang="ja-JP" sz="2000" dirty="0">
                <a:ea typeface="HG丸ｺﾞｼｯｸM-PRO" panose="020F0600000000000000" pitchFamily="50" charset="-128"/>
              </a:rPr>
              <a:t>50</a:t>
            </a:r>
            <a:endParaRPr lang="ja-JP" altLang="en-US" sz="2000" dirty="0">
              <a:ea typeface="HG丸ｺﾞｼｯｸM-PRO" panose="020F0600000000000000" pitchFamily="50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4371428" y="5821324"/>
            <a:ext cx="1247456" cy="12464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lnSpc>
                <a:spcPts val="3000"/>
              </a:lnSpc>
            </a:pPr>
            <a:r>
              <a:rPr lang="en-US" altLang="ja-JP" sz="2000" dirty="0">
                <a:ea typeface="HG丸ｺﾞｼｯｸM-PRO" panose="020F0600000000000000" pitchFamily="50" charset="-128"/>
              </a:rPr>
              <a:t>¥</a:t>
            </a:r>
            <a:r>
              <a:rPr lang="en-US" altLang="ja-JP" sz="2000" dirty="0" smtClean="0">
                <a:ea typeface="HG丸ｺﾞｼｯｸM-PRO" panose="020F0600000000000000" pitchFamily="50" charset="-128"/>
              </a:rPr>
              <a:t>5,000</a:t>
            </a:r>
            <a:r>
              <a:rPr lang="ja-JP" altLang="en-US" sz="1700" b="1" dirty="0" smtClean="0">
                <a:ea typeface="HG丸ｺﾞｼｯｸM-PRO" panose="020F0600000000000000" pitchFamily="50" charset="-128"/>
              </a:rPr>
              <a:t>円</a:t>
            </a:r>
            <a:endParaRPr lang="en-US" altLang="ja-JP" sz="1700" b="1" dirty="0" smtClean="0">
              <a:ea typeface="HG丸ｺﾞｼｯｸM-PRO" panose="020F0600000000000000" pitchFamily="50" charset="-128"/>
            </a:endParaRPr>
          </a:p>
          <a:p>
            <a:pPr algn="r">
              <a:lnSpc>
                <a:spcPts val="3000"/>
              </a:lnSpc>
            </a:pPr>
            <a:r>
              <a:rPr lang="en-US" altLang="ja-JP" sz="2000" dirty="0">
                <a:ea typeface="HG丸ｺﾞｼｯｸM-PRO" panose="020F0600000000000000" pitchFamily="50" charset="-128"/>
              </a:rPr>
              <a:t>¥7,000</a:t>
            </a:r>
            <a:r>
              <a:rPr lang="ja-JP" altLang="en-US" sz="1700" b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円</a:t>
            </a:r>
            <a:endParaRPr lang="en-US" altLang="ja-JP" sz="1700" b="1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r">
              <a:lnSpc>
                <a:spcPts val="3000"/>
              </a:lnSpc>
            </a:pPr>
            <a:r>
              <a:rPr lang="en-US" altLang="ja-JP" sz="2000" dirty="0">
                <a:ea typeface="HG丸ｺﾞｼｯｸM-PRO" panose="020F0600000000000000" pitchFamily="50" charset="-128"/>
              </a:rPr>
              <a:t>¥10,000</a:t>
            </a:r>
            <a:r>
              <a:rPr lang="ja-JP" altLang="en-US" sz="17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円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459527" y="7048188"/>
            <a:ext cx="292740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>
                <a:solidFill>
                  <a:srgbClr val="00478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※</a:t>
            </a:r>
            <a:r>
              <a:rPr lang="ja-JP" altLang="en-US" sz="1400" dirty="0">
                <a:solidFill>
                  <a:srgbClr val="00478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備品・ケータリングは別料金です。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5858302" y="5171220"/>
            <a:ext cx="2492990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500" b="1" dirty="0">
                <a:solidFill>
                  <a:schemeClr val="bg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お問い合わせ・お申込みは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5904194" y="5399351"/>
            <a:ext cx="4512774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500" dirty="0">
                <a:solidFill>
                  <a:srgbClr val="00478B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会議室 アスクル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5833767" y="6235698"/>
            <a:ext cx="7232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800" dirty="0" smtClean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住 所</a:t>
            </a:r>
            <a:endParaRPr lang="ja-JP" altLang="en-US" sz="18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6657197" y="6152660"/>
            <a:ext cx="377634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r>
              <a:rPr lang="ja-JP" altLang="en-US" sz="17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〒</a:t>
            </a:r>
            <a:r>
              <a:rPr lang="en-US" altLang="ja-JP" sz="17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135-0061</a:t>
            </a:r>
          </a:p>
          <a:p>
            <a:pPr>
              <a:lnSpc>
                <a:spcPts val="1800"/>
              </a:lnSpc>
            </a:pPr>
            <a:r>
              <a:rPr lang="ja-JP" altLang="en-US" sz="17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東京都江東区豊洲</a:t>
            </a:r>
            <a:r>
              <a:rPr lang="en-US" altLang="ja-JP" sz="17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3-2-3</a:t>
            </a:r>
            <a:endParaRPr lang="en-US" altLang="ja-JP" sz="17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6657197" y="6645585"/>
            <a:ext cx="1518364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7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03-1234-1111</a:t>
            </a:r>
          </a:p>
        </p:txBody>
      </p:sp>
      <p:sp>
        <p:nvSpPr>
          <p:cNvPr id="23" name="正方形/長方形 22"/>
          <p:cNvSpPr/>
          <p:nvPr/>
        </p:nvSpPr>
        <p:spPr>
          <a:xfrm>
            <a:off x="6657197" y="6946047"/>
            <a:ext cx="2497800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7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http://www.askult.com/</a:t>
            </a:r>
            <a:endParaRPr lang="ja-JP" altLang="en-US" sz="17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637172" y="1614524"/>
            <a:ext cx="2286880" cy="3234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4900"/>
              </a:lnSpc>
            </a:pPr>
            <a:r>
              <a:rPr lang="zh-TW" altLang="en-US" sz="1900" dirty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  <a:cs typeface="メイリオ" panose="020B0604030504040204" pitchFamily="50" charset="-128"/>
              </a:rPr>
              <a:t>豊洲駅</a:t>
            </a:r>
            <a:r>
              <a:rPr lang="zh-TW" altLang="en-US" sz="1900" dirty="0" smtClean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  <a:cs typeface="メイリオ" panose="020B0604030504040204" pitchFamily="50" charset="-128"/>
              </a:rPr>
              <a:t>徒歩</a:t>
            </a:r>
            <a:r>
              <a:rPr lang="ja-JP" altLang="en-US" sz="1900" dirty="0" smtClean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  <a:cs typeface="メイリオ" panose="020B0604030504040204" pitchFamily="50" charset="-128"/>
              </a:rPr>
              <a:t>１</a:t>
            </a:r>
            <a:r>
              <a:rPr lang="zh-TW" altLang="en-US" sz="1900" dirty="0" smtClean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  <a:cs typeface="メイリオ" panose="020B0604030504040204" pitchFamily="50" charset="-128"/>
              </a:rPr>
              <a:t>分</a:t>
            </a:r>
            <a:endParaRPr lang="en-US" altLang="zh-TW" sz="1900" dirty="0" smtClean="0">
              <a:latin typeface="HGP創英ﾌﾟﾚｾﾞﾝｽEB" panose="02020800000000000000" pitchFamily="18" charset="-128"/>
              <a:ea typeface="HGP創英ﾌﾟﾚｾﾞﾝｽEB" panose="02020800000000000000" pitchFamily="18" charset="-128"/>
              <a:cs typeface="メイリオ" panose="020B0604030504040204" pitchFamily="50" charset="-128"/>
            </a:endParaRPr>
          </a:p>
          <a:p>
            <a:pPr algn="ctr">
              <a:lnSpc>
                <a:spcPts val="4900"/>
              </a:lnSpc>
            </a:pPr>
            <a:r>
              <a:rPr lang="zh-TW" altLang="en-US" sz="1900" dirty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  <a:cs typeface="メイリオ" panose="020B0604030504040204" pitchFamily="50" charset="-128"/>
              </a:rPr>
              <a:t>備品多数</a:t>
            </a:r>
            <a:r>
              <a:rPr lang="zh-TW" altLang="en-US" sz="1900" dirty="0" smtClean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  <a:cs typeface="メイリオ" panose="020B0604030504040204" pitchFamily="50" charset="-128"/>
              </a:rPr>
              <a:t>常備</a:t>
            </a:r>
            <a:endParaRPr lang="en-US" altLang="zh-TW" sz="1900" dirty="0" smtClean="0">
              <a:latin typeface="HGP創英ﾌﾟﾚｾﾞﾝｽEB" panose="02020800000000000000" pitchFamily="18" charset="-128"/>
              <a:ea typeface="HGP創英ﾌﾟﾚｾﾞﾝｽEB" panose="02020800000000000000" pitchFamily="18" charset="-128"/>
              <a:cs typeface="メイリオ" panose="020B0604030504040204" pitchFamily="50" charset="-128"/>
            </a:endParaRPr>
          </a:p>
          <a:p>
            <a:pPr algn="ctr">
              <a:lnSpc>
                <a:spcPts val="4900"/>
              </a:lnSpc>
            </a:pPr>
            <a:r>
              <a:rPr lang="ja-JP" altLang="en-US" sz="1900" dirty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  <a:cs typeface="メイリオ" panose="020B0604030504040204" pitchFamily="50" charset="-128"/>
              </a:rPr>
              <a:t>充実の</a:t>
            </a:r>
            <a:r>
              <a:rPr lang="ja-JP" altLang="en-US" sz="1900" dirty="0" smtClean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  <a:cs typeface="メイリオ" panose="020B0604030504040204" pitchFamily="50" charset="-128"/>
              </a:rPr>
              <a:t>ケータリング</a:t>
            </a:r>
            <a:endParaRPr lang="en-US" altLang="ja-JP" sz="1900" dirty="0" smtClean="0">
              <a:latin typeface="HGP創英ﾌﾟﾚｾﾞﾝｽEB" panose="02020800000000000000" pitchFamily="18" charset="-128"/>
              <a:ea typeface="HGP創英ﾌﾟﾚｾﾞﾝｽEB" panose="02020800000000000000" pitchFamily="18" charset="-128"/>
              <a:cs typeface="メイリオ" panose="020B0604030504040204" pitchFamily="50" charset="-128"/>
            </a:endParaRPr>
          </a:p>
          <a:p>
            <a:pPr algn="ctr">
              <a:lnSpc>
                <a:spcPts val="4900"/>
              </a:lnSpc>
            </a:pPr>
            <a:r>
              <a:rPr lang="ja-JP" altLang="en-US" sz="1900" dirty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  <a:cs typeface="メイリオ" panose="020B0604030504040204" pitchFamily="50" charset="-128"/>
              </a:rPr>
              <a:t>スタッフ</a:t>
            </a:r>
            <a:r>
              <a:rPr lang="ja-JP" altLang="en-US" sz="1900" dirty="0" smtClean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  <a:cs typeface="メイリオ" panose="020B0604030504040204" pitchFamily="50" charset="-128"/>
              </a:rPr>
              <a:t>常駐</a:t>
            </a:r>
            <a:endParaRPr lang="en-US" altLang="ja-JP" sz="1900" dirty="0" smtClean="0">
              <a:latin typeface="HGP創英ﾌﾟﾚｾﾞﾝｽEB" panose="02020800000000000000" pitchFamily="18" charset="-128"/>
              <a:ea typeface="HGP創英ﾌﾟﾚｾﾞﾝｽEB" panose="02020800000000000000" pitchFamily="18" charset="-128"/>
              <a:cs typeface="メイリオ" panose="020B0604030504040204" pitchFamily="50" charset="-128"/>
            </a:endParaRPr>
          </a:p>
          <a:p>
            <a:pPr algn="ctr">
              <a:lnSpc>
                <a:spcPts val="4900"/>
              </a:lnSpc>
            </a:pPr>
            <a:r>
              <a:rPr lang="ja-JP" altLang="en-US" sz="1900" dirty="0">
                <a:latin typeface="HGP創英ﾌﾟﾚｾﾞﾝｽEB" panose="02020800000000000000" pitchFamily="18" charset="-128"/>
                <a:ea typeface="HGP創英ﾌﾟﾚｾﾞﾝｽEB" panose="02020800000000000000" pitchFamily="18" charset="-128"/>
                <a:cs typeface="メイリオ" panose="020B0604030504040204" pitchFamily="50" charset="-128"/>
              </a:rPr>
              <a:t>レイアウト自由自在</a:t>
            </a:r>
          </a:p>
        </p:txBody>
      </p:sp>
      <p:pic>
        <p:nvPicPr>
          <p:cNvPr id="30" name="図 2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2978" y="434644"/>
            <a:ext cx="4096372" cy="859507"/>
          </a:xfrm>
          <a:prstGeom prst="rect">
            <a:avLst/>
          </a:prstGeom>
        </p:spPr>
      </p:pic>
      <p:pic>
        <p:nvPicPr>
          <p:cNvPr id="34" name="図 3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1506" y="457116"/>
            <a:ext cx="284761" cy="287373"/>
          </a:xfrm>
          <a:prstGeom prst="rect">
            <a:avLst/>
          </a:prstGeom>
        </p:spPr>
      </p:pic>
      <p:pic>
        <p:nvPicPr>
          <p:cNvPr id="35" name="図 3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2989" y="457116"/>
            <a:ext cx="284761" cy="287373"/>
          </a:xfrm>
          <a:prstGeom prst="rect">
            <a:avLst/>
          </a:prstGeom>
        </p:spPr>
      </p:pic>
      <p:pic>
        <p:nvPicPr>
          <p:cNvPr id="36" name="図 3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1506" y="2735200"/>
            <a:ext cx="284761" cy="287373"/>
          </a:xfrm>
          <a:prstGeom prst="rect">
            <a:avLst/>
          </a:prstGeom>
        </p:spPr>
      </p:pic>
      <p:pic>
        <p:nvPicPr>
          <p:cNvPr id="37" name="図 3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2989" y="2735200"/>
            <a:ext cx="284761" cy="287373"/>
          </a:xfrm>
          <a:prstGeom prst="rect">
            <a:avLst/>
          </a:prstGeom>
        </p:spPr>
      </p:pic>
      <p:pic>
        <p:nvPicPr>
          <p:cNvPr id="44" name="図 4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446" y="468292"/>
            <a:ext cx="992743" cy="825544"/>
          </a:xfrm>
          <a:prstGeom prst="rect">
            <a:avLst/>
          </a:prstGeom>
        </p:spPr>
      </p:pic>
      <p:sp>
        <p:nvSpPr>
          <p:cNvPr id="45" name="正方形/長方形 44"/>
          <p:cNvSpPr/>
          <p:nvPr/>
        </p:nvSpPr>
        <p:spPr>
          <a:xfrm>
            <a:off x="410775" y="404568"/>
            <a:ext cx="1056701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34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駅近</a:t>
            </a:r>
          </a:p>
        </p:txBody>
      </p:sp>
      <p:sp>
        <p:nvSpPr>
          <p:cNvPr id="46" name="正方形/長方形 45"/>
          <p:cNvSpPr/>
          <p:nvPr/>
        </p:nvSpPr>
        <p:spPr>
          <a:xfrm>
            <a:off x="487720" y="926138"/>
            <a:ext cx="9028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400" dirty="0">
                <a:solidFill>
                  <a:srgbClr val="00478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交通至便</a:t>
            </a:r>
          </a:p>
        </p:txBody>
      </p:sp>
      <p:sp>
        <p:nvSpPr>
          <p:cNvPr id="47" name="正方形/長方形 46"/>
          <p:cNvSpPr/>
          <p:nvPr/>
        </p:nvSpPr>
        <p:spPr>
          <a:xfrm>
            <a:off x="2319221" y="5510894"/>
            <a:ext cx="12186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TW" altLang="en-US" sz="1600" b="1" dirty="0">
                <a:solidFill>
                  <a:srgbClr val="00478B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定員（名）</a:t>
            </a:r>
            <a:endParaRPr lang="ja-JP" altLang="en-US" sz="1600" b="1" dirty="0">
              <a:solidFill>
                <a:srgbClr val="00478B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48" name="正方形/長方形 47"/>
          <p:cNvSpPr/>
          <p:nvPr/>
        </p:nvSpPr>
        <p:spPr>
          <a:xfrm>
            <a:off x="475796" y="5510894"/>
            <a:ext cx="80502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600" b="1" dirty="0">
                <a:solidFill>
                  <a:srgbClr val="00478B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会議室</a:t>
            </a:r>
          </a:p>
        </p:txBody>
      </p:sp>
      <p:sp>
        <p:nvSpPr>
          <p:cNvPr id="49" name="正方形/長方形 48"/>
          <p:cNvSpPr/>
          <p:nvPr/>
        </p:nvSpPr>
        <p:spPr>
          <a:xfrm>
            <a:off x="1274051" y="5510894"/>
            <a:ext cx="12186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600" b="1" dirty="0">
                <a:solidFill>
                  <a:srgbClr val="00478B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面積（㎡）</a:t>
            </a:r>
          </a:p>
        </p:txBody>
      </p:sp>
      <p:sp>
        <p:nvSpPr>
          <p:cNvPr id="50" name="正方形/長方形 49"/>
          <p:cNvSpPr/>
          <p:nvPr/>
        </p:nvSpPr>
        <p:spPr>
          <a:xfrm>
            <a:off x="3377021" y="5510894"/>
            <a:ext cx="235032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600" b="1" dirty="0">
                <a:solidFill>
                  <a:srgbClr val="00478B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使用</a:t>
            </a:r>
            <a:r>
              <a:rPr lang="ja-JP" altLang="en-US" sz="1600" b="1" dirty="0" smtClean="0">
                <a:solidFill>
                  <a:srgbClr val="00478B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料金</a:t>
            </a:r>
            <a:r>
              <a:rPr lang="en-US" altLang="ja-JP" sz="1600" b="1" dirty="0" smtClean="0">
                <a:solidFill>
                  <a:srgbClr val="00478B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(</a:t>
            </a:r>
            <a:r>
              <a:rPr lang="ja-JP" altLang="en-US" sz="1600" b="1" dirty="0" smtClean="0">
                <a:solidFill>
                  <a:srgbClr val="00478B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税込</a:t>
            </a:r>
            <a:r>
              <a:rPr lang="ja-JP" altLang="en-US" sz="1600" b="1" dirty="0">
                <a:solidFill>
                  <a:srgbClr val="00478B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</a:t>
            </a:r>
            <a:r>
              <a:rPr lang="en-US" altLang="ja-JP" sz="1600" b="1" dirty="0">
                <a:solidFill>
                  <a:srgbClr val="00478B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1</a:t>
            </a:r>
            <a:r>
              <a:rPr lang="ja-JP" altLang="en-US" sz="1600" b="1" dirty="0" smtClean="0">
                <a:solidFill>
                  <a:srgbClr val="00478B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時間</a:t>
            </a:r>
            <a:r>
              <a:rPr lang="en-US" altLang="ja-JP" sz="1600" b="1" dirty="0" smtClean="0">
                <a:solidFill>
                  <a:srgbClr val="00478B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)</a:t>
            </a:r>
            <a:endParaRPr lang="ja-JP" altLang="en-US" sz="1600" b="1" dirty="0">
              <a:solidFill>
                <a:srgbClr val="00478B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51" name="正方形/長方形 50"/>
          <p:cNvSpPr/>
          <p:nvPr/>
        </p:nvSpPr>
        <p:spPr>
          <a:xfrm>
            <a:off x="5913855" y="6630747"/>
            <a:ext cx="5757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8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TEL</a:t>
            </a:r>
            <a:endParaRPr lang="ja-JP" altLang="en-US" sz="18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52" name="正方形/長方形 51"/>
          <p:cNvSpPr/>
          <p:nvPr/>
        </p:nvSpPr>
        <p:spPr>
          <a:xfrm>
            <a:off x="5902634" y="6931209"/>
            <a:ext cx="5982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8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URL</a:t>
            </a:r>
            <a:endParaRPr lang="ja-JP" altLang="en-US" sz="18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03130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53</Template>
  <TotalTime>61</TotalTime>
  <Words>227</Words>
  <Application>Microsoft Office PowerPoint</Application>
  <PresentationFormat>ユーザー設定</PresentationFormat>
  <Paragraphs>65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astra</cp:lastModifiedBy>
  <cp:revision>14</cp:revision>
  <cp:lastPrinted>2015-03-16T09:21:00Z</cp:lastPrinted>
  <dcterms:created xsi:type="dcterms:W3CDTF">2013-08-07T01:20:38Z</dcterms:created>
  <dcterms:modified xsi:type="dcterms:W3CDTF">2015-03-18T08:02:09Z</dcterms:modified>
</cp:coreProperties>
</file>