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DD337C"/>
    <a:srgbClr val="FF1188"/>
    <a:srgbClr val="FF3399"/>
    <a:srgbClr val="FF0066"/>
    <a:srgbClr val="FF6699"/>
    <a:srgbClr val="A50021"/>
    <a:srgbClr val="CC0000"/>
    <a:srgbClr val="FF5050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6" d="100"/>
          <a:sy n="46" d="100"/>
        </p:scale>
        <p:origin x="2298" y="4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SERVER\mac-share\塚本\アスクルばらしたpng\デイサービス\デイサービス_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75575" cy="10907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683445" y="1002506"/>
            <a:ext cx="4944843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5400" dirty="0">
                <a:solidFill>
                  <a:srgbClr val="DD337C"/>
                </a:solidFill>
                <a:latin typeface="小塚ゴシック Pro M" pitchFamily="34" charset="-128"/>
                <a:ea typeface="小塚ゴシック Pro M" pitchFamily="34" charset="-128"/>
              </a:rPr>
              <a:t>デイサービス</a:t>
            </a:r>
          </a:p>
          <a:p>
            <a:r>
              <a:rPr lang="ja-JP" altLang="en-US" sz="7200" dirty="0">
                <a:solidFill>
                  <a:srgbClr val="DD337C"/>
                </a:solidFill>
                <a:latin typeface="小塚ゴシック Pro M" pitchFamily="34" charset="-128"/>
                <a:ea typeface="小塚ゴシック Pro M" pitchFamily="34" charset="-128"/>
              </a:rPr>
              <a:t>無料体験の</a:t>
            </a:r>
          </a:p>
          <a:p>
            <a:r>
              <a:rPr lang="ja-JP" altLang="en-US" sz="6000" dirty="0">
                <a:solidFill>
                  <a:srgbClr val="DD337C"/>
                </a:solidFill>
                <a:latin typeface="小塚ゴシック Pro M" pitchFamily="34" charset="-128"/>
                <a:ea typeface="小塚ゴシック Pro M" pitchFamily="34" charset="-128"/>
              </a:rPr>
              <a:t>ご案内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699211" y="3957161"/>
            <a:ext cx="4519176" cy="1327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>
                <a:latin typeface="小塚ゴシック Pro B" pitchFamily="34" charset="-128"/>
                <a:ea typeface="小塚ゴシック Pro B" pitchFamily="34" charset="-128"/>
              </a:rPr>
              <a:t>送迎・健康チェック・入浴・</a:t>
            </a:r>
          </a:p>
          <a:p>
            <a:r>
              <a:rPr lang="ja-JP" altLang="en-US" dirty="0">
                <a:latin typeface="小塚ゴシック Pro B" pitchFamily="34" charset="-128"/>
                <a:ea typeface="小塚ゴシック Pro B" pitchFamily="34" charset="-128"/>
              </a:rPr>
              <a:t>レクリエーション・昼食・入浴等の</a:t>
            </a:r>
          </a:p>
          <a:p>
            <a:r>
              <a:rPr lang="ja-JP" altLang="en-US" dirty="0">
                <a:latin typeface="小塚ゴシック Pro B" pitchFamily="34" charset="-128"/>
                <a:ea typeface="小塚ゴシック Pro B" pitchFamily="34" charset="-128"/>
              </a:rPr>
              <a:t>１日のスケジュールを無料で</a:t>
            </a:r>
          </a:p>
          <a:p>
            <a:r>
              <a:rPr lang="ja-JP" altLang="en-US" dirty="0">
                <a:latin typeface="小塚ゴシック Pro B" pitchFamily="34" charset="-128"/>
                <a:ea typeface="小塚ゴシック Pro B" pitchFamily="34" charset="-128"/>
              </a:rPr>
              <a:t>体験していただきます。</a:t>
            </a:r>
          </a:p>
        </p:txBody>
      </p:sp>
      <p:pic>
        <p:nvPicPr>
          <p:cNvPr id="1027" name="Picture 3" descr="\\SERVER\mac-share\塚本\アスクルばらしたpng\デイサービス\デイサービス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342" y="6232525"/>
            <a:ext cx="3581400" cy="330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正方形/長方形 3"/>
          <p:cNvSpPr/>
          <p:nvPr/>
        </p:nvSpPr>
        <p:spPr>
          <a:xfrm>
            <a:off x="447342" y="6232525"/>
            <a:ext cx="285206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アスクルデイサービスの１日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620381" y="6514807"/>
            <a:ext cx="8723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小塚ゴシック Pr6N B" pitchFamily="34" charset="-128"/>
                <a:ea typeface="小塚ゴシック Pr6N B" pitchFamily="34" charset="-128"/>
              </a:rPr>
              <a:t>9:00</a:t>
            </a:r>
            <a:r>
              <a:rPr lang="ja-JP" altLang="en-US" sz="1800" dirty="0">
                <a:latin typeface="小塚ゴシック Pr6N B" pitchFamily="34" charset="-128"/>
                <a:ea typeface="小塚ゴシック Pr6N B" pitchFamily="34" charset="-128"/>
              </a:rPr>
              <a:t>～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624663" y="6809835"/>
            <a:ext cx="8723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小塚ゴシック Pr6N B" pitchFamily="34" charset="-128"/>
                <a:ea typeface="小塚ゴシック Pr6N B" pitchFamily="34" charset="-128"/>
              </a:rPr>
              <a:t>9:30</a:t>
            </a:r>
            <a:r>
              <a:rPr lang="ja-JP" altLang="en-US" sz="1800" dirty="0">
                <a:latin typeface="小塚ゴシック Pr6N B" pitchFamily="34" charset="-128"/>
                <a:ea typeface="小塚ゴシック Pr6N B" pitchFamily="34" charset="-128"/>
              </a:rPr>
              <a:t>～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554657" y="7120338"/>
            <a:ext cx="10038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小塚ゴシック Pr6N B" pitchFamily="34" charset="-128"/>
                <a:ea typeface="小塚ゴシック Pr6N B" pitchFamily="34" charset="-128"/>
              </a:rPr>
              <a:t>10:00</a:t>
            </a:r>
            <a:r>
              <a:rPr lang="ja-JP" altLang="en-US" sz="1800" dirty="0">
                <a:latin typeface="小塚ゴシック Pr6N B" pitchFamily="34" charset="-128"/>
                <a:ea typeface="小塚ゴシック Pr6N B" pitchFamily="34" charset="-128"/>
              </a:rPr>
              <a:t>～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558939" y="7937264"/>
            <a:ext cx="10038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小塚ゴシック Pr6N B" pitchFamily="34" charset="-128"/>
                <a:ea typeface="小塚ゴシック Pr6N B" pitchFamily="34" charset="-128"/>
              </a:rPr>
              <a:t>12:00</a:t>
            </a:r>
            <a:r>
              <a:rPr lang="ja-JP" altLang="en-US" sz="1800" dirty="0">
                <a:latin typeface="小塚ゴシック Pr6N B" pitchFamily="34" charset="-128"/>
                <a:ea typeface="小塚ゴシック Pr6N B" pitchFamily="34" charset="-128"/>
              </a:rPr>
              <a:t>～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558939" y="8242203"/>
            <a:ext cx="10038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小塚ゴシック Pr6N B" pitchFamily="34" charset="-128"/>
                <a:ea typeface="小塚ゴシック Pr6N B" pitchFamily="34" charset="-128"/>
              </a:rPr>
              <a:t>13:00</a:t>
            </a:r>
            <a:r>
              <a:rPr lang="ja-JP" altLang="en-US" sz="1800" dirty="0">
                <a:latin typeface="小塚ゴシック Pr6N B" pitchFamily="34" charset="-128"/>
                <a:ea typeface="小塚ゴシック Pr6N B" pitchFamily="34" charset="-128"/>
              </a:rPr>
              <a:t>～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554656" y="8549391"/>
            <a:ext cx="10038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小塚ゴシック Pr6N B" pitchFamily="34" charset="-128"/>
                <a:ea typeface="小塚ゴシック Pr6N B" pitchFamily="34" charset="-128"/>
              </a:rPr>
              <a:t>14:00</a:t>
            </a:r>
            <a:r>
              <a:rPr lang="ja-JP" altLang="en-US" sz="1800" dirty="0">
                <a:latin typeface="小塚ゴシック Pr6N B" pitchFamily="34" charset="-128"/>
                <a:ea typeface="小塚ゴシック Pr6N B" pitchFamily="34" charset="-128"/>
              </a:rPr>
              <a:t>～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558938" y="8869839"/>
            <a:ext cx="10038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小塚ゴシック Pr6N B" pitchFamily="34" charset="-128"/>
                <a:ea typeface="小塚ゴシック Pr6N B" pitchFamily="34" charset="-128"/>
              </a:rPr>
              <a:t>15:30</a:t>
            </a:r>
            <a:r>
              <a:rPr lang="ja-JP" altLang="en-US" sz="1800" dirty="0">
                <a:latin typeface="小塚ゴシック Pr6N B" pitchFamily="34" charset="-128"/>
                <a:ea typeface="小塚ゴシック Pr6N B" pitchFamily="34" charset="-128"/>
              </a:rPr>
              <a:t>～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554657" y="9170773"/>
            <a:ext cx="10038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小塚ゴシック Pr6N B" pitchFamily="34" charset="-128"/>
                <a:ea typeface="小塚ゴシック Pr6N B" pitchFamily="34" charset="-128"/>
              </a:rPr>
              <a:t>16:00</a:t>
            </a:r>
            <a:r>
              <a:rPr lang="ja-JP" altLang="en-US" sz="1800" dirty="0">
                <a:latin typeface="小塚ゴシック Pr6N B" pitchFamily="34" charset="-128"/>
                <a:ea typeface="小塚ゴシック Pr6N B" pitchFamily="34" charset="-128"/>
              </a:rPr>
              <a:t>～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1773373" y="6530196"/>
            <a:ext cx="595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小塚ゴシック Pr6N B" pitchFamily="34" charset="-128"/>
                <a:ea typeface="小塚ゴシック Pr6N B" pitchFamily="34" charset="-128"/>
              </a:rPr>
              <a:t>送迎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1773373" y="6825224"/>
            <a:ext cx="14157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小塚ゴシック Pr6N B" pitchFamily="34" charset="-128"/>
                <a:ea typeface="小塚ゴシック Pr6N B" pitchFamily="34" charset="-128"/>
              </a:rPr>
              <a:t>健康チェック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1799631" y="7136359"/>
            <a:ext cx="38862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600" dirty="0">
                <a:latin typeface="小塚ゴシック Pr6N B" pitchFamily="34" charset="-128"/>
                <a:ea typeface="小塚ゴシック Pr6N B" pitchFamily="34" charset="-128"/>
              </a:rPr>
              <a:t>体操</a:t>
            </a:r>
          </a:p>
          <a:p>
            <a:r>
              <a:rPr lang="ja-JP" altLang="en-US" sz="1600" dirty="0">
                <a:latin typeface="小塚ゴシック Pr6N B" pitchFamily="34" charset="-128"/>
                <a:ea typeface="小塚ゴシック Pr6N B" pitchFamily="34" charset="-128"/>
              </a:rPr>
              <a:t>レクリエーション</a:t>
            </a:r>
          </a:p>
          <a:p>
            <a:r>
              <a:rPr lang="zh-TW" altLang="en-US" sz="1600" dirty="0">
                <a:latin typeface="小塚ゴシック Pr6N B" pitchFamily="34" charset="-128"/>
                <a:ea typeface="小塚ゴシック Pr6N B" pitchFamily="34" charset="-128"/>
              </a:rPr>
              <a:t>機能回復訓練</a:t>
            </a:r>
            <a:endParaRPr lang="ja-JP" altLang="en-US" sz="1600" dirty="0">
              <a:latin typeface="小塚ゴシック Pr6N B" pitchFamily="34" charset="-128"/>
              <a:ea typeface="小塚ゴシック Pr6N B" pitchFamily="34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1799631" y="7952653"/>
            <a:ext cx="595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小塚ゴシック Pr6N B" pitchFamily="34" charset="-128"/>
                <a:ea typeface="小塚ゴシック Pr6N B" pitchFamily="34" charset="-128"/>
              </a:rPr>
              <a:t>昼食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1799630" y="8257592"/>
            <a:ext cx="595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小塚ゴシック Pr6N B" pitchFamily="34" charset="-128"/>
                <a:ea typeface="小塚ゴシック Pr6N B" pitchFamily="34" charset="-128"/>
              </a:rPr>
              <a:t>入浴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1773373" y="8564780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小塚ゴシック Pr6N B" pitchFamily="34" charset="-128"/>
                <a:ea typeface="小塚ゴシック Pr6N B" pitchFamily="34" charset="-128"/>
              </a:rPr>
              <a:t>レクリエーション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1799630" y="8885228"/>
            <a:ext cx="8002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小塚ゴシック Pr6N B" pitchFamily="34" charset="-128"/>
                <a:ea typeface="小塚ゴシック Pr6N B" pitchFamily="34" charset="-128"/>
              </a:rPr>
              <a:t>おやつ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1773373" y="9186162"/>
            <a:ext cx="20313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小塚ゴシック Pr6N B" pitchFamily="34" charset="-128"/>
                <a:ea typeface="小塚ゴシック Pr6N B" pitchFamily="34" charset="-128"/>
              </a:rPr>
              <a:t>ご自宅までのお送り</a:t>
            </a:r>
          </a:p>
        </p:txBody>
      </p:sp>
      <p:pic>
        <p:nvPicPr>
          <p:cNvPr id="22" name="Picture 2" descr="\\SERVER\mac-share\塚本\アスクルばらしたpng\デイサービス\デイサービス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9540" y="6221035"/>
            <a:ext cx="30099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正方形/長方形 26"/>
          <p:cNvSpPr/>
          <p:nvPr/>
        </p:nvSpPr>
        <p:spPr>
          <a:xfrm>
            <a:off x="4422689" y="6232525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要介護度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5643766" y="6232525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利用料金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4469987" y="6530573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latin typeface="小塚ゴシック Pr6N B" pitchFamily="34" charset="-128"/>
                <a:ea typeface="小塚ゴシック Pr6N B" pitchFamily="34" charset="-128"/>
              </a:rPr>
              <a:t>要支援１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4469987" y="6874320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latin typeface="小塚ゴシック Pr6N B" pitchFamily="34" charset="-128"/>
                <a:ea typeface="小塚ゴシック Pr6N B" pitchFamily="34" charset="-128"/>
              </a:rPr>
              <a:t>要支援２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4469987" y="7217854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latin typeface="小塚ゴシック Pr6N B" pitchFamily="34" charset="-128"/>
                <a:ea typeface="小塚ゴシック Pr6N B" pitchFamily="34" charset="-128"/>
              </a:rPr>
              <a:t>要介護１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4469987" y="7566167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latin typeface="小塚ゴシック Pr6N B" pitchFamily="34" charset="-128"/>
                <a:ea typeface="小塚ゴシック Pr6N B" pitchFamily="34" charset="-128"/>
              </a:rPr>
              <a:t>要介護２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4469987" y="7908837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latin typeface="小塚ゴシック Pr6N B" pitchFamily="34" charset="-128"/>
                <a:ea typeface="小塚ゴシック Pr6N B" pitchFamily="34" charset="-128"/>
              </a:rPr>
              <a:t>要介護３</a:t>
            </a:r>
          </a:p>
        </p:txBody>
      </p:sp>
      <p:sp>
        <p:nvSpPr>
          <p:cNvPr id="1024" name="正方形/長方形 1023"/>
          <p:cNvSpPr/>
          <p:nvPr/>
        </p:nvSpPr>
        <p:spPr>
          <a:xfrm>
            <a:off x="4469987" y="8265137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latin typeface="小塚ゴシック Pr6N B" pitchFamily="34" charset="-128"/>
                <a:ea typeface="小塚ゴシック Pr6N B" pitchFamily="34" charset="-128"/>
              </a:rPr>
              <a:t>要介護４</a:t>
            </a:r>
          </a:p>
        </p:txBody>
      </p:sp>
      <p:sp>
        <p:nvSpPr>
          <p:cNvPr id="1025" name="正方形/長方形 1024"/>
          <p:cNvSpPr/>
          <p:nvPr/>
        </p:nvSpPr>
        <p:spPr>
          <a:xfrm>
            <a:off x="4469987" y="8610669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latin typeface="小塚ゴシック Pr6N B" pitchFamily="34" charset="-128"/>
                <a:ea typeface="小塚ゴシック Pr6N B" pitchFamily="34" charset="-128"/>
              </a:rPr>
              <a:t>要介護５</a:t>
            </a:r>
          </a:p>
        </p:txBody>
      </p:sp>
      <p:sp>
        <p:nvSpPr>
          <p:cNvPr id="1029" name="正方形/長方形 1028"/>
          <p:cNvSpPr/>
          <p:nvPr/>
        </p:nvSpPr>
        <p:spPr>
          <a:xfrm>
            <a:off x="5685831" y="6530196"/>
            <a:ext cx="14654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小塚ゴシック Pr6N B" pitchFamily="34" charset="-128"/>
                <a:ea typeface="小塚ゴシック Pr6N B" pitchFamily="34" charset="-128"/>
              </a:rPr>
              <a:t>2,224</a:t>
            </a:r>
            <a:r>
              <a:rPr lang="ja-JP" altLang="en-US" sz="1800" dirty="0">
                <a:latin typeface="小塚ゴシック Pr6N B" pitchFamily="34" charset="-128"/>
                <a:ea typeface="小塚ゴシック Pr6N B" pitchFamily="34" charset="-128"/>
              </a:rPr>
              <a:t>円／月</a:t>
            </a:r>
          </a:p>
        </p:txBody>
      </p:sp>
      <p:sp>
        <p:nvSpPr>
          <p:cNvPr id="1030" name="正方形/長方形 1029"/>
          <p:cNvSpPr/>
          <p:nvPr/>
        </p:nvSpPr>
        <p:spPr>
          <a:xfrm>
            <a:off x="5685831" y="6870618"/>
            <a:ext cx="14654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小塚ゴシック Pr6N B" pitchFamily="34" charset="-128"/>
                <a:ea typeface="小塚ゴシック Pr6N B" pitchFamily="34" charset="-128"/>
              </a:rPr>
              <a:t>4,356</a:t>
            </a:r>
            <a:r>
              <a:rPr lang="ja-JP" altLang="en-US" sz="1800" dirty="0">
                <a:latin typeface="小塚ゴシック Pr6N B" pitchFamily="34" charset="-128"/>
                <a:ea typeface="小塚ゴシック Pr6N B" pitchFamily="34" charset="-128"/>
              </a:rPr>
              <a:t>円／月</a:t>
            </a:r>
          </a:p>
        </p:txBody>
      </p:sp>
      <p:sp>
        <p:nvSpPr>
          <p:cNvPr id="1031" name="正方形/長方形 1030"/>
          <p:cNvSpPr/>
          <p:nvPr/>
        </p:nvSpPr>
        <p:spPr>
          <a:xfrm>
            <a:off x="5862408" y="7217854"/>
            <a:ext cx="12715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小塚ゴシック Pr6N B" pitchFamily="34" charset="-128"/>
                <a:ea typeface="小塚ゴシック Pr6N B" pitchFamily="34" charset="-128"/>
              </a:rPr>
              <a:t>794</a:t>
            </a:r>
            <a:r>
              <a:rPr lang="ja-JP" altLang="en-US" sz="1800" dirty="0">
                <a:latin typeface="小塚ゴシック Pr6N B" pitchFamily="34" charset="-128"/>
                <a:ea typeface="小塚ゴシック Pr6N B" pitchFamily="34" charset="-128"/>
              </a:rPr>
              <a:t>円／日</a:t>
            </a:r>
          </a:p>
        </p:txBody>
      </p:sp>
      <p:sp>
        <p:nvSpPr>
          <p:cNvPr id="1032" name="正方形/長方形 1031"/>
          <p:cNvSpPr/>
          <p:nvPr/>
        </p:nvSpPr>
        <p:spPr>
          <a:xfrm>
            <a:off x="5864490" y="7571420"/>
            <a:ext cx="12715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小塚ゴシック Pr6N B" pitchFamily="34" charset="-128"/>
                <a:ea typeface="小塚ゴシック Pr6N B" pitchFamily="34" charset="-128"/>
              </a:rPr>
              <a:t>924</a:t>
            </a:r>
            <a:r>
              <a:rPr lang="ja-JP" altLang="en-US" sz="1800" dirty="0">
                <a:latin typeface="小塚ゴシック Pr6N B" pitchFamily="34" charset="-128"/>
                <a:ea typeface="小塚ゴシック Pr6N B" pitchFamily="34" charset="-128"/>
              </a:rPr>
              <a:t>円／日</a:t>
            </a:r>
          </a:p>
        </p:txBody>
      </p:sp>
      <p:sp>
        <p:nvSpPr>
          <p:cNvPr id="1033" name="正方形/長方形 1032"/>
          <p:cNvSpPr/>
          <p:nvPr/>
        </p:nvSpPr>
        <p:spPr>
          <a:xfrm>
            <a:off x="5683746" y="7937264"/>
            <a:ext cx="14654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小塚ゴシック Pr6N B" pitchFamily="34" charset="-128"/>
                <a:ea typeface="小塚ゴシック Pr6N B" pitchFamily="34" charset="-128"/>
              </a:rPr>
              <a:t>1,058</a:t>
            </a:r>
            <a:r>
              <a:rPr lang="ja-JP" altLang="en-US" sz="1800" dirty="0">
                <a:latin typeface="小塚ゴシック Pr6N B" pitchFamily="34" charset="-128"/>
                <a:ea typeface="小塚ゴシック Pr6N B" pitchFamily="34" charset="-128"/>
              </a:rPr>
              <a:t>円／日</a:t>
            </a:r>
          </a:p>
        </p:txBody>
      </p:sp>
      <p:sp>
        <p:nvSpPr>
          <p:cNvPr id="1034" name="正方形/長方形 1033"/>
          <p:cNvSpPr/>
          <p:nvPr/>
        </p:nvSpPr>
        <p:spPr>
          <a:xfrm>
            <a:off x="5685831" y="8242203"/>
            <a:ext cx="14654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小塚ゴシック Pr6N B" pitchFamily="34" charset="-128"/>
                <a:ea typeface="小塚ゴシック Pr6N B" pitchFamily="34" charset="-128"/>
              </a:rPr>
              <a:t>1,189</a:t>
            </a:r>
            <a:r>
              <a:rPr lang="ja-JP" altLang="en-US" sz="1800" dirty="0">
                <a:latin typeface="小塚ゴシック Pr6N B" pitchFamily="34" charset="-128"/>
                <a:ea typeface="小塚ゴシック Pr6N B" pitchFamily="34" charset="-128"/>
              </a:rPr>
              <a:t>円／日</a:t>
            </a:r>
          </a:p>
        </p:txBody>
      </p:sp>
      <p:sp>
        <p:nvSpPr>
          <p:cNvPr id="1035" name="正方形/長方形 1034"/>
          <p:cNvSpPr/>
          <p:nvPr/>
        </p:nvSpPr>
        <p:spPr>
          <a:xfrm>
            <a:off x="5685831" y="8611535"/>
            <a:ext cx="14654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小塚ゴシック Pr6N B" pitchFamily="34" charset="-128"/>
                <a:ea typeface="小塚ゴシック Pr6N B" pitchFamily="34" charset="-128"/>
              </a:rPr>
              <a:t>1,321</a:t>
            </a:r>
            <a:r>
              <a:rPr lang="ja-JP" altLang="en-US" sz="1800" dirty="0">
                <a:latin typeface="小塚ゴシック Pr6N B" pitchFamily="34" charset="-128"/>
                <a:ea typeface="小塚ゴシック Pr6N B" pitchFamily="34" charset="-128"/>
              </a:rPr>
              <a:t>円／日</a:t>
            </a:r>
          </a:p>
        </p:txBody>
      </p:sp>
      <p:sp>
        <p:nvSpPr>
          <p:cNvPr id="1036" name="正方形/長方形 1035"/>
          <p:cNvSpPr/>
          <p:nvPr/>
        </p:nvSpPr>
        <p:spPr>
          <a:xfrm>
            <a:off x="4302641" y="9007207"/>
            <a:ext cx="27238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latin typeface="小塚ゴシック Pr6N B" pitchFamily="34" charset="-128"/>
                <a:ea typeface="小塚ゴシック Pr6N B" pitchFamily="34" charset="-128"/>
              </a:rPr>
              <a:t>※</a:t>
            </a:r>
            <a:r>
              <a:rPr lang="ja-JP" altLang="en-US" sz="1400" dirty="0">
                <a:latin typeface="小塚ゴシック Pr6N B" pitchFamily="34" charset="-128"/>
                <a:ea typeface="小塚ゴシック Pr6N B" pitchFamily="34" charset="-128"/>
              </a:rPr>
              <a:t>入浴代は１回につき</a:t>
            </a:r>
            <a:r>
              <a:rPr lang="en-US" altLang="ja-JP" sz="1400" dirty="0">
                <a:latin typeface="小塚ゴシック Pr6N B" pitchFamily="34" charset="-128"/>
                <a:ea typeface="小塚ゴシック Pr6N B" pitchFamily="34" charset="-128"/>
              </a:rPr>
              <a:t>50</a:t>
            </a:r>
            <a:r>
              <a:rPr lang="ja-JP" altLang="en-US" sz="1400" dirty="0">
                <a:latin typeface="小塚ゴシック Pr6N B" pitchFamily="34" charset="-128"/>
                <a:ea typeface="小塚ゴシック Pr6N B" pitchFamily="34" charset="-128"/>
              </a:rPr>
              <a:t>円です</a:t>
            </a:r>
          </a:p>
        </p:txBody>
      </p:sp>
      <p:sp>
        <p:nvSpPr>
          <p:cNvPr id="1037" name="正方形/長方形 1036"/>
          <p:cNvSpPr/>
          <p:nvPr/>
        </p:nvSpPr>
        <p:spPr>
          <a:xfrm>
            <a:off x="368512" y="9871857"/>
            <a:ext cx="20297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2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●営業時間　</a:t>
            </a:r>
            <a:r>
              <a:rPr lang="en-US" altLang="zh-TW" sz="12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9:00 </a:t>
            </a:r>
            <a:r>
              <a:rPr lang="zh-TW" altLang="en-US" sz="12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～ </a:t>
            </a:r>
            <a:r>
              <a:rPr lang="en-US" altLang="zh-TW" sz="12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16:00</a:t>
            </a:r>
            <a:endParaRPr lang="ja-JP" altLang="en-US" sz="1200" dirty="0">
              <a:solidFill>
                <a:schemeClr val="bg1"/>
              </a:solidFill>
              <a:latin typeface="小塚ゴシック Pr6N B" pitchFamily="34" charset="-128"/>
              <a:ea typeface="小塚ゴシック Pr6N B" pitchFamily="34" charset="-128"/>
            </a:endParaRPr>
          </a:p>
        </p:txBody>
      </p:sp>
      <p:sp>
        <p:nvSpPr>
          <p:cNvPr id="1038" name="正方形/長方形 1037"/>
          <p:cNvSpPr/>
          <p:nvPr/>
        </p:nvSpPr>
        <p:spPr>
          <a:xfrm>
            <a:off x="368875" y="10117846"/>
            <a:ext cx="21852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2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●営業日　　月曜日～金曜日</a:t>
            </a:r>
            <a:endParaRPr lang="ja-JP" altLang="en-US" sz="1200" dirty="0">
              <a:solidFill>
                <a:schemeClr val="bg1"/>
              </a:solidFill>
              <a:latin typeface="小塚ゴシック Pr6N B" pitchFamily="34" charset="-128"/>
              <a:ea typeface="小塚ゴシック Pr6N B" pitchFamily="34" charset="-128"/>
            </a:endParaRPr>
          </a:p>
        </p:txBody>
      </p:sp>
      <p:sp>
        <p:nvSpPr>
          <p:cNvPr id="1039" name="正方形/長方形 1038"/>
          <p:cNvSpPr/>
          <p:nvPr/>
        </p:nvSpPr>
        <p:spPr>
          <a:xfrm>
            <a:off x="2635147" y="9871856"/>
            <a:ext cx="23391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●休業日　　日曜日・年末年始</a:t>
            </a:r>
          </a:p>
        </p:txBody>
      </p:sp>
      <p:sp>
        <p:nvSpPr>
          <p:cNvPr id="1040" name="正方形/長方形 1039"/>
          <p:cNvSpPr/>
          <p:nvPr/>
        </p:nvSpPr>
        <p:spPr>
          <a:xfrm>
            <a:off x="2651666" y="10117846"/>
            <a:ext cx="21852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2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●実施地域　江東区豊洲周辺</a:t>
            </a:r>
            <a:endParaRPr lang="ja-JP" altLang="en-US" sz="1200" dirty="0">
              <a:solidFill>
                <a:schemeClr val="bg1"/>
              </a:solidFill>
              <a:latin typeface="小塚ゴシック Pr6N B" pitchFamily="34" charset="-128"/>
              <a:ea typeface="小塚ゴシック Pr6N B" pitchFamily="34" charset="-128"/>
            </a:endParaRPr>
          </a:p>
        </p:txBody>
      </p:sp>
      <p:sp>
        <p:nvSpPr>
          <p:cNvPr id="1041" name="正方形/長方形 1040"/>
          <p:cNvSpPr/>
          <p:nvPr/>
        </p:nvSpPr>
        <p:spPr>
          <a:xfrm>
            <a:off x="1266822" y="10426377"/>
            <a:ext cx="264883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1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その他、お気軽にお問合せください</a:t>
            </a:r>
          </a:p>
        </p:txBody>
      </p:sp>
      <p:cxnSp>
        <p:nvCxnSpPr>
          <p:cNvPr id="1044" name="直線コネクタ 1043"/>
          <p:cNvCxnSpPr/>
          <p:nvPr/>
        </p:nvCxnSpPr>
        <p:spPr>
          <a:xfrm>
            <a:off x="5050302" y="9871856"/>
            <a:ext cx="0" cy="74819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0" name="正方形/長方形 1049"/>
          <p:cNvSpPr/>
          <p:nvPr/>
        </p:nvSpPr>
        <p:spPr>
          <a:xfrm>
            <a:off x="5071044" y="9904519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800" dirty="0">
                <a:solidFill>
                  <a:schemeClr val="bg1"/>
                </a:solidFill>
                <a:latin typeface="小塚ゴシック Pro H" pitchFamily="34" charset="-128"/>
                <a:ea typeface="小塚ゴシック Pro H" pitchFamily="34" charset="-128"/>
              </a:rPr>
              <a:t>アスクルデイサービス</a:t>
            </a:r>
          </a:p>
        </p:txBody>
      </p:sp>
      <p:sp>
        <p:nvSpPr>
          <p:cNvPr id="1051" name="正方形/長方形 1050"/>
          <p:cNvSpPr/>
          <p:nvPr/>
        </p:nvSpPr>
        <p:spPr>
          <a:xfrm>
            <a:off x="5719689" y="10167410"/>
            <a:ext cx="122661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1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江東区豊洲</a:t>
            </a:r>
            <a:r>
              <a:rPr lang="en-US" altLang="ja-JP" sz="11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3-2-3</a:t>
            </a:r>
            <a:endParaRPr lang="ja-JP" altLang="en-US" sz="1100" dirty="0">
              <a:solidFill>
                <a:schemeClr val="bg1"/>
              </a:solidFill>
              <a:latin typeface="小塚ゴシック Pr6N B" pitchFamily="34" charset="-128"/>
              <a:ea typeface="小塚ゴシック Pr6N B" pitchFamily="34" charset="-128"/>
            </a:endParaRPr>
          </a:p>
        </p:txBody>
      </p:sp>
      <p:sp>
        <p:nvSpPr>
          <p:cNvPr id="1052" name="正方形/長方形 1051"/>
          <p:cNvSpPr/>
          <p:nvPr/>
        </p:nvSpPr>
        <p:spPr>
          <a:xfrm>
            <a:off x="5113523" y="10426377"/>
            <a:ext cx="240803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1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03-1234-1111</a:t>
            </a:r>
            <a:r>
              <a:rPr lang="ja-JP" altLang="en-US" sz="11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　</a:t>
            </a:r>
            <a:r>
              <a:rPr lang="en-US" altLang="ja-JP" sz="11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http://askult.com/</a:t>
            </a:r>
            <a:endParaRPr lang="ja-JP" altLang="en-US" sz="1100" dirty="0">
              <a:solidFill>
                <a:schemeClr val="bg1"/>
              </a:solidFill>
              <a:latin typeface="小塚ゴシック Pr6N B" pitchFamily="34" charset="-128"/>
              <a:ea typeface="小塚ゴシック Pr6N 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249</Words>
  <Application>Microsoft Office PowerPoint</Application>
  <PresentationFormat>ユーザー設定</PresentationFormat>
  <Paragraphs>68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HG丸ｺﾞｼｯｸM-PRO</vt:lpstr>
      <vt:lpstr>ＭＳ Ｐゴシック</vt:lpstr>
      <vt:lpstr>小塚ゴシック Pr6N B</vt:lpstr>
      <vt:lpstr>小塚ゴシック Pro B</vt:lpstr>
      <vt:lpstr>小塚ゴシック Pro H</vt:lpstr>
      <vt:lpstr>小塚ゴシック Pro M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2017-02-24T10:29:01Z</dcterms:modified>
</cp:coreProperties>
</file>